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Lst>
  <p:sldIdLst>
    <p:sldId id="259" r:id="rId8"/>
    <p:sldId id="716" r:id="rId9"/>
    <p:sldId id="262" r:id="rId10"/>
    <p:sldId id="265" r:id="rId11"/>
    <p:sldId id="268" r:id="rId12"/>
    <p:sldId id="271" r:id="rId13"/>
    <p:sldId id="274" r:id="rId14"/>
    <p:sldId id="277" r:id="rId15"/>
    <p:sldId id="280" r:id="rId16"/>
    <p:sldId id="283" r:id="rId17"/>
    <p:sldId id="286" r:id="rId18"/>
    <p:sldId id="289" r:id="rId19"/>
    <p:sldId id="292" r:id="rId20"/>
    <p:sldId id="295" r:id="rId21"/>
    <p:sldId id="298" r:id="rId22"/>
    <p:sldId id="301" r:id="rId23"/>
    <p:sldId id="304" r:id="rId24"/>
    <p:sldId id="307" r:id="rId25"/>
    <p:sldId id="310" r:id="rId26"/>
    <p:sldId id="313" r:id="rId27"/>
    <p:sldId id="316" r:id="rId28"/>
    <p:sldId id="319" r:id="rId29"/>
    <p:sldId id="322" r:id="rId30"/>
    <p:sldId id="325" r:id="rId31"/>
    <p:sldId id="328" r:id="rId32"/>
    <p:sldId id="331" r:id="rId33"/>
    <p:sldId id="334" r:id="rId34"/>
    <p:sldId id="337" r:id="rId35"/>
    <p:sldId id="340" r:id="rId36"/>
    <p:sldId id="343" r:id="rId37"/>
    <p:sldId id="346" r:id="rId38"/>
    <p:sldId id="349" r:id="rId39"/>
    <p:sldId id="352" r:id="rId40"/>
    <p:sldId id="355" r:id="rId41"/>
    <p:sldId id="358" r:id="rId42"/>
    <p:sldId id="361" r:id="rId43"/>
    <p:sldId id="364" r:id="rId44"/>
    <p:sldId id="367" r:id="rId45"/>
    <p:sldId id="370" r:id="rId46"/>
    <p:sldId id="373" r:id="rId47"/>
    <p:sldId id="376" r:id="rId48"/>
    <p:sldId id="379" r:id="rId49"/>
    <p:sldId id="382" r:id="rId50"/>
    <p:sldId id="385" r:id="rId51"/>
    <p:sldId id="388" r:id="rId52"/>
    <p:sldId id="391" r:id="rId53"/>
    <p:sldId id="394" r:id="rId54"/>
    <p:sldId id="397" r:id="rId55"/>
    <p:sldId id="400" r:id="rId56"/>
    <p:sldId id="403" r:id="rId57"/>
    <p:sldId id="406" r:id="rId58"/>
    <p:sldId id="409" r:id="rId59"/>
    <p:sldId id="412" r:id="rId60"/>
    <p:sldId id="415" r:id="rId61"/>
    <p:sldId id="418" r:id="rId62"/>
    <p:sldId id="421" r:id="rId63"/>
    <p:sldId id="424" r:id="rId64"/>
    <p:sldId id="427" r:id="rId65"/>
    <p:sldId id="430" r:id="rId66"/>
    <p:sldId id="433" r:id="rId67"/>
    <p:sldId id="436" r:id="rId68"/>
    <p:sldId id="439" r:id="rId69"/>
    <p:sldId id="442" r:id="rId70"/>
    <p:sldId id="445" r:id="rId71"/>
    <p:sldId id="448" r:id="rId72"/>
    <p:sldId id="451" r:id="rId73"/>
    <p:sldId id="454" r:id="rId74"/>
    <p:sldId id="457" r:id="rId75"/>
    <p:sldId id="460" r:id="rId76"/>
    <p:sldId id="463" r:id="rId77"/>
    <p:sldId id="466" r:id="rId78"/>
    <p:sldId id="469" r:id="rId79"/>
    <p:sldId id="472" r:id="rId80"/>
    <p:sldId id="475" r:id="rId81"/>
    <p:sldId id="478" r:id="rId82"/>
    <p:sldId id="481" r:id="rId83"/>
    <p:sldId id="484" r:id="rId84"/>
    <p:sldId id="487" r:id="rId85"/>
    <p:sldId id="490" r:id="rId86"/>
    <p:sldId id="493" r:id="rId87"/>
    <p:sldId id="496" r:id="rId88"/>
    <p:sldId id="499" r:id="rId89"/>
    <p:sldId id="502" r:id="rId90"/>
    <p:sldId id="505" r:id="rId91"/>
    <p:sldId id="508" r:id="rId92"/>
    <p:sldId id="511" r:id="rId93"/>
    <p:sldId id="514" r:id="rId94"/>
    <p:sldId id="517" r:id="rId95"/>
    <p:sldId id="520" r:id="rId96"/>
    <p:sldId id="523" r:id="rId97"/>
    <p:sldId id="526" r:id="rId98"/>
    <p:sldId id="529" r:id="rId99"/>
    <p:sldId id="532" r:id="rId100"/>
    <p:sldId id="535" r:id="rId101"/>
    <p:sldId id="538" r:id="rId102"/>
    <p:sldId id="541" r:id="rId103"/>
    <p:sldId id="544" r:id="rId104"/>
    <p:sldId id="547" r:id="rId105"/>
    <p:sldId id="550" r:id="rId106"/>
    <p:sldId id="553" r:id="rId107"/>
    <p:sldId id="556" r:id="rId108"/>
    <p:sldId id="559" r:id="rId109"/>
    <p:sldId id="562" r:id="rId110"/>
    <p:sldId id="565" r:id="rId111"/>
    <p:sldId id="568" r:id="rId112"/>
    <p:sldId id="571" r:id="rId113"/>
    <p:sldId id="574" r:id="rId114"/>
    <p:sldId id="577" r:id="rId115"/>
    <p:sldId id="580" r:id="rId116"/>
    <p:sldId id="583" r:id="rId117"/>
    <p:sldId id="586" r:id="rId118"/>
    <p:sldId id="589" r:id="rId119"/>
    <p:sldId id="592" r:id="rId120"/>
    <p:sldId id="595" r:id="rId121"/>
    <p:sldId id="598" r:id="rId122"/>
    <p:sldId id="601" r:id="rId123"/>
    <p:sldId id="604" r:id="rId124"/>
    <p:sldId id="607" r:id="rId125"/>
    <p:sldId id="610" r:id="rId126"/>
    <p:sldId id="613" r:id="rId127"/>
    <p:sldId id="616" r:id="rId128"/>
    <p:sldId id="619" r:id="rId129"/>
    <p:sldId id="622" r:id="rId130"/>
    <p:sldId id="625" r:id="rId131"/>
    <p:sldId id="628" r:id="rId132"/>
    <p:sldId id="631" r:id="rId133"/>
    <p:sldId id="634" r:id="rId134"/>
    <p:sldId id="637" r:id="rId135"/>
    <p:sldId id="640" r:id="rId136"/>
    <p:sldId id="643" r:id="rId137"/>
    <p:sldId id="646" r:id="rId138"/>
    <p:sldId id="649" r:id="rId139"/>
    <p:sldId id="652" r:id="rId140"/>
    <p:sldId id="655" r:id="rId141"/>
    <p:sldId id="658" r:id="rId142"/>
    <p:sldId id="661" r:id="rId143"/>
    <p:sldId id="664" r:id="rId144"/>
    <p:sldId id="667" r:id="rId145"/>
    <p:sldId id="670" r:id="rId146"/>
    <p:sldId id="673" r:id="rId147"/>
    <p:sldId id="676" r:id="rId148"/>
    <p:sldId id="679" r:id="rId149"/>
    <p:sldId id="682" r:id="rId150"/>
    <p:sldId id="685" r:id="rId151"/>
    <p:sldId id="688" r:id="rId152"/>
    <p:sldId id="691" r:id="rId153"/>
    <p:sldId id="694" r:id="rId154"/>
    <p:sldId id="697" r:id="rId155"/>
    <p:sldId id="700" r:id="rId156"/>
    <p:sldId id="703" r:id="rId157"/>
    <p:sldId id="706" r:id="rId158"/>
    <p:sldId id="709" r:id="rId159"/>
    <p:sldId id="712" r:id="rId160"/>
    <p:sldId id="715" r:id="rId161"/>
  </p:sldIdLst>
  <p:sldSz cx="12192000" cy="6858000"/>
  <p:notesSz cx="6858000" cy="9144000"/>
  <p:custDataLst>
    <p:tags r:id="rId1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82" d="100"/>
          <a:sy n="82" d="100"/>
        </p:scale>
        <p:origin x="600"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theme" Target="theme/theme1.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615AD4B-B92D-499C-9B9C-A474F256C71C}" type="datetimeFigureOut">
              <a:rPr lang="en-US" smtClean="0"/>
              <a:t>4/16/2023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F155781-833B-4234-9B8D-8A28761541D2}" type="datetimeFigureOut">
              <a:rPr lang="en-US" smtClean="0"/>
              <a:t>4/16/2023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6EBE4F9-3720-4B7B-9D4B-7E8F09E23421}" type="datetimeFigureOut">
              <a:rPr lang="en-US" smtClean="0"/>
              <a:t>4/16/2023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99DC-F64B-D41B-E7E1-7458FB034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EB96D-AC73-32EE-4D7D-10F49DF4E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95F60A-821E-7E88-2AA5-F25BDFB215E8}"/>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5D3E3A79-ECBB-A614-3F33-133707A6A6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E808E-E7DA-7A9D-90CB-1B190F33B029}"/>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5317053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45B6-4A29-6271-3721-498E710871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54C440-31B1-C27B-928D-1C82FD8476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D6AE40-797A-F84A-DF9A-A7370CDDF6EB}"/>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8F02A0AE-0C13-531C-4566-09763FB50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C5BC63-59F4-F66F-C919-E70FFB715B20}"/>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31382099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7D02-1047-DCB4-F1E8-9601FC931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04514A-BA9A-046A-0A09-E9ADEE3B7B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D621A3-B832-9D45-1169-51181D6EB554}"/>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5463A487-0923-5ED2-E16E-F8CA3DDC3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4391D1-6EE1-416F-B51D-6E530BCFBE22}"/>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42565631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2C12-64CB-F9D0-A4EB-D578CB1374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84C779-8310-50ED-5AF1-83585E1384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E974D5-F684-091F-EE71-571D28436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C02624-B281-DCD1-8DF0-B7477876DC71}"/>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9B6EE15B-EAC6-C93D-8DBE-A6988EF348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5C6CDA-A228-68F1-A410-9982CA4235F1}"/>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87933996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54F5-2371-B9F9-E7D3-D76F0E5550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CF7AAE-C6AA-722A-5137-1327F0CBF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2567F0-F12B-79D3-FE3F-DFA32AB8E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5A6B7A-DFB7-E812-399D-4D2495F783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F16CC-FF3B-0D5F-C7B0-0B98206D3D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6316CF-435D-272E-C0F1-AAF962773AD6}"/>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8" name="Footer Placeholder 7">
            <a:extLst>
              <a:ext uri="{FF2B5EF4-FFF2-40B4-BE49-F238E27FC236}">
                <a16:creationId xmlns:a16="http://schemas.microsoft.com/office/drawing/2014/main" id="{378A3F05-516A-9CA3-7B90-7D61EAA8C7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B564AB-9C44-F8AE-DF61-9D0AB2057A94}"/>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3722771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925C-912F-5177-2F52-5245505816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DBBC36-A8AC-3445-4668-4EB65DA2590E}"/>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4" name="Footer Placeholder 3">
            <a:extLst>
              <a:ext uri="{FF2B5EF4-FFF2-40B4-BE49-F238E27FC236}">
                <a16:creationId xmlns:a16="http://schemas.microsoft.com/office/drawing/2014/main" id="{8FF6C26A-9726-A686-FF54-C4F5433F91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D52CA3-E962-8515-03C4-736955E65DF4}"/>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74079086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2A6B-7D68-FEAA-ACD7-68AFEF80AC73}"/>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3" name="Footer Placeholder 2">
            <a:extLst>
              <a:ext uri="{FF2B5EF4-FFF2-40B4-BE49-F238E27FC236}">
                <a16:creationId xmlns:a16="http://schemas.microsoft.com/office/drawing/2014/main" id="{C56733E1-A3AB-B7B0-5FDB-8BDDF2C3FE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A7F4E-0018-ECA1-BEAD-55B347FB90C7}"/>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9052643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3306-5697-8EF1-9CEC-108C9A285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AFE212-CBD1-7EEA-EF31-BDFCDB544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E6F6A-CB31-CAE6-523B-3E78F1FCD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1AB36-6014-A2A4-0D96-408266766AB1}"/>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FC1BA87B-2793-C920-79B2-17CA8D9793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F7230E-11B4-9318-6033-8D188ED12FF9}"/>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40452065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64F4CE9-27D5-47DC-A48B-2DD8AE3F0A6D}" type="datetimeFigureOut">
              <a:rPr lang="en-US" smtClean="0"/>
              <a:t>4/16/2023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BC34-8265-D957-B7B0-B461F7966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CFAEEE-D811-C317-CDF9-369B8DBD9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551283-C99E-E65B-5D22-4F24E1F8A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EF1376-6359-95CD-1431-038CE60AC606}"/>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C9427B74-D14F-9DCF-CEDD-DF2376AD46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DEE092-F449-3484-7684-820919D807F6}"/>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983177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1100-5D56-0630-E3D7-CEDA730FBE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AA5967-0A8A-3319-9471-F604AE535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4527B-D3AA-1081-6996-715B230767FB}"/>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DB295E26-071F-8498-4B8F-F26DB32CEC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231418-FCA2-4959-190E-93D7BACB1EBC}"/>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92785946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27220-893D-389B-E387-C4643A8D6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CA7262-1C29-ED6F-D150-E7FCBA2D9C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3A37B2-ACE9-2C8C-80A5-266ED85AE404}"/>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C906F711-C8C5-617E-F9AF-2A4B39E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27804-0F76-F6B3-934D-2C7867CD57EB}"/>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15708763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99DC-F64B-D41B-E7E1-7458FB034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38EB96D-AC73-32EE-4D7D-10F49DF4E7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95F60A-821E-7E88-2AA5-F25BDFB215E8}"/>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5D3E3A79-ECBB-A614-3F33-133707A6A6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E808E-E7DA-7A9D-90CB-1B190F33B029}"/>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5317053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45B6-4A29-6271-3721-498E710871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54C440-31B1-C27B-928D-1C82FD8476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D6AE40-797A-F84A-DF9A-A7370CDDF6EB}"/>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8F02A0AE-0C13-531C-4566-09763FB50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C5BC63-59F4-F66F-C919-E70FFB715B20}"/>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313820995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7D02-1047-DCB4-F1E8-9601FC931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04514A-BA9A-046A-0A09-E9ADEE3B7B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D621A3-B832-9D45-1169-51181D6EB554}"/>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5463A487-0923-5ED2-E16E-F8CA3DDC3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4391D1-6EE1-416F-B51D-6E530BCFBE22}"/>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4256563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2C12-64CB-F9D0-A4EB-D578CB1374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84C779-8310-50ED-5AF1-83585E1384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E974D5-F684-091F-EE71-571D28436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C02624-B281-DCD1-8DF0-B7477876DC71}"/>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9B6EE15B-EAC6-C93D-8DBE-A6988EF348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5C6CDA-A228-68F1-A410-9982CA4235F1}"/>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87933996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D54F5-2371-B9F9-E7D3-D76F0E5550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CF7AAE-C6AA-722A-5137-1327F0CBF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2567F0-F12B-79D3-FE3F-DFA32AB8E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5A6B7A-DFB7-E812-399D-4D2495F783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F16CC-FF3B-0D5F-C7B0-0B98206D3D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6316CF-435D-272E-C0F1-AAF962773AD6}"/>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8" name="Footer Placeholder 7">
            <a:extLst>
              <a:ext uri="{FF2B5EF4-FFF2-40B4-BE49-F238E27FC236}">
                <a16:creationId xmlns:a16="http://schemas.microsoft.com/office/drawing/2014/main" id="{378A3F05-516A-9CA3-7B90-7D61EAA8C7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B564AB-9C44-F8AE-DF61-9D0AB2057A94}"/>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372277154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925C-912F-5177-2F52-5245505816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DBBC36-A8AC-3445-4668-4EB65DA2590E}"/>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4" name="Footer Placeholder 3">
            <a:extLst>
              <a:ext uri="{FF2B5EF4-FFF2-40B4-BE49-F238E27FC236}">
                <a16:creationId xmlns:a16="http://schemas.microsoft.com/office/drawing/2014/main" id="{8FF6C26A-9726-A686-FF54-C4F5433F91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D52CA3-E962-8515-03C4-736955E65DF4}"/>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74079086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2A6B-7D68-FEAA-ACD7-68AFEF80AC73}"/>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3" name="Footer Placeholder 2">
            <a:extLst>
              <a:ext uri="{FF2B5EF4-FFF2-40B4-BE49-F238E27FC236}">
                <a16:creationId xmlns:a16="http://schemas.microsoft.com/office/drawing/2014/main" id="{C56733E1-A3AB-B7B0-5FDB-8BDDF2C3FE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A7F4E-0018-ECA1-BEAD-55B347FB90C7}"/>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90526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D3B2413-526F-4287-AB4E-2CD0CD47F7AD}" type="datetimeFigureOut">
              <a:rPr lang="en-US" smtClean="0"/>
              <a:t>4/16/2023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3306-5697-8EF1-9CEC-108C9A285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AFE212-CBD1-7EEA-EF31-BDFCDB544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E6F6A-CB31-CAE6-523B-3E78F1FCD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1AB36-6014-A2A4-0D96-408266766AB1}"/>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FC1BA87B-2793-C920-79B2-17CA8D9793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F7230E-11B4-9318-6033-8D188ED12FF9}"/>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404520658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BC34-8265-D957-B7B0-B461F7966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CFAEEE-D811-C317-CDF9-369B8DBD9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551283-C99E-E65B-5D22-4F24E1F8A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EF1376-6359-95CD-1431-038CE60AC606}"/>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6" name="Footer Placeholder 5">
            <a:extLst>
              <a:ext uri="{FF2B5EF4-FFF2-40B4-BE49-F238E27FC236}">
                <a16:creationId xmlns:a16="http://schemas.microsoft.com/office/drawing/2014/main" id="{C9427B74-D14F-9DCF-CEDD-DF2376AD46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DEE092-F449-3484-7684-820919D807F6}"/>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9831772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1100-5D56-0630-E3D7-CEDA730FBE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AA5967-0A8A-3319-9471-F604AE535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4527B-D3AA-1081-6996-715B230767FB}"/>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DB295E26-071F-8498-4B8F-F26DB32CEC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231418-FCA2-4959-190E-93D7BACB1EBC}"/>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192785946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27220-893D-389B-E387-C4643A8D6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CA7262-1C29-ED6F-D150-E7FCBA2D9C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3A37B2-ACE9-2C8C-80A5-266ED85AE404}"/>
              </a:ext>
            </a:extLst>
          </p:cNvPr>
          <p:cNvSpPr>
            <a:spLocks noGrp="1"/>
          </p:cNvSpPr>
          <p:nvPr>
            <p:ph type="dt" sz="half" idx="10"/>
          </p:nvPr>
        </p:nvSpPr>
        <p:spPr/>
        <p:txBody>
          <a:body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C906F711-C8C5-617E-F9AF-2A4B39E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27804-0F76-F6B3-934D-2C7867CD57EB}"/>
              </a:ext>
            </a:extLst>
          </p:cNvPr>
          <p:cNvSpPr>
            <a:spLocks noGrp="1"/>
          </p:cNvSpPr>
          <p:nvPr>
            <p:ph type="sldNum" sz="quarter" idx="12"/>
          </p:nvPr>
        </p:nvSpPr>
        <p:spPr/>
        <p:txBody>
          <a:bodyPr/>
          <a:lstStyle/>
          <a:p>
            <a:fld id="{48910147-0C8A-4B56-950F-30B176AED458}" type="slidenum">
              <a:rPr lang="en-IN" smtClean="0"/>
              <a:t>‹#›</a:t>
            </a:fld>
            <a:endParaRPr lang="en-IN"/>
          </a:p>
        </p:txBody>
      </p:sp>
    </p:spTree>
    <p:extLst>
      <p:ext uri="{BB962C8B-B14F-4D97-AF65-F5344CB8AC3E}">
        <p14:creationId xmlns:p14="http://schemas.microsoft.com/office/powerpoint/2010/main" val="215708763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C7A719-F1D1-4B97-98FB-DA900BF06BD3}" type="datetimeFigureOut">
              <a:rPr lang="en-US" smtClean="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C7A719-F1D1-4B97-98FB-DA900BF06BD3}" type="datetimeFigureOut">
              <a:rPr lang="en-US" smtClean="0"/>
              <a:t>4/16/2023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EA5535A-09B0-4606-B8C9-77CC4FC7F74F}" type="datetimeFigureOut">
              <a:rPr lang="en-US" smtClean="0"/>
              <a:t>4/16/2023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7A719-F1D1-4B97-98FB-DA900BF06BD3}" type="datetimeFigureOut">
              <a:rPr lang="en-US" smtClean="0"/>
              <a:t>4/16/2023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C7A719-F1D1-4B97-98FB-DA900BF06BD3}" type="datetimeFigureOut">
              <a:rPr lang="en-US" smtClean="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F91FDCF-58A5-4CB2-B2B9-09A0A5586657}" type="datetimeFigureOut">
              <a:rPr lang="en-US" smtClean="0"/>
              <a:t>4/16/2023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C7A719-F1D1-4B97-98FB-DA900BF06BD3}" type="datetimeFigureOut">
              <a:rPr lang="en-US" smtClean="0"/>
              <a:t>4/16/2023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7A719-F1D1-4B97-98FB-DA900BF06BD3}" type="datetimeFigureOut">
              <a:rPr lang="en-US" smtClean="0"/>
              <a:t>4/16/2023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7A719-F1D1-4B97-98FB-DA900BF06BD3}"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C7A719-F1D1-4B97-98FB-DA900BF06BD3}"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12319-E404-4A6E-BAD5-440DBBE19E59}" type="slidenum">
              <a:rPr lang="en-US" smtClean="0"/>
              <a:t>‹#›</a:t>
            </a:fld>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78CE122-54B2-409F-AA19-65860628B1BF}" type="datetimeFigureOut">
              <a:rPr lang="en-US" smtClean="0"/>
              <a:t>4/16/2023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vert="horz" lIns="91440" tIns="45720" rIns="91440" bIns="4572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base" latinLnBrk="0" hangingPunct="1">
              <a:lnSpc>
                <a:spcPct val="90000"/>
              </a:lnSpc>
              <a:spcBef>
                <a:spcPts val="75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EDFC5F3-4A64-4D9D-B297-3C6F6E66D86F}" type="datetimeFigureOut">
              <a:rPr lang="en-US" smtClean="0"/>
              <a:t>4/16/2023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vert="horz" lIns="91440" tIns="45720" rIns="91440" bIns="4572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base" latinLnBrk="0" hangingPunct="1">
              <a:lnSpc>
                <a:spcPct val="90000"/>
              </a:lnSpc>
              <a:spcBef>
                <a:spcPts val="75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ct val="0"/>
              </a:spcBef>
              <a:spcAft>
                <a:spcPct val="0"/>
              </a:spcAft>
              <a:defRPr sz="900">
                <a:solidFill>
                  <a:schemeClr val="tx1">
                    <a:tint val="75000"/>
                  </a:schemeClr>
                </a:solidFill>
                <a:latin typeface="+mn-lt"/>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ct val="0"/>
              </a:spcBef>
              <a:spcAft>
                <a:spcPct val="0"/>
              </a:spcAft>
              <a:defRPr sz="900">
                <a:solidFill>
                  <a:schemeClr val="tx1">
                    <a:tint val="75000"/>
                  </a:schemeClr>
                </a:solidFill>
                <a:latin typeface="+mn-lt"/>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ABC4AE4-5C89-4536-850F-C73498DA466E}" type="datetimeFigureOut">
              <a:rPr lang="en-US" smtClean="0"/>
              <a:t>4/16/2023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09167E3-BA19-4555-B561-7C8E4C1079EF}" type="datetimeFigureOut">
              <a:rPr lang="en-US" smtClean="0"/>
              <a:t>4/16/2023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95133-BD09-8CDE-26AC-CC5863DD3E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535C35-9DCD-2791-088C-341EDF91C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EDF503-B823-4323-CE24-2ECDD11851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257DA8E8-A86C-2FB1-7C0E-F5DF6D31C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CBA6C52E-4F55-0DB1-03B3-49744A62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910147-0C8A-4B56-950F-30B176AED458}" type="slidenum">
              <a:rPr lang="en-IN" smtClean="0"/>
              <a:t>‹#›</a:t>
            </a:fld>
            <a:endParaRPr lang="en-IN"/>
          </a:p>
        </p:txBody>
      </p:sp>
    </p:spTree>
    <p:extLst>
      <p:ext uri="{BB962C8B-B14F-4D97-AF65-F5344CB8AC3E}">
        <p14:creationId xmlns:p14="http://schemas.microsoft.com/office/powerpoint/2010/main" val="412881515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95133-BD09-8CDE-26AC-CC5863DD3E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535C35-9DCD-2791-088C-341EDF91C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EDF503-B823-4323-CE24-2ECDD11851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64DA7A-D720-4353-BEA7-10F88EEADBF6}" type="datetimeFigureOut">
              <a:rPr lang="en-IN" smtClean="0"/>
              <a:t>16-04-2023</a:t>
            </a:fld>
            <a:endParaRPr lang="en-IN"/>
          </a:p>
        </p:txBody>
      </p:sp>
      <p:sp>
        <p:nvSpPr>
          <p:cNvPr id="5" name="Footer Placeholder 4">
            <a:extLst>
              <a:ext uri="{FF2B5EF4-FFF2-40B4-BE49-F238E27FC236}">
                <a16:creationId xmlns:a16="http://schemas.microsoft.com/office/drawing/2014/main" id="{257DA8E8-A86C-2FB1-7C0E-F5DF6D31C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CBA6C52E-4F55-0DB1-03B3-49744A62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910147-0C8A-4B56-950F-30B176AED458}" type="slidenum">
              <a:rPr lang="en-IN" smtClean="0"/>
              <a:t>‹#›</a:t>
            </a:fld>
            <a:endParaRPr lang="en-IN"/>
          </a:p>
        </p:txBody>
      </p:sp>
    </p:spTree>
    <p:extLst>
      <p:ext uri="{BB962C8B-B14F-4D97-AF65-F5344CB8AC3E}">
        <p14:creationId xmlns:p14="http://schemas.microsoft.com/office/powerpoint/2010/main" val="412881515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C7A719-F1D1-4B97-98FB-DA900BF06BD3}" type="datetimeFigureOut">
              <a:rPr lang="en-US" smtClean="0"/>
              <a:t>4/16/2023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E12319-E404-4A6E-BAD5-440DBBE19E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C7A719-F1D1-4B97-98FB-DA900BF06BD3}" type="datetimeFigureOut">
              <a:rPr lang="en-US" smtClean="0"/>
              <a:t>4/16/2023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E12319-E404-4A6E-BAD5-440DBBE19E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365125"/>
            <a:ext cx="7886700" cy="1325563"/>
          </a:xfrm>
          <a:prstGeom prst="rect">
            <a:avLst/>
          </a:prstGeom>
          <a:noFill/>
          <a:ln>
            <a:noFill/>
            <a:miter lim="800000"/>
          </a:ln>
        </p:spPr>
        <p:txBody>
          <a:bodyPr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628650" y="1825625"/>
            <a:ext cx="7886700" cy="4351338"/>
          </a:xfrm>
          <a:prstGeom prst="rect">
            <a:avLst/>
          </a:prstGeom>
          <a:noFill/>
          <a:ln>
            <a:noFill/>
            <a:miter lim="800000"/>
          </a:ln>
        </p:spPr>
        <p:txBody>
          <a:bodyPr>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defPPr>
              <a:defRPr lang="en-US"/>
            </a:defPPr>
            <a:lvl1pPr marL="0" indent="0" algn="l" defTabSz="914400" rtl="0" eaLnBrk="1" fontAlgn="auto" hangingPunct="1">
              <a:lnSpc>
                <a:spcPct val="100000"/>
              </a:lnSpc>
              <a:spcBef>
                <a:spcPct val="0"/>
              </a:spcBef>
              <a:spcAft>
                <a:spcPct val="0"/>
              </a:spcAft>
              <a:buClrTx/>
              <a:buSzTx/>
              <a:buFontTx/>
              <a:buNone/>
              <a:defRPr kumimoji="0"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5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29"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defPPr>
              <a:defRPr lang="en-US"/>
            </a:defPPr>
            <a:lvl1pPr marL="0" indent="0" algn="ctr" defTabSz="914400" rtl="0" eaLnBrk="1" fontAlgn="auto" hangingPunct="1">
              <a:lnSpc>
                <a:spcPct val="100000"/>
              </a:lnSpc>
              <a:spcBef>
                <a:spcPct val="0"/>
              </a:spcBef>
              <a:spcAft>
                <a:spcPct val="0"/>
              </a:spcAft>
              <a:buClrTx/>
              <a:buSzTx/>
              <a:buFontTx/>
              <a:buNone/>
              <a:defRPr kumimoji="0"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5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30" name="Slide Number Placeholder 5"/>
          <p:cNvSpPr>
            <a:spLocks noGrp="1"/>
          </p:cNvSpPr>
          <p:nvPr>
            <p:ph type="sldNum" sz="quarter" idx="4"/>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xStyles>
    <p:titleStyle>
      <a:lvl1pPr marL="0" indent="0" algn="l" defTabSz="685800" rtl="0" eaLnBrk="0" fontAlgn="base" hangingPunct="0">
        <a:lnSpc>
          <a:spcPct val="90000"/>
        </a:lnSpc>
        <a:spcBef>
          <a:spcPct val="0"/>
        </a:spcBef>
        <a:spcAft>
          <a:spcPct val="0"/>
        </a:spcAft>
        <a:buClrTx/>
        <a:buSzTx/>
        <a:buFontTx/>
        <a:buNone/>
        <a:defRPr kumimoji="0" sz="3300" b="0" i="0" u="none" kern="1200" baseline="0">
          <a:solidFill>
            <a:schemeClr val="tx1"/>
          </a:solidFill>
          <a:effectLst/>
          <a:latin typeface="Calibri Light" pitchFamily="34" charset="0"/>
          <a:ea typeface="+mj-ea"/>
          <a:cs typeface="+mj-cs"/>
        </a:defRPr>
      </a:lvl1pPr>
    </p:titleStyle>
    <p:body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1pPr>
      <a:lvl2pPr marL="3429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2pPr>
      <a:lvl3pPr marL="6858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3pPr>
      <a:lvl4pPr marL="10287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4pPr>
      <a:lvl5pPr marL="13716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365125"/>
            <a:ext cx="7886700" cy="1325563"/>
          </a:xfrm>
          <a:prstGeom prst="rect">
            <a:avLst/>
          </a:prstGeom>
          <a:noFill/>
          <a:ln>
            <a:noFill/>
            <a:miter lim="800000"/>
          </a:ln>
        </p:spPr>
        <p:txBody>
          <a:bodyPr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628650" y="1825625"/>
            <a:ext cx="7886700" cy="4351338"/>
          </a:xfrm>
          <a:prstGeom prst="rect">
            <a:avLst/>
          </a:prstGeom>
          <a:noFill/>
          <a:ln>
            <a:noFill/>
            <a:miter lim="800000"/>
          </a:ln>
        </p:spPr>
        <p:txBody>
          <a:bodyPr>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defPPr>
              <a:defRPr lang="en-US"/>
            </a:defPPr>
            <a:lvl1pPr marL="0" indent="0" algn="l" defTabSz="914400" rtl="0" eaLnBrk="1" fontAlgn="auto" hangingPunct="1">
              <a:lnSpc>
                <a:spcPct val="100000"/>
              </a:lnSpc>
              <a:spcBef>
                <a:spcPct val="0"/>
              </a:spcBef>
              <a:spcAft>
                <a:spcPct val="0"/>
              </a:spcAft>
              <a:buClrTx/>
              <a:buSzTx/>
              <a:buFontTx/>
              <a:buNone/>
              <a:defRPr kumimoji="0"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5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29"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defPPr>
              <a:defRPr lang="en-US"/>
            </a:defPPr>
            <a:lvl1pPr marL="0" indent="0" algn="ctr" defTabSz="914400" rtl="0" eaLnBrk="1" fontAlgn="auto" hangingPunct="1">
              <a:lnSpc>
                <a:spcPct val="100000"/>
              </a:lnSpc>
              <a:spcBef>
                <a:spcPct val="0"/>
              </a:spcBef>
              <a:spcAft>
                <a:spcPct val="0"/>
              </a:spcAft>
              <a:buClrTx/>
              <a:buSzTx/>
              <a:buFontTx/>
              <a:buNone/>
              <a:defRPr kumimoji="0"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Calibri" pitchFamily="34" charset="0"/>
              </a:defRPr>
            </a:lvl5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30" name="Slide Number Placeholder 5"/>
          <p:cNvSpPr>
            <a:spLocks noGrp="1"/>
          </p:cNvSpPr>
          <p:nvPr>
            <p:ph type="sldNum" sz="quarter" idx="4"/>
          </p:nvPr>
        </p:nvSpPr>
        <p:spPr>
          <a:xfrm>
            <a:off x="6457950" y="6356350"/>
            <a:ext cx="2057400" cy="365125"/>
          </a:xfrm>
          <a:prstGeom prst="rect">
            <a:avLst/>
          </a:prstGeom>
        </p:spPr>
        <p:txBody>
          <a:bodyPr rtlCol="0" anchor="ctr" anchorCtr="0">
            <a:noAutofit/>
          </a:bodyPr>
          <a:lstStyle>
            <a:defPPr>
              <a:defRPr lang="en-US"/>
            </a:defPPr>
            <a:lvl1pPr marL="0" indent="0" algn="r" defTabSz="914400" rtl="0" eaLnBrk="1" fontAlgn="auto" hangingPunct="1">
              <a:lnSpc>
                <a:spcPct val="100000"/>
              </a:lnSpc>
              <a:spcBef>
                <a:spcPct val="0"/>
              </a:spcBef>
              <a:spcAft>
                <a:spcPct val="0"/>
              </a:spcAft>
              <a:buClrTx/>
              <a:buSzTx/>
              <a:buFontTx/>
              <a:buNone/>
              <a:defRPr kumimoji="0" lang="en-US" altLang="en-US" sz="900" b="0" i="0" u="none" baseline="0">
                <a:solidFill>
                  <a:schemeClr val="tx1">
                    <a:tint val="75000"/>
                  </a:schemeClr>
                </a:solidFill>
                <a:effectLst/>
                <a:latin typeface="+mn-lt"/>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Calibri" pitchFamily="34" charset="0"/>
              </a:defRPr>
            </a:lvl5pPr>
          </a:lstStyle>
          <a:p>
            <a:pPr marL="0" lvl="0" indent="0" algn="r" eaLnBrk="1" hangingPunct="1"/>
            <a:fld id="{A213FE5F-6668-4B25-9942-7088D24605F1}" type="slidenum">
              <a:rPr lang="en-US" altLang="en-US" sz="900">
                <a:solidFill>
                  <a:srgbClr val="898989"/>
                </a:solidFill>
              </a:rPr>
              <a:t>‹#›</a:t>
            </a:fld>
            <a:endParaRPr lang="en-US" altLang="en-US" sz="900">
              <a:solidFill>
                <a:srgbClr val="898989"/>
              </a:solidFill>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marL="0" indent="0" algn="l" defTabSz="685800" rtl="0" eaLnBrk="0" fontAlgn="base" hangingPunct="0">
        <a:lnSpc>
          <a:spcPct val="90000"/>
        </a:lnSpc>
        <a:spcBef>
          <a:spcPct val="0"/>
        </a:spcBef>
        <a:spcAft>
          <a:spcPct val="0"/>
        </a:spcAft>
        <a:buClrTx/>
        <a:buSzTx/>
        <a:buFontTx/>
        <a:buNone/>
        <a:defRPr kumimoji="0" sz="3300" b="0" i="0" u="none" kern="1200" baseline="0">
          <a:solidFill>
            <a:schemeClr val="tx1"/>
          </a:solidFill>
          <a:effectLst/>
          <a:latin typeface="Calibri Light" pitchFamily="34" charset="0"/>
          <a:ea typeface="+mj-ea"/>
          <a:cs typeface="+mj-cs"/>
        </a:defRPr>
      </a:lvl1pPr>
    </p:titleStyle>
    <p:body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1pPr>
      <a:lvl2pPr marL="3429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2pPr>
      <a:lvl3pPr marL="6858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3pPr>
      <a:lvl4pPr marL="10287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4pPr>
      <a:lvl5pPr marL="13716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hemeOverride" Target="../theme/themeOverride1.xml"/></Relationships>
</file>

<file path=ppt/slides/_rels/slide1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68.xml"/><Relationship Id="rId4" Type="http://schemas.openxmlformats.org/officeDocument/2006/relationships/image" Target="../media/image5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www.oracle.com/java/technologies/javase-downloads.html" TargetMode="External"/><Relationship Id="rId2" Type="http://schemas.openxmlformats.org/officeDocument/2006/relationships/hyperlink" Target="http://www.youtube.com/watch?v=zBF1M8dTftk)"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8E94-7DF6-8E33-31CB-EBDB84128BDB}"/>
              </a:ext>
            </a:extLst>
          </p:cNvPr>
          <p:cNvSpPr>
            <a:spLocks noGrp="1"/>
          </p:cNvSpPr>
          <p:nvPr>
            <p:ph type="ctrTitle"/>
          </p:nvPr>
        </p:nvSpPr>
        <p:spPr/>
        <p:txBody>
          <a:bodyPr/>
          <a:lstStyle/>
          <a:p>
            <a:r>
              <a:rPr lang="en-IN" b="1" dirty="0">
                <a:solidFill>
                  <a:srgbClr val="002060"/>
                </a:solidFill>
                <a:latin typeface="Times New Roman" panose="02020603050405020304" pitchFamily="18" charset="0"/>
                <a:cs typeface="Times New Roman" panose="02020603050405020304" pitchFamily="18" charset="0"/>
              </a:rPr>
              <a:t>22CS202</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JAVA PROGRAMMING</a:t>
            </a:r>
          </a:p>
        </p:txBody>
      </p:sp>
      <p:sp>
        <p:nvSpPr>
          <p:cNvPr id="3" name="Subtitle 2">
            <a:extLst>
              <a:ext uri="{FF2B5EF4-FFF2-40B4-BE49-F238E27FC236}">
                <a16:creationId xmlns:a16="http://schemas.microsoft.com/office/drawing/2014/main" id="{A046CEF1-15CE-9F12-D929-DBA047CB8A2F}"/>
              </a:ext>
            </a:extLst>
          </p:cNvPr>
          <p:cNvSpPr>
            <a:spLocks noGrp="1"/>
          </p:cNvSpPr>
          <p:nvPr>
            <p:ph type="subTitle" idx="1"/>
          </p:nvPr>
        </p:nvSpPr>
        <p:spPr/>
        <p:txBody>
          <a:bodyPr>
            <a:normAutofit fontScale="85000" lnSpcReduction="20000"/>
          </a:bodyPr>
          <a:lstStyle/>
          <a:p>
            <a:endParaRPr lang="en-IN" sz="4400" b="1">
              <a:solidFill>
                <a:srgbClr val="002060"/>
              </a:solidFill>
            </a:endParaRPr>
          </a:p>
          <a:p>
            <a:r>
              <a:rPr lang="en-IN" sz="4400" b="1">
                <a:solidFill>
                  <a:srgbClr val="002060"/>
                </a:solidFill>
              </a:rPr>
              <a:t>UNIT-1</a:t>
            </a:r>
          </a:p>
          <a:p>
            <a:r>
              <a:rPr lang="en-IN" sz="4400" b="1">
                <a:solidFill>
                  <a:srgbClr val="C00000"/>
                </a:solidFill>
              </a:rPr>
              <a:t>JAVA FUNDAMENTALS</a:t>
            </a:r>
          </a:p>
        </p:txBody>
      </p:sp>
      <p:pic>
        <p:nvPicPr>
          <p:cNvPr id="4" name="Picture 2" descr="Image result for rmd college logo">
            <a:extLst>
              <a:ext uri="{FF2B5EF4-FFF2-40B4-BE49-F238E27FC236}">
                <a16:creationId xmlns:a16="http://schemas.microsoft.com/office/drawing/2014/main" id="{4A44D091-9DA9-45EE-42EE-EE61232C3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18704"/>
            <a:ext cx="1315244" cy="1315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F4AF8F-5141-1C46-5E55-D2D0A0E3CD6A}"/>
              </a:ext>
            </a:extLst>
          </p:cNvPr>
          <p:cNvSpPr txBox="1"/>
          <p:nvPr/>
        </p:nvSpPr>
        <p:spPr>
          <a:xfrm>
            <a:off x="2743200" y="592603"/>
            <a:ext cx="7694720" cy="584775"/>
          </a:xfrm>
          <a:prstGeom prst="rect">
            <a:avLst/>
          </a:prstGeom>
          <a:noFill/>
        </p:spPr>
        <p:txBody>
          <a:bodyPr wrap="square">
            <a:spAutoFit/>
          </a:bodyPr>
          <a:lstStyle/>
          <a:p>
            <a:r>
              <a:rPr lang="en-IN" sz="3200" b="1" dirty="0">
                <a:solidFill>
                  <a:schemeClr val="accent6">
                    <a:lumMod val="75000"/>
                  </a:schemeClr>
                </a:solidFill>
                <a:latin typeface="Times New Roman" panose="02020603050405020304" pitchFamily="18" charset="0"/>
                <a:ea typeface="Tahoma" panose="020B0604030504040204" pitchFamily="34" charset="0"/>
                <a:cs typeface="Times New Roman" panose="02020603050405020304" pitchFamily="18" charset="0"/>
              </a:rPr>
              <a:t>R.M.D. ENGINEERING COLLEGE</a:t>
            </a:r>
            <a:endParaRPr lang="en-IN" sz="3200" dirty="0">
              <a:latin typeface="Times New Roman" panose="02020603050405020304" pitchFamily="18" charset="0"/>
              <a:cs typeface="Times New Roman" panose="02020603050405020304" pitchFamily="18" charset="0"/>
            </a:endParaRPr>
          </a:p>
        </p:txBody>
      </p:sp>
      <p:pic>
        <p:nvPicPr>
          <p:cNvPr id="7" name="Picture 4" descr="Image result for 27years rmk college logo">
            <a:extLst>
              <a:ext uri="{FF2B5EF4-FFF2-40B4-BE49-F238E27FC236}">
                <a16:creationId xmlns:a16="http://schemas.microsoft.com/office/drawing/2014/main" id="{0C1E7DB8-C619-CCEF-5654-0B513FD66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7920" y="351631"/>
            <a:ext cx="1085850" cy="13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838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13AF-DDAE-8C66-E5B8-F48A1ECA46A9}"/>
              </a:ext>
            </a:extLst>
          </p:cNvPr>
          <p:cNvSpPr>
            <a:spLocks noGrp="1"/>
          </p:cNvSpPr>
          <p:nvPr>
            <p:ph type="title"/>
          </p:nvPr>
        </p:nvSpPr>
        <p:spPr/>
        <p:txBody>
          <a:bodyPr>
            <a:normAutofit/>
          </a:bodyPr>
          <a:lstStyle/>
          <a:p>
            <a:pPr algn="ct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CHARACTERISTICS</a:t>
            </a:r>
            <a:r>
              <a:rPr lang="en-US" sz="4000" b="1" spc="170">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OF</a:t>
            </a:r>
            <a:r>
              <a:rPr lang="en-US" sz="4000" b="1" spc="175">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JAVA</a:t>
            </a:r>
            <a:endParaRPr lang="en-IN" sz="4000">
              <a:solidFill>
                <a:srgbClr val="002060"/>
              </a:solidFill>
            </a:endParaRPr>
          </a:p>
        </p:txBody>
      </p:sp>
      <p:sp>
        <p:nvSpPr>
          <p:cNvPr id="3" name="Content Placeholder 2">
            <a:extLst>
              <a:ext uri="{FF2B5EF4-FFF2-40B4-BE49-F238E27FC236}">
                <a16:creationId xmlns:a16="http://schemas.microsoft.com/office/drawing/2014/main" id="{893B9ADF-9F71-1F65-8317-B1FA15163C93}"/>
              </a:ext>
            </a:extLst>
          </p:cNvPr>
          <p:cNvSpPr>
            <a:spLocks noGrp="1"/>
          </p:cNvSpPr>
          <p:nvPr>
            <p:ph idx="1"/>
          </p:nvPr>
        </p:nvSpPr>
        <p:spPr/>
        <p:txBody>
          <a:bodyPr>
            <a:normAutofit fontScale="92500" lnSpcReduction="10000"/>
          </a:bodyPr>
          <a:lstStyle/>
          <a:p>
            <a:pPr marL="0" indent="0">
              <a:buNone/>
            </a:pPr>
            <a:r>
              <a:rPr lang="en-US" sz="2200" b="1" dirty="0">
                <a:solidFill>
                  <a:srgbClr val="C00000"/>
                </a:solidFill>
                <a:latin typeface="Times New Roman" panose="02020603050405020304" pitchFamily="18" charset="0"/>
                <a:cs typeface="Times New Roman" panose="02020603050405020304" pitchFamily="18" charset="0"/>
              </a:rPr>
              <a:t>5.	Robust</a:t>
            </a:r>
          </a:p>
          <a:p>
            <a:pPr lvl="1">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    It uses strong memory management.</a:t>
            </a:r>
          </a:p>
          <a:p>
            <a:pPr marL="457200" lvl="1" indent="0">
              <a:buNone/>
            </a:pPr>
            <a:r>
              <a:rPr lang="en-US" sz="2200" dirty="0">
                <a:latin typeface="Times New Roman" panose="02020603050405020304" pitchFamily="18" charset="0"/>
                <a:cs typeface="Times New Roman" panose="02020603050405020304" pitchFamily="18" charset="0"/>
              </a:rPr>
              <a:t>❖	There are lack of pointers that avoids security problems.</a:t>
            </a:r>
          </a:p>
          <a:p>
            <a:pPr marL="457200" lvl="1" indent="0">
              <a:buNone/>
            </a:pPr>
            <a:r>
              <a:rPr lang="en-US" sz="2200" dirty="0">
                <a:latin typeface="Times New Roman" panose="02020603050405020304" pitchFamily="18" charset="0"/>
                <a:cs typeface="Times New Roman" panose="02020603050405020304" pitchFamily="18" charset="0"/>
              </a:rPr>
              <a:t>❖	There is automatic garbage collection in java which runs on the Java Virtual Machine to get rid of objects which are not being used by a Java application anymore.</a:t>
            </a:r>
          </a:p>
          <a:p>
            <a:pPr marL="457200" lvl="1" indent="0">
              <a:buNone/>
            </a:pPr>
            <a:r>
              <a:rPr lang="en-US" sz="2200" dirty="0">
                <a:latin typeface="Times New Roman" panose="02020603050405020304" pitchFamily="18" charset="0"/>
                <a:cs typeface="Times New Roman" panose="02020603050405020304" pitchFamily="18" charset="0"/>
              </a:rPr>
              <a:t>❖	There is exception handling and type checking mechanism in java. All these points makes java robust</a:t>
            </a:r>
          </a:p>
          <a:p>
            <a:pPr marL="0" indent="0">
              <a:buNone/>
            </a:pPr>
            <a:endParaRPr lang="en-US" sz="2200" b="1" dirty="0">
              <a:latin typeface="Times New Roman" panose="02020603050405020304" pitchFamily="18" charset="0"/>
              <a:cs typeface="Times New Roman" panose="02020603050405020304" pitchFamily="18" charset="0"/>
            </a:endParaRPr>
          </a:p>
          <a:p>
            <a:pPr marL="0" indent="0">
              <a:buNone/>
            </a:pPr>
            <a:r>
              <a:rPr lang="en-US" sz="2200" b="1" dirty="0">
                <a:solidFill>
                  <a:srgbClr val="C00000"/>
                </a:solidFill>
                <a:latin typeface="Times New Roman" panose="02020603050405020304" pitchFamily="18" charset="0"/>
                <a:cs typeface="Times New Roman" panose="02020603050405020304" pitchFamily="18" charset="0"/>
              </a:rPr>
              <a:t>6.	Multi-Threaded</a:t>
            </a:r>
          </a:p>
          <a:p>
            <a:pPr marL="457200" lvl="1" indent="0">
              <a:buNone/>
            </a:pPr>
            <a:r>
              <a:rPr lang="en-US" sz="2200" dirty="0">
                <a:latin typeface="Times New Roman" panose="02020603050405020304" pitchFamily="18" charset="0"/>
                <a:cs typeface="Times New Roman" panose="02020603050405020304" pitchFamily="18" charset="0"/>
              </a:rPr>
              <a:t>❖	A thread is like a separate program, executing concurrently. We can write Java programs that deal with many tasks at once by defining multiple threads.</a:t>
            </a:r>
          </a:p>
          <a:p>
            <a:pPr marL="457200" lvl="1" indent="0">
              <a:buNone/>
            </a:pPr>
            <a:r>
              <a:rPr lang="en-US" sz="2200" dirty="0">
                <a:latin typeface="Times New Roman" panose="02020603050405020304" pitchFamily="18" charset="0"/>
                <a:cs typeface="Times New Roman" panose="02020603050405020304" pitchFamily="18" charset="0"/>
              </a:rPr>
              <a:t>❖	The main advantage of multi-threading is that it doesn't occupy memory for each thread. It shares a common memory area.</a:t>
            </a:r>
          </a:p>
          <a:p>
            <a:pPr marL="457200" lvl="1" indent="0">
              <a:buNone/>
            </a:pPr>
            <a:r>
              <a:rPr lang="en-US" sz="2200" dirty="0">
                <a:latin typeface="Times New Roman" panose="02020603050405020304" pitchFamily="18" charset="0"/>
                <a:cs typeface="Times New Roman" panose="02020603050405020304" pitchFamily="18" charset="0"/>
              </a:rPr>
              <a:t>❖	Threads are important for multi-media, Web applications etc.</a:t>
            </a:r>
          </a:p>
          <a:p>
            <a:endParaRPr lang="en-IN" dirty="0"/>
          </a:p>
        </p:txBody>
      </p:sp>
    </p:spTree>
    <p:extLst>
      <p:ext uri="{BB962C8B-B14F-4D97-AF65-F5344CB8AC3E}">
        <p14:creationId xmlns:p14="http://schemas.microsoft.com/office/powerpoint/2010/main" val="70424006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marL="0" indent="0">
              <a:lnSpc>
                <a:spcPct val="150000"/>
              </a:lnSpc>
              <a:buNone/>
            </a:pPr>
            <a:r>
              <a:rPr lang="en-US" sz="2000" b="1">
                <a:latin typeface="Times New Roman" panose="02020603050405020304" pitchFamily="18" charset="0"/>
                <a:cs typeface="Times New Roman" panose="02020603050405020304" pitchFamily="18" charset="0"/>
              </a:rPr>
              <a:t>for Loop</a:t>
            </a:r>
            <a:endParaRPr lang="en-IN" sz="2000">
              <a:latin typeface="Times New Roman" panose="02020603050405020304" pitchFamily="18" charset="0"/>
              <a:cs typeface="Times New Roman" panose="02020603050405020304" pitchFamily="18" charset="0"/>
            </a:endParaRPr>
          </a:p>
          <a:p>
            <a:pPr marL="342900" lvl="1" indent="0" algn="just">
              <a:lnSpc>
                <a:spcPct val="150000"/>
              </a:lnSpc>
              <a:buFont typeface="Arial" pitchFamily="34" charset="0"/>
              <a:buChar char="•"/>
            </a:pPr>
            <a:r>
              <a:rPr lang="en-US" sz="2000">
                <a:latin typeface="Times New Roman" panose="02020603050405020304" pitchFamily="18" charset="0"/>
                <a:cs typeface="Times New Roman" panose="02020603050405020304" pitchFamily="18" charset="0"/>
              </a:rPr>
              <a:t>  The for loop initialize the value before the first step. Then checking the condition against the current value of variable and execute the loop statement and then perform the step taken for each execution of loop body. </a:t>
            </a:r>
          </a:p>
          <a:p>
            <a:pPr marL="342900" lvl="1" indent="0" algn="just">
              <a:lnSpc>
                <a:spcPct val="150000"/>
              </a:lnSpc>
              <a:buFont typeface="Arial" pitchFamily="34" charset="0"/>
              <a:buChar char="•"/>
            </a:pPr>
            <a:r>
              <a:rPr lang="en-US" sz="2000">
                <a:latin typeface="Times New Roman" panose="02020603050405020304" pitchFamily="18" charset="0"/>
                <a:cs typeface="Times New Roman" panose="02020603050405020304" pitchFamily="18" charset="0"/>
              </a:rPr>
              <a:t>  For-loops are also typically used when the number of iterations is known before entering the loop.</a:t>
            </a:r>
            <a:endParaRPr lang="en-IN" sz="2000">
              <a:latin typeface="Times New Roman" panose="02020603050405020304" pitchFamily="18" charset="0"/>
              <a:cs typeface="Times New Roman" panose="02020603050405020304" pitchFamily="18" charset="0"/>
            </a:endParaRPr>
          </a:p>
          <a:p>
            <a:pPr marL="342900" lvl="1" indent="0">
              <a:lnSpc>
                <a:spcPct val="150000"/>
              </a:lnSpc>
              <a:buNone/>
            </a:pPr>
            <a:r>
              <a:rPr lang="en-US" sz="2000" b="1">
                <a:latin typeface="Times New Roman" panose="02020603050405020304" pitchFamily="18" charset="0"/>
                <a:cs typeface="Times New Roman" panose="02020603050405020304" pitchFamily="18" charset="0"/>
              </a:rPr>
              <a:t>Syntax:</a:t>
            </a:r>
            <a:endParaRPr lang="en-IN" sz="2000" b="1">
              <a:latin typeface="Times New Roman" panose="02020603050405020304" pitchFamily="18" charset="0"/>
              <a:cs typeface="Times New Roman" panose="02020603050405020304" pitchFamily="18" charset="0"/>
            </a:endParaRPr>
          </a:p>
          <a:p>
            <a:pPr marL="685800" lvl="2" indent="0">
              <a:lnSpc>
                <a:spcPct val="150000"/>
              </a:lnSpc>
              <a:buNone/>
            </a:pPr>
            <a:r>
              <a:rPr lang="en-US" sz="2000">
                <a:latin typeface="Times New Roman" panose="02020603050405020304" pitchFamily="18" charset="0"/>
                <a:cs typeface="Times New Roman" panose="02020603050405020304" pitchFamily="18" charset="0"/>
              </a:rPr>
              <a:t>for(initialization; condition; increment/decrement)</a:t>
            </a:r>
          </a:p>
          <a:p>
            <a:pPr marL="685800" lvl="2" indent="0">
              <a:lnSpc>
                <a:spcPct val="150000"/>
              </a:lnSpc>
              <a:buNone/>
            </a:pPr>
            <a:r>
              <a:rPr lang="en-US" sz="2000">
                <a:latin typeface="Times New Roman" panose="02020603050405020304" pitchFamily="18" charset="0"/>
                <a:cs typeface="Times New Roman" panose="02020603050405020304" pitchFamily="18" charset="0"/>
              </a:rPr>
              <a:t> {</a:t>
            </a:r>
            <a:endParaRPr lang="en-IN" sz="2000">
              <a:latin typeface="Times New Roman" panose="02020603050405020304" pitchFamily="18" charset="0"/>
              <a:cs typeface="Times New Roman" panose="02020603050405020304" pitchFamily="18" charset="0"/>
            </a:endParaRPr>
          </a:p>
          <a:p>
            <a:pPr marL="685800" lvl="2" indent="0">
              <a:lnSpc>
                <a:spcPct val="150000"/>
              </a:lnSpc>
              <a:buNone/>
            </a:pPr>
            <a:r>
              <a:rPr lang="en-US" sz="2000">
                <a:latin typeface="Times New Roman" panose="02020603050405020304" pitchFamily="18" charset="0"/>
                <a:cs typeface="Times New Roman" panose="02020603050405020304" pitchFamily="18" charset="0"/>
              </a:rPr>
              <a:t>     Body of the loop</a:t>
            </a:r>
            <a:endParaRPr lang="en-IN" sz="2000">
              <a:latin typeface="Times New Roman" panose="02020603050405020304" pitchFamily="18" charset="0"/>
              <a:cs typeface="Times New Roman" panose="02020603050405020304" pitchFamily="18" charset="0"/>
            </a:endParaRPr>
          </a:p>
          <a:p>
            <a:pPr marL="685800" lvl="2" indent="0">
              <a:lnSpc>
                <a:spcPct val="150000"/>
              </a:lnSpc>
              <a:buNone/>
            </a:pPr>
            <a:r>
              <a:rPr lang="en-US" sz="2000">
                <a:latin typeface="Times New Roman" panose="02020603050405020304" pitchFamily="18" charset="0"/>
                <a:cs typeface="Times New Roman" panose="02020603050405020304" pitchFamily="18" charset="0"/>
              </a:rPr>
              <a:t>}</a:t>
            </a:r>
            <a:endParaRPr lang="en-IN"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143668"/>
          </a:xfrm>
        </p:spPr>
        <p:txBody>
          <a:bodyPr>
            <a:normAutofit fontScale="92500" lnSpcReduction="20000"/>
          </a:bodyPr>
          <a:lstStyle/>
          <a:p>
            <a:pPr marL="342900" lvl="1" indent="0">
              <a:lnSpc>
                <a:spcPct val="107000"/>
              </a:lnSpc>
              <a:spcBef>
                <a:spcPts val="600"/>
              </a:spcBef>
              <a:buNone/>
            </a:pPr>
            <a:r>
              <a:rPr lang="en-IN" sz="2000" b="1">
                <a:latin typeface="Times New Roman" panose="02020603050405020304" pitchFamily="18" charset="0"/>
                <a:ea typeface="Calibri" panose="020F0502020204030204" pitchFamily="34" charset="0"/>
                <a:cs typeface="Times New Roman" panose="02020603050405020304" pitchFamily="18" charset="0"/>
              </a:rPr>
              <a:t>Example Program:</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import java.io.*;</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public static void main(String[] args)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for (int i = 1; i &lt;= 5; i++)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System.out.println("i: " + i);</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spcAft>
                <a:spcPts val="800"/>
              </a:spcAft>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600"/>
              </a:spcBef>
              <a:spcAft>
                <a:spcPts val="800"/>
              </a:spcAft>
              <a:buNone/>
            </a:pPr>
            <a:r>
              <a:rPr lang="en-IN" sz="2000" b="1">
                <a:latin typeface="Times New Roman" panose="02020603050405020304" pitchFamily="18" charset="0"/>
                <a:cs typeface="Times New Roman" panose="02020603050405020304" pitchFamily="18" charset="0"/>
              </a:rPr>
              <a:t>Output:</a:t>
            </a:r>
          </a:p>
          <a:p>
            <a:pPr marL="342900" lvl="1" indent="0">
              <a:buNone/>
            </a:pPr>
            <a:r>
              <a:rPr lang="en-IN" sz="2000" err="1">
                <a:latin typeface="Times New Roman" panose="02020603050405020304" pitchFamily="18" charset="0"/>
                <a:cs typeface="Times New Roman" panose="02020603050405020304" pitchFamily="18" charset="0"/>
              </a:rPr>
              <a:t>i: 1</a:t>
            </a:r>
          </a:p>
          <a:p>
            <a:pPr marL="342900" lvl="1" indent="0">
              <a:buNone/>
            </a:pPr>
            <a:r>
              <a:rPr lang="en-IN" sz="2000" err="1">
                <a:latin typeface="Times New Roman" panose="02020603050405020304" pitchFamily="18" charset="0"/>
                <a:cs typeface="Times New Roman" panose="02020603050405020304" pitchFamily="18" charset="0"/>
              </a:rPr>
              <a:t>i: 2</a:t>
            </a:r>
          </a:p>
          <a:p>
            <a:pPr marL="342900" lvl="1" indent="0">
              <a:buNone/>
            </a:pPr>
            <a:r>
              <a:rPr lang="en-IN" sz="2000" err="1">
                <a:latin typeface="Times New Roman" panose="02020603050405020304" pitchFamily="18" charset="0"/>
                <a:cs typeface="Times New Roman" panose="02020603050405020304" pitchFamily="18" charset="0"/>
              </a:rPr>
              <a:t>i: 3</a:t>
            </a:r>
          </a:p>
          <a:p>
            <a:pPr marL="342900" lvl="1" indent="0">
              <a:buNone/>
            </a:pPr>
            <a:r>
              <a:rPr lang="en-IN" sz="2000" err="1">
                <a:latin typeface="Times New Roman" panose="02020603050405020304" pitchFamily="18" charset="0"/>
                <a:cs typeface="Times New Roman" panose="02020603050405020304" pitchFamily="18" charset="0"/>
              </a:rPr>
              <a:t>i: 4</a:t>
            </a:r>
          </a:p>
          <a:p>
            <a:pPr marL="342900" lvl="1" indent="0">
              <a:buNone/>
            </a:pPr>
            <a:r>
              <a:rPr lang="en-IN" sz="2000" err="1">
                <a:latin typeface="Times New Roman" panose="02020603050405020304" pitchFamily="18" charset="0"/>
                <a:cs typeface="Times New Roman" panose="02020603050405020304" pitchFamily="18" charset="0"/>
              </a:rPr>
              <a:t>i: 5</a:t>
            </a:r>
          </a:p>
          <a:p>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85720" y="0"/>
            <a:ext cx="5357850" cy="6858000"/>
          </a:xfrm>
        </p:spPr>
        <p:txBody>
          <a:bodyPr>
            <a:noAutofit/>
          </a:bodyPr>
          <a:lstStyle/>
          <a:p>
            <a:pPr marL="0" indent="0">
              <a:buNone/>
            </a:pPr>
            <a:r>
              <a:rPr lang="en-US" sz="2000" b="1">
                <a:latin typeface="Times New Roman" panose="02020603050405020304" pitchFamily="18" charset="0"/>
                <a:cs typeface="Times New Roman" panose="02020603050405020304" pitchFamily="18" charset="0"/>
              </a:rPr>
              <a:t>Enhanced For Loop or For Each Loop</a:t>
            </a:r>
            <a:endParaRPr lang="en-IN"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Enhanced for loop used along with a collection of data.</a:t>
            </a:r>
          </a:p>
          <a:p>
            <a:pPr marL="342900" lvl="1" indent="0">
              <a:buNone/>
            </a:pPr>
            <a:r>
              <a:rPr lang="en-US" sz="2000" b="1">
                <a:latin typeface="Times New Roman" panose="02020603050405020304" pitchFamily="18" charset="0"/>
                <a:cs typeface="Times New Roman" panose="02020603050405020304" pitchFamily="18" charset="0"/>
              </a:rPr>
              <a:t>Syntax: </a:t>
            </a:r>
            <a:endParaRPr lang="en-IN" sz="2000" b="1">
              <a:latin typeface="Times New Roman" panose="02020603050405020304" pitchFamily="18" charset="0"/>
              <a:cs typeface="Times New Roman" panose="02020603050405020304" pitchFamily="18" charset="0"/>
            </a:endParaRPr>
          </a:p>
          <a:p>
            <a:pPr marL="342900" lvl="1" indent="0">
              <a:buNone/>
            </a:pPr>
            <a:r>
              <a:rPr lang="en-US" sz="2000">
                <a:latin typeface="Times New Roman" panose="02020603050405020304" pitchFamily="18" charset="0"/>
                <a:cs typeface="Times New Roman" panose="02020603050405020304" pitchFamily="18" charset="0"/>
              </a:rPr>
              <a:t>for(declaration : expression) {</a:t>
            </a:r>
            <a:endParaRPr lang="en-IN" sz="2000">
              <a:latin typeface="Times New Roman" panose="02020603050405020304" pitchFamily="18" charset="0"/>
              <a:cs typeface="Times New Roman" panose="02020603050405020304" pitchFamily="18" charset="0"/>
            </a:endParaRPr>
          </a:p>
          <a:p>
            <a:pPr marL="342900" lvl="1" indent="0">
              <a:buNone/>
            </a:pPr>
            <a:r>
              <a:rPr lang="en-US" sz="2000">
                <a:latin typeface="Times New Roman" panose="02020603050405020304" pitchFamily="18" charset="0"/>
                <a:cs typeface="Times New Roman" panose="02020603050405020304" pitchFamily="18" charset="0"/>
              </a:rPr>
              <a:t>   Body of loop</a:t>
            </a:r>
            <a:endParaRPr lang="en-IN" sz="2000">
              <a:latin typeface="Times New Roman" panose="02020603050405020304" pitchFamily="18" charset="0"/>
              <a:cs typeface="Times New Roman" panose="02020603050405020304" pitchFamily="18" charset="0"/>
            </a:endParaRPr>
          </a:p>
          <a:p>
            <a:pPr marL="342900" lvl="1" indent="0">
              <a:buNone/>
            </a:pPr>
            <a:r>
              <a:rPr lang="en-US" sz="2000">
                <a:latin typeface="Times New Roman" panose="02020603050405020304" pitchFamily="18" charset="0"/>
                <a:cs typeface="Times New Roman" panose="02020603050405020304" pitchFamily="18" charset="0"/>
              </a:rPr>
              <a:t>}</a:t>
            </a:r>
          </a:p>
          <a:p>
            <a:pPr marL="342900" lvl="1" indent="0">
              <a:buNone/>
            </a:pPr>
            <a:r>
              <a:rPr lang="en-US" sz="2000" b="1">
                <a:latin typeface="Times New Roman" panose="02020603050405020304" pitchFamily="18" charset="0"/>
                <a:cs typeface="Times New Roman" panose="02020603050405020304" pitchFamily="18" charset="0"/>
              </a:rPr>
              <a:t>Example Program:</a:t>
            </a:r>
            <a:endParaRPr lang="en-IN" sz="2000" b="1">
              <a:latin typeface="Times New Roman" panose="02020603050405020304" pitchFamily="18" charset="0"/>
              <a:cs typeface="Times New Roman" panose="02020603050405020304" pitchFamily="18" charset="0"/>
            </a:endParaRP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static void main(String[] args)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int[] numbers = { 10, 20, 30, 40, 50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for (int i : numbers)</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System.out.println("i: " + i);</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	}	}</a:t>
            </a:r>
          </a:p>
          <a:p>
            <a:pPr marL="0" indent="0">
              <a:lnSpc>
                <a:spcPct val="107000"/>
              </a:lnSpc>
              <a:spcBef>
                <a:spcPts val="600"/>
              </a:spcBef>
              <a:spcAft>
                <a:spcPts val="800"/>
              </a:spcAft>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endParaRPr lang="en-US" sz="200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a:xfrm>
            <a:off x="6143636" y="714356"/>
            <a:ext cx="2543164" cy="5411807"/>
          </a:xfrm>
        </p:spPr>
        <p:txBody>
          <a:bodyPr/>
          <a:lstStyle/>
          <a:p>
            <a:pPr marL="0" indent="0">
              <a:lnSpc>
                <a:spcPct val="107000"/>
              </a:lnSpc>
              <a:spcBef>
                <a:spcPts val="600"/>
              </a:spcBef>
              <a:spcAft>
                <a:spcPts val="800"/>
              </a:spcAft>
              <a:buNone/>
            </a:pPr>
            <a:r>
              <a:rPr lang="en-IN" sz="2000">
                <a:latin typeface="Times New Roman" panose="02020603050405020304" pitchFamily="18" charset="0"/>
                <a:cs typeface="Times New Roman" panose="02020603050405020304" pitchFamily="18" charset="0"/>
              </a:rPr>
              <a:t>Output:</a:t>
            </a:r>
          </a:p>
          <a:p>
            <a:pPr marL="342900" lvl="1" indent="0">
              <a:spcBef>
                <a:spcPts val="600"/>
              </a:spcBef>
              <a:buNone/>
            </a:pPr>
            <a:r>
              <a:rPr lang="en-IN" sz="2000" err="1">
                <a:solidFill>
                  <a:srgbClr val="000000"/>
                </a:solidFill>
                <a:latin typeface="Times New Roman" panose="02020603050405020304" pitchFamily="18" charset="0"/>
                <a:cs typeface="Times New Roman" panose="02020603050405020304" pitchFamily="18" charset="0"/>
              </a:rPr>
              <a:t>i: 10</a:t>
            </a:r>
          </a:p>
          <a:p>
            <a:pPr marL="342900" lvl="1" indent="0">
              <a:spcBef>
                <a:spcPts val="600"/>
              </a:spcBef>
              <a:buNone/>
            </a:pPr>
            <a:r>
              <a:rPr lang="en-IN" sz="2000" err="1">
                <a:solidFill>
                  <a:srgbClr val="000000"/>
                </a:solidFill>
                <a:latin typeface="Times New Roman" panose="02020603050405020304" pitchFamily="18" charset="0"/>
                <a:cs typeface="Times New Roman" panose="02020603050405020304" pitchFamily="18" charset="0"/>
              </a:rPr>
              <a:t>i: 20</a:t>
            </a:r>
          </a:p>
          <a:p>
            <a:pPr marL="342900" lvl="1" indent="0">
              <a:spcBef>
                <a:spcPts val="600"/>
              </a:spcBef>
              <a:buNone/>
            </a:pPr>
            <a:r>
              <a:rPr lang="en-IN" sz="2000" err="1">
                <a:solidFill>
                  <a:srgbClr val="000000"/>
                </a:solidFill>
                <a:latin typeface="Times New Roman" panose="02020603050405020304" pitchFamily="18" charset="0"/>
                <a:cs typeface="Times New Roman" panose="02020603050405020304" pitchFamily="18" charset="0"/>
              </a:rPr>
              <a:t>i: 30</a:t>
            </a:r>
          </a:p>
          <a:p>
            <a:pPr marL="342900" lvl="1" indent="0">
              <a:spcBef>
                <a:spcPts val="600"/>
              </a:spcBef>
              <a:buNone/>
            </a:pPr>
            <a:r>
              <a:rPr lang="en-IN" sz="2000" err="1">
                <a:solidFill>
                  <a:srgbClr val="000000"/>
                </a:solidFill>
                <a:latin typeface="Times New Roman" panose="02020603050405020304" pitchFamily="18" charset="0"/>
                <a:cs typeface="Times New Roman" panose="02020603050405020304" pitchFamily="18" charset="0"/>
              </a:rPr>
              <a:t>i: 40</a:t>
            </a:r>
          </a:p>
          <a:p>
            <a:pPr marL="342900" lvl="1" indent="0">
              <a:spcBef>
                <a:spcPts val="600"/>
              </a:spcBef>
              <a:buNone/>
            </a:pPr>
            <a:r>
              <a:rPr lang="en-IN" sz="2000" err="1">
                <a:solidFill>
                  <a:srgbClr val="000000"/>
                </a:solidFill>
                <a:latin typeface="Times New Roman" panose="02020603050405020304" pitchFamily="18" charset="0"/>
                <a:cs typeface="Times New Roman" panose="02020603050405020304" pitchFamily="18" charset="0"/>
              </a:rPr>
              <a:t>i: 50</a:t>
            </a:r>
          </a:p>
          <a:p>
            <a:endParaRPr lang="en-US" sz="2000">
              <a:latin typeface="Times New Roman" panose="02020603050405020304" pitchFamily="18" charset="0"/>
              <a:cs typeface="Times New Roman" panose="02020603050405020304" pitchFamily="18" charset="0"/>
            </a:endParaRPr>
          </a:p>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500066"/>
          </a:xfrm>
        </p:spPr>
        <p:txBody>
          <a:bodyPr>
            <a:noAutofit/>
          </a:bodyPr>
          <a:lstStyle/>
          <a:p>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Jump/Branching Statements</a:t>
            </a:r>
            <a:br>
              <a:rPr lang="en-US" sz="2800" b="1">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928670"/>
            <a:ext cx="8229600" cy="5197493"/>
          </a:xfrm>
        </p:spPr>
        <p:txBody>
          <a:bodyPr>
            <a:normAutofit lnSpcReduction="10000"/>
          </a:bodyPr>
          <a:lstStyle/>
          <a:p>
            <a:pPr algn="just">
              <a:lnSpc>
                <a:spcPct val="150000"/>
              </a:lnSpc>
              <a:spcBef>
                <a:spcPct val="0"/>
              </a:spcBef>
            </a:pPr>
            <a:r>
              <a:rPr lang="en-US" sz="2000">
                <a:latin typeface="Times New Roman" panose="02020603050405020304" pitchFamily="18" charset="0"/>
                <a:cs typeface="Times New Roman" panose="02020603050405020304" pitchFamily="18" charset="0"/>
              </a:rPr>
              <a:t>Jump statements are used to transfer the control of the program to the specific statements. In other words, jump statements transfer the execution control to the other part of the program. There are two types of jump statements in Java, i.e., break and continue.</a:t>
            </a:r>
          </a:p>
          <a:p>
            <a:pPr algn="just">
              <a:lnSpc>
                <a:spcPct val="150000"/>
              </a:lnSpc>
              <a:spcBef>
                <a:spcPct val="0"/>
              </a:spcBef>
              <a:buNone/>
            </a:pPr>
            <a:r>
              <a:rPr lang="en-US" sz="2000" b="1"/>
              <a:t>1. Break Statement</a:t>
            </a:r>
          </a:p>
          <a:p>
            <a:pPr lvl="0" algn="just">
              <a:lnSpc>
                <a:spcPct val="150000"/>
              </a:lnSpc>
            </a:pPr>
            <a:r>
              <a:rPr lang="en-US" sz="2000">
                <a:latin typeface="Times New Roman" panose="02020603050405020304" pitchFamily="18" charset="0"/>
                <a:cs typeface="Times New Roman" panose="02020603050405020304" pitchFamily="18" charset="0"/>
              </a:rPr>
              <a:t>While the execution of program, the break statement will  terminate the iteration or switch case block. </a:t>
            </a:r>
            <a:endParaRPr lang="en-IN" sz="2000">
              <a:latin typeface="Times New Roman" panose="02020603050405020304" pitchFamily="18" charset="0"/>
              <a:cs typeface="Times New Roman" panose="02020603050405020304" pitchFamily="18" charset="0"/>
            </a:endParaRPr>
          </a:p>
          <a:p>
            <a:pPr lvl="0" algn="just">
              <a:lnSpc>
                <a:spcPct val="150000"/>
              </a:lnSpc>
            </a:pPr>
            <a:r>
              <a:rPr lang="en-US" sz="2000">
                <a:latin typeface="Times New Roman" panose="02020603050405020304" pitchFamily="18" charset="0"/>
                <a:cs typeface="Times New Roman" panose="02020603050405020304" pitchFamily="18" charset="0"/>
              </a:rPr>
              <a:t>When a break statement is encountered in a loop, the  loop is exited and the program continues with the  statements immediately following the loop. </a:t>
            </a:r>
            <a:endParaRPr lang="en-IN" sz="2000">
              <a:latin typeface="Times New Roman" panose="02020603050405020304" pitchFamily="18" charset="0"/>
              <a:cs typeface="Times New Roman" panose="02020603050405020304" pitchFamily="18" charset="0"/>
            </a:endParaRPr>
          </a:p>
          <a:p>
            <a:pPr lvl="0" algn="just">
              <a:lnSpc>
                <a:spcPct val="150000"/>
              </a:lnSpc>
            </a:pPr>
            <a:r>
              <a:rPr lang="en-US" sz="2000">
                <a:latin typeface="Times New Roman" panose="02020603050405020304" pitchFamily="18" charset="0"/>
                <a:cs typeface="Times New Roman" panose="02020603050405020304" pitchFamily="18" charset="0"/>
              </a:rPr>
              <a:t>When the loops are nested, the break will only terminate  the corresponding loop body. </a:t>
            </a:r>
            <a:endParaRPr lang="en-IN" sz="2000">
              <a:latin typeface="Times New Roman" panose="02020603050405020304" pitchFamily="18" charset="0"/>
              <a:cs typeface="Times New Roman" panose="02020603050405020304" pitchFamily="18" charset="0"/>
            </a:endParaRPr>
          </a:p>
          <a:p>
            <a:pPr algn="just">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Autofit/>
          </a:bodyPr>
          <a:lstStyle/>
          <a:p>
            <a:pPr marL="342900" lvl="1" indent="0">
              <a:lnSpc>
                <a:spcPct val="107000"/>
              </a:lnSpc>
              <a:spcBef>
                <a:spcPts val="600"/>
              </a:spcBef>
              <a:buNone/>
            </a:pPr>
            <a:r>
              <a:rPr lang="en-IN" sz="2000" b="1">
                <a:latin typeface="Times New Roman" panose="02020603050405020304" pitchFamily="18" charset="0"/>
                <a:ea typeface="Calibri" panose="020F0502020204030204" pitchFamily="34" charset="0"/>
                <a:cs typeface="Times New Roman" panose="02020603050405020304" pitchFamily="18" charset="0"/>
              </a:rPr>
              <a:t>Example Program</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import java.io.*;</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static void main(String[] args)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for (int i = 1; i &lt;= 5; i++)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if (i == 2)</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break;</a:t>
            </a:r>
          </a:p>
          <a:p>
            <a:pPr marL="342900" lvl="1" indent="0">
              <a:lnSpc>
                <a:spcPct val="107000"/>
              </a:lnSpc>
              <a:spcBef>
                <a:spcPts val="600"/>
              </a:spcBef>
              <a:buNone/>
            </a:pPr>
            <a:r>
              <a:rPr lang="en-IN" sz="2000" err="1">
                <a:latin typeface="Times New Roman" panose="02020603050405020304" pitchFamily="18" charset="0"/>
                <a:ea typeface="Calibri" panose="020F0502020204030204" pitchFamily="34" charset="0"/>
                <a:cs typeface="Times New Roman" panose="02020603050405020304" pitchFamily="18" charset="0"/>
              </a:rPr>
              <a:t>System.out.println("i: " + i);</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Bef>
                <a:spcPts val="600"/>
              </a:spcBef>
              <a:spcAft>
                <a:spcPts val="800"/>
              </a:spcAft>
              <a:buNone/>
            </a:pPr>
            <a:r>
              <a:rPr lang="en-IN" sz="2000" b="1">
                <a:latin typeface="Times New Roman" panose="02020603050405020304" pitchFamily="18" charset="0"/>
                <a:ea typeface="Calibri" panose="020F0502020204030204" pitchFamily="34" charset="0"/>
                <a:cs typeface="Times New Roman" panose="02020603050405020304" pitchFamily="18" charset="0"/>
              </a:rPr>
              <a:t> </a:t>
            </a:r>
            <a:r>
              <a:rPr lang="en-IN" sz="2000" b="1">
                <a:latin typeface="Times New Roman" panose="02020603050405020304" pitchFamily="18" charset="0"/>
                <a:cs typeface="Times New Roman" panose="02020603050405020304" pitchFamily="18" charset="0"/>
              </a:rPr>
              <a:t>Output:</a:t>
            </a:r>
          </a:p>
          <a:p>
            <a:pPr marL="342900" lvl="1" indent="0">
              <a:spcBef>
                <a:spcPts val="600"/>
              </a:spcBef>
              <a:buNone/>
            </a:pPr>
            <a:r>
              <a:rPr lang="en-IN" sz="2000" err="1">
                <a:latin typeface="Times New Roman" panose="02020603050405020304" pitchFamily="18" charset="0"/>
                <a:cs typeface="Times New Roman" panose="02020603050405020304" pitchFamily="18" charset="0"/>
              </a:rPr>
              <a:t>i: 1</a:t>
            </a:r>
          </a:p>
          <a:p>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4282" y="214290"/>
            <a:ext cx="8643998" cy="6429420"/>
          </a:xfrm>
        </p:spPr>
        <p:txBody>
          <a:bodyPr>
            <a:noAutofit/>
          </a:bodyPr>
          <a:lstStyle/>
          <a:p>
            <a:pPr marL="0" indent="0" algn="just">
              <a:lnSpc>
                <a:spcPct val="150000"/>
              </a:lnSpc>
              <a:buNone/>
            </a:pPr>
            <a:r>
              <a:rPr lang="en-US" sz="1800" b="1">
                <a:latin typeface="Times New Roman" panose="02020603050405020304" pitchFamily="18" charset="0"/>
                <a:cs typeface="Times New Roman" panose="02020603050405020304" pitchFamily="18" charset="0"/>
              </a:rPr>
              <a:t>continue Statement</a:t>
            </a:r>
            <a:endParaRPr lang="en-IN" sz="1800">
              <a:latin typeface="Times New Roman" panose="02020603050405020304" pitchFamily="18" charset="0"/>
              <a:cs typeface="Times New Roman" panose="02020603050405020304" pitchFamily="18" charset="0"/>
            </a:endParaRPr>
          </a:p>
          <a:p>
            <a:pPr lvl="0" algn="just">
              <a:lnSpc>
                <a:spcPct val="160000"/>
              </a:lnSpc>
            </a:pPr>
            <a:r>
              <a:rPr lang="en-US" sz="1800">
                <a:latin typeface="Times New Roman" panose="02020603050405020304" pitchFamily="18" charset="0"/>
                <a:cs typeface="Times New Roman" panose="02020603050405020304" pitchFamily="18" charset="0"/>
              </a:rPr>
              <a:t>The continue statement skips the current iteration of a loop. </a:t>
            </a:r>
            <a:endParaRPr lang="en-IN" sz="1800">
              <a:latin typeface="Times New Roman" panose="02020603050405020304" pitchFamily="18" charset="0"/>
              <a:cs typeface="Times New Roman" panose="02020603050405020304" pitchFamily="18" charset="0"/>
            </a:endParaRPr>
          </a:p>
          <a:p>
            <a:pPr lvl="0" algn="just">
              <a:lnSpc>
                <a:spcPct val="160000"/>
              </a:lnSpc>
            </a:pPr>
            <a:r>
              <a:rPr lang="en-US" sz="1800">
                <a:latin typeface="Times New Roman" panose="02020603050405020304" pitchFamily="18" charset="0"/>
                <a:cs typeface="Times New Roman" panose="02020603050405020304" pitchFamily="18" charset="0"/>
              </a:rPr>
              <a:t>In while and do loops, continue causes the control to go  directly to the test-condition and then continue the iteration  process.</a:t>
            </a:r>
            <a:endParaRPr lang="en-IN" sz="1800">
              <a:latin typeface="Times New Roman" panose="02020603050405020304" pitchFamily="18" charset="0"/>
              <a:cs typeface="Times New Roman" panose="02020603050405020304" pitchFamily="18" charset="0"/>
            </a:endParaRPr>
          </a:p>
          <a:p>
            <a:pPr lvl="0" algn="just">
              <a:lnSpc>
                <a:spcPct val="160000"/>
              </a:lnSpc>
            </a:pPr>
            <a:r>
              <a:rPr lang="en-US" sz="1800">
                <a:latin typeface="Times New Roman" panose="02020603050405020304" pitchFamily="18" charset="0"/>
                <a:cs typeface="Times New Roman" panose="02020603050405020304" pitchFamily="18" charset="0"/>
              </a:rPr>
              <a:t>In case of for loop, the increment section of the loop is  executed before the test-condition is evaluated.</a:t>
            </a:r>
            <a:r>
              <a:rPr lang="en-US" sz="1800" b="1">
                <a:latin typeface="Times New Roman" panose="02020603050405020304" pitchFamily="18" charset="0"/>
                <a:cs typeface="Times New Roman" panose="02020603050405020304" pitchFamily="18" charset="0"/>
              </a:rPr>
              <a:t> </a:t>
            </a:r>
          </a:p>
          <a:p>
            <a:pPr lvl="0" algn="just">
              <a:lnSpc>
                <a:spcPct val="160000"/>
              </a:lnSpc>
              <a:buNone/>
            </a:pPr>
            <a:r>
              <a:rPr lang="en-US" sz="1800" b="1">
                <a:latin typeface="Times New Roman" panose="02020603050405020304" pitchFamily="18" charset="0"/>
                <a:cs typeface="Times New Roman" panose="02020603050405020304" pitchFamily="18" charset="0"/>
              </a:rPr>
              <a:t>Example Program</a:t>
            </a:r>
            <a:endParaRPr lang="en-IN" sz="1800">
              <a:latin typeface="Times New Roman" panose="02020603050405020304" pitchFamily="18" charset="0"/>
              <a:cs typeface="Times New Roman" panose="02020603050405020304" pitchFamily="18" charset="0"/>
            </a:endParaRP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import java.io.*;</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public class Sample </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public static void main(String[] args) </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a:t>
            </a:r>
          </a:p>
          <a:p>
            <a:pPr marL="342900" lvl="1" indent="0">
              <a:lnSpc>
                <a:spcPct val="107000"/>
              </a:lnSpc>
              <a:spcBef>
                <a:spcPts val="600"/>
              </a:spcBef>
              <a:buNone/>
            </a:pPr>
            <a:r>
              <a:rPr lang="en-IN" sz="1800" err="1">
                <a:latin typeface="Times New Roman" panose="02020603050405020304" pitchFamily="18" charset="0"/>
                <a:cs typeface="Times New Roman" panose="02020603050405020304" pitchFamily="18" charset="0"/>
              </a:rPr>
              <a:t>int[] numbers = { 1, 2, 3, 4, 5 };</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for (int i : numbers) </a:t>
            </a:r>
          </a:p>
          <a:p>
            <a:pPr marL="342900" lvl="1" indent="0">
              <a:lnSpc>
                <a:spcPct val="107000"/>
              </a:lnSpc>
              <a:spcBef>
                <a:spcPts val="600"/>
              </a:spcBef>
              <a:buNone/>
            </a:pPr>
            <a:r>
              <a:rPr lang="en-IN" sz="1800">
                <a:latin typeface="Times New Roman" panose="02020603050405020304" pitchFamily="18" charset="0"/>
                <a:cs typeface="Times New Roman" panose="02020603050405020304" pitchFamily="18" charset="0"/>
              </a:rPr>
              <a:t>{</a:t>
            </a:r>
          </a:p>
        </p:txBody>
      </p:sp>
      <p:sp>
        <p:nvSpPr>
          <p:cNvPr id="5" name="Content Placeholder 4"/>
          <p:cNvSpPr>
            <a:spLocks noGrp="1"/>
          </p:cNvSpPr>
          <p:nvPr>
            <p:ph sz="half" idx="2"/>
          </p:nvPr>
        </p:nvSpPr>
        <p:spPr>
          <a:xfrm>
            <a:off x="5286380" y="2428868"/>
            <a:ext cx="3143240" cy="4429132"/>
          </a:xfrm>
        </p:spPr>
        <p:txBody>
          <a:bodyPr>
            <a:normAutofit/>
          </a:bodyPr>
          <a:lstStyle/>
          <a:p>
            <a:pPr marL="342900" lvl="1" indent="0">
              <a:lnSpc>
                <a:spcPct val="107000"/>
              </a:lnSpc>
              <a:spcBef>
                <a:spcPts val="600"/>
              </a:spcBef>
              <a:buNone/>
            </a:pPr>
            <a:endParaRPr lang="en-IN" sz="1600">
              <a:latin typeface="Times New Roman" panose="02020603050405020304" pitchFamily="18" charset="0"/>
              <a:cs typeface="Times New Roman" panose="02020603050405020304" pitchFamily="18" charset="0"/>
            </a:endParaRPr>
          </a:p>
          <a:p>
            <a:pPr marL="342900" lvl="1" indent="0">
              <a:lnSpc>
                <a:spcPct val="107000"/>
              </a:lnSpc>
              <a:spcBef>
                <a:spcPts val="600"/>
              </a:spcBef>
              <a:buNone/>
            </a:pPr>
            <a:r>
              <a:rPr lang="en-IN" sz="1600">
                <a:latin typeface="Times New Roman" panose="02020603050405020304" pitchFamily="18" charset="0"/>
                <a:cs typeface="Times New Roman" panose="02020603050405020304" pitchFamily="18" charset="0"/>
              </a:rPr>
              <a:t>if (i == 3) </a:t>
            </a:r>
          </a:p>
          <a:p>
            <a:pPr marL="342900" lvl="1" indent="0">
              <a:lnSpc>
                <a:spcPct val="107000"/>
              </a:lnSpc>
              <a:spcBef>
                <a:spcPts val="600"/>
              </a:spcBef>
              <a:buNone/>
            </a:pPr>
            <a:r>
              <a:rPr lang="en-IN" sz="1600">
                <a:latin typeface="Times New Roman" panose="02020603050405020304" pitchFamily="18" charset="0"/>
                <a:cs typeface="Times New Roman" panose="02020603050405020304" pitchFamily="18" charset="0"/>
              </a:rPr>
              <a:t>{</a:t>
            </a:r>
          </a:p>
          <a:p>
            <a:pPr marL="342900" lvl="1" indent="0">
              <a:lnSpc>
                <a:spcPct val="107000"/>
              </a:lnSpc>
              <a:spcBef>
                <a:spcPts val="600"/>
              </a:spcBef>
              <a:buNone/>
            </a:pPr>
            <a:r>
              <a:rPr lang="en-IN" sz="1600">
                <a:latin typeface="Times New Roman" panose="02020603050405020304" pitchFamily="18" charset="0"/>
                <a:cs typeface="Times New Roman" panose="02020603050405020304" pitchFamily="18" charset="0"/>
              </a:rPr>
              <a:t>continue;</a:t>
            </a:r>
          </a:p>
          <a:p>
            <a:pPr marL="342900" lvl="1" indent="0">
              <a:lnSpc>
                <a:spcPct val="107000"/>
              </a:lnSpc>
              <a:spcBef>
                <a:spcPts val="600"/>
              </a:spcBef>
              <a:buNone/>
            </a:pPr>
            <a:r>
              <a:rPr lang="en-IN" sz="1600">
                <a:latin typeface="Times New Roman" panose="02020603050405020304" pitchFamily="18" charset="0"/>
                <a:cs typeface="Times New Roman" panose="02020603050405020304" pitchFamily="18" charset="0"/>
              </a:rPr>
              <a:t>}</a:t>
            </a:r>
          </a:p>
          <a:p>
            <a:pPr marL="342900" lvl="1" indent="0">
              <a:lnSpc>
                <a:spcPct val="107000"/>
              </a:lnSpc>
              <a:spcBef>
                <a:spcPts val="600"/>
              </a:spcBef>
              <a:buNone/>
            </a:pPr>
            <a:r>
              <a:rPr lang="en-IN" sz="1600" err="1">
                <a:latin typeface="Times New Roman" panose="02020603050405020304" pitchFamily="18" charset="0"/>
                <a:cs typeface="Times New Roman" panose="02020603050405020304" pitchFamily="18" charset="0"/>
              </a:rPr>
              <a:t>System.out.println("i: " + i);</a:t>
            </a:r>
          </a:p>
          <a:p>
            <a:pPr marL="342900" lvl="1" indent="0">
              <a:lnSpc>
                <a:spcPct val="107000"/>
              </a:lnSpc>
              <a:spcBef>
                <a:spcPts val="600"/>
              </a:spcBef>
              <a:buNone/>
            </a:pPr>
            <a:r>
              <a:rPr lang="en-IN" sz="1600">
                <a:latin typeface="Times New Roman" panose="02020603050405020304" pitchFamily="18" charset="0"/>
                <a:cs typeface="Times New Roman" panose="02020603050405020304" pitchFamily="18" charset="0"/>
              </a:rPr>
              <a:t>	} }}</a:t>
            </a:r>
          </a:p>
          <a:p>
            <a:pPr marL="0" indent="0">
              <a:lnSpc>
                <a:spcPct val="107000"/>
              </a:lnSpc>
              <a:spcBef>
                <a:spcPts val="600"/>
              </a:spcBef>
              <a:spcAft>
                <a:spcPts val="800"/>
              </a:spcAft>
              <a:buNone/>
            </a:pPr>
            <a:r>
              <a:rPr lang="en-IN" sz="1600" b="1">
                <a:latin typeface="Times New Roman" panose="02020603050405020304" pitchFamily="18" charset="0"/>
                <a:cs typeface="Times New Roman" panose="02020603050405020304" pitchFamily="18" charset="0"/>
              </a:rPr>
              <a:t>Output:</a:t>
            </a:r>
          </a:p>
          <a:p>
            <a:pPr marL="342900" lvl="1" indent="0">
              <a:lnSpc>
                <a:spcPct val="110000"/>
              </a:lnSpc>
              <a:spcBef>
                <a:spcPts val="600"/>
              </a:spcBef>
              <a:buNone/>
            </a:pPr>
            <a:r>
              <a:rPr lang="en-IN" sz="1600" err="1">
                <a:latin typeface="Times New Roman" panose="02020603050405020304" pitchFamily="18" charset="0"/>
                <a:cs typeface="Times New Roman" panose="02020603050405020304" pitchFamily="18" charset="0"/>
              </a:rPr>
              <a:t>i: 1</a:t>
            </a:r>
          </a:p>
          <a:p>
            <a:pPr marL="342900" lvl="1" indent="0">
              <a:lnSpc>
                <a:spcPct val="110000"/>
              </a:lnSpc>
              <a:spcBef>
                <a:spcPts val="600"/>
              </a:spcBef>
              <a:buNone/>
            </a:pPr>
            <a:r>
              <a:rPr lang="en-IN" sz="1600" err="1">
                <a:latin typeface="Times New Roman" panose="02020603050405020304" pitchFamily="18" charset="0"/>
                <a:cs typeface="Times New Roman" panose="02020603050405020304" pitchFamily="18" charset="0"/>
              </a:rPr>
              <a:t>i: 2</a:t>
            </a:r>
          </a:p>
          <a:p>
            <a:pPr marL="342900" lvl="1" indent="0">
              <a:lnSpc>
                <a:spcPct val="110000"/>
              </a:lnSpc>
              <a:spcBef>
                <a:spcPts val="600"/>
              </a:spcBef>
              <a:buNone/>
            </a:pPr>
            <a:r>
              <a:rPr lang="en-IN" sz="1600" err="1">
                <a:latin typeface="Times New Roman" panose="02020603050405020304" pitchFamily="18" charset="0"/>
                <a:cs typeface="Times New Roman" panose="02020603050405020304" pitchFamily="18" charset="0"/>
              </a:rPr>
              <a:t>i: 4</a:t>
            </a:r>
          </a:p>
          <a:p>
            <a:pPr marL="342900" lvl="1" indent="0">
              <a:lnSpc>
                <a:spcPct val="110000"/>
              </a:lnSpc>
              <a:spcBef>
                <a:spcPts val="600"/>
              </a:spcBef>
              <a:buNone/>
            </a:pPr>
            <a:r>
              <a:rPr lang="en-IN" sz="1600" err="1">
                <a:latin typeface="Times New Roman" panose="02020603050405020304" pitchFamily="18" charset="0"/>
                <a:cs typeface="Times New Roman" panose="02020603050405020304" pitchFamily="18" charset="0"/>
              </a:rPr>
              <a:t>i: 5</a:t>
            </a:r>
          </a:p>
          <a:p>
            <a:endParaRPr 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643182"/>
            <a:ext cx="8229600" cy="1143000"/>
          </a:xfrm>
        </p:spPr>
        <p:txBody>
          <a:bodyPr/>
          <a:lstStyle/>
          <a:p>
            <a:r>
              <a:rPr lang="en-US" b="1">
                <a:latin typeface="Times New Roman" panose="02020603050405020304" pitchFamily="18" charset="0"/>
                <a:cs typeface="Times New Roman" panose="02020603050405020304" pitchFamily="18" charset="0"/>
              </a:rPr>
              <a:t>Class Fundamentals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596" y="214290"/>
            <a:ext cx="8229600" cy="439718"/>
          </a:xfrm>
        </p:spPr>
        <p:txBody>
          <a:bodyPr>
            <a:noAutofit/>
          </a:bodyPr>
          <a:lstStyle/>
          <a:p>
            <a:pPr lvl="1" algn="ctr" rtl="0">
              <a:spcBef>
                <a:spcPct val="0"/>
              </a:spcBef>
            </a:pPr>
            <a:br>
              <a:rPr lang="en-US" sz="2800" b="1" spc="-5">
                <a:solidFill>
                  <a:schemeClr val="tx1"/>
                </a:solidFill>
                <a:latin typeface="Times New Roman" panose="02020603050405020304" pitchFamily="18" charset="0"/>
                <a:cs typeface="Times New Roman" panose="02020603050405020304" pitchFamily="18" charset="0"/>
              </a:rPr>
            </a:br>
            <a:r>
              <a:rPr lang="en-US" sz="2800" b="1" spc="-5">
                <a:solidFill>
                  <a:schemeClr val="tx1"/>
                </a:solidFill>
                <a:latin typeface="Times New Roman" panose="02020603050405020304" pitchFamily="18" charset="0"/>
                <a:cs typeface="Times New Roman" panose="02020603050405020304" pitchFamily="18" charset="0"/>
              </a:rPr>
              <a:t>Class</a:t>
            </a:r>
            <a:r>
              <a:rPr lang="en-US" sz="2800" b="1" spc="-30">
                <a:solidFill>
                  <a:schemeClr val="tx1"/>
                </a:solidFill>
                <a:latin typeface="Times New Roman" panose="02020603050405020304" pitchFamily="18" charset="0"/>
                <a:cs typeface="Times New Roman" panose="02020603050405020304" pitchFamily="18" charset="0"/>
              </a:rPr>
              <a:t> </a:t>
            </a:r>
            <a:r>
              <a:rPr lang="en-US" sz="2800" b="1" spc="-5">
                <a:solidFill>
                  <a:schemeClr val="tx1"/>
                </a:solidFill>
                <a:latin typeface="Times New Roman" panose="02020603050405020304" pitchFamily="18" charset="0"/>
                <a:cs typeface="Times New Roman" panose="02020603050405020304" pitchFamily="18" charset="0"/>
              </a:rPr>
              <a:t>in</a:t>
            </a:r>
            <a:r>
              <a:rPr lang="en-US" sz="2800" b="1" spc="-20">
                <a:solidFill>
                  <a:schemeClr val="tx1"/>
                </a:solidFill>
                <a:latin typeface="Times New Roman" panose="02020603050405020304" pitchFamily="18" charset="0"/>
                <a:cs typeface="Times New Roman" panose="02020603050405020304" pitchFamily="18" charset="0"/>
              </a:rPr>
              <a:t> </a:t>
            </a:r>
            <a:r>
              <a:rPr lang="en-US" sz="2800" b="1" spc="-5">
                <a:solidFill>
                  <a:schemeClr val="tx1"/>
                </a:solidFill>
                <a:latin typeface="Times New Roman" panose="02020603050405020304" pitchFamily="18" charset="0"/>
                <a:cs typeface="Times New Roman" panose="02020603050405020304" pitchFamily="18" charset="0"/>
              </a:rPr>
              <a:t>Java</a:t>
            </a:r>
            <a:br>
              <a:rPr lang="en-US" sz="2800">
                <a:solidFill>
                  <a:schemeClr val="tx1"/>
                </a:solidFill>
                <a:latin typeface="Times New Roman" panose="02020603050405020304" pitchFamily="18" charset="0"/>
                <a:cs typeface="Times New Roman" panose="02020603050405020304" pitchFamily="18" charset="0"/>
              </a:rPr>
            </a:br>
            <a:endParaRPr lang="en-US" sz="280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57200" y="714356"/>
            <a:ext cx="8229600" cy="5411807"/>
          </a:xfrm>
        </p:spPr>
        <p:txBody>
          <a:bodyPr>
            <a:noAutofit/>
          </a:bodyPr>
          <a:lstStyle/>
          <a:p>
            <a:pPr marL="12700" marR="5080" indent="457200" algn="just">
              <a:lnSpc>
                <a:spcPct val="150000"/>
              </a:lnSpc>
              <a:spcBef>
                <a:spcPct val="0"/>
              </a:spcBef>
            </a:pPr>
            <a:r>
              <a:rPr lang="en-US" sz="2000">
                <a:latin typeface="Times New Roman" panose="02020603050405020304" pitchFamily="18" charset="0"/>
                <a:cs typeface="Times New Roman" panose="02020603050405020304" pitchFamily="18" charset="0"/>
              </a:rPr>
              <a:t>A</a:t>
            </a:r>
            <a:r>
              <a:rPr lang="en-US" sz="2000" spc="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class</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10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group</a:t>
            </a:r>
            <a:r>
              <a:rPr lang="en-US" sz="2000" b="1" spc="8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of</a:t>
            </a:r>
            <a:r>
              <a:rPr lang="en-US" sz="2000" b="1" spc="9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objects</a:t>
            </a:r>
            <a:r>
              <a:rPr lang="en-US" sz="2000" b="1" spc="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have</a:t>
            </a:r>
            <a:r>
              <a:rPr lang="en-US" sz="2000" spc="9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common</a:t>
            </a:r>
            <a:r>
              <a:rPr lang="en-US" sz="2000" b="1" spc="9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properties</a:t>
            </a:r>
            <a:r>
              <a:rPr lang="en-US" sz="2000" spc="-5">
                <a:latin typeface="Times New Roman" panose="02020603050405020304" pitchFamily="18" charset="0"/>
                <a:cs typeface="Times New Roman" panose="02020603050405020304" pitchFamily="18" charset="0"/>
              </a:rPr>
              <a:t>.</a:t>
            </a:r>
            <a:r>
              <a:rPr lang="en-US" sz="2000" spc="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9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template</a:t>
            </a:r>
            <a:r>
              <a:rPr lang="en-US" sz="2000" b="1" spc="14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or </a:t>
            </a:r>
            <a:r>
              <a:rPr lang="en-US" sz="2000" b="1" spc="-36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blueprint </a:t>
            </a:r>
            <a:r>
              <a:rPr lang="en-US" sz="2000" spc="-5">
                <a:latin typeface="Times New Roman" panose="02020603050405020304" pitchFamily="18" charset="0"/>
                <a:cs typeface="Times New Roman" panose="02020603050405020304" pitchFamily="18" charset="0"/>
              </a:rPr>
              <a:t>from which</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objects</a:t>
            </a:r>
            <a:r>
              <a:rPr lang="en-US" sz="2000">
                <a:latin typeface="Times New Roman" panose="02020603050405020304" pitchFamily="18" charset="0"/>
                <a:cs typeface="Times New Roman" panose="02020603050405020304" pitchFamily="18" charset="0"/>
              </a:rPr>
              <a:t> are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created. It</a:t>
            </a:r>
            <a:r>
              <a:rPr lang="en-US" sz="2000">
                <a:latin typeface="Times New Roman" panose="02020603050405020304" pitchFamily="18" charset="0"/>
                <a:cs typeface="Times New Roman" panose="02020603050405020304" pitchFamily="18" charset="0"/>
              </a:rPr>
              <a:t> is a</a:t>
            </a:r>
            <a:r>
              <a:rPr lang="en-US" sz="2000" spc="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logical</a:t>
            </a:r>
            <a:r>
              <a:rPr lang="en-US" sz="2000" b="1" spc="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entity</a:t>
            </a:r>
            <a:r>
              <a:rPr lang="en-US" sz="2000" spc="-5">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It </a:t>
            </a:r>
            <a:r>
              <a:rPr lang="en-US" sz="2000">
                <a:latin typeface="Times New Roman" panose="02020603050405020304" pitchFamily="18" charset="0"/>
                <a:cs typeface="Times New Roman" panose="02020603050405020304" pitchFamily="18" charset="0"/>
              </a:rPr>
              <a:t>cannot</a:t>
            </a:r>
            <a:r>
              <a:rPr lang="en-US" sz="2000" spc="-5">
                <a:latin typeface="Times New Roman" panose="02020603050405020304" pitchFamily="18" charset="0"/>
                <a:cs typeface="Times New Roman" panose="02020603050405020304" pitchFamily="18" charset="0"/>
              </a:rPr>
              <a:t> be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physical.</a:t>
            </a:r>
            <a:endParaRPr lang="en-US" sz="2000">
              <a:latin typeface="Times New Roman" panose="02020603050405020304" pitchFamily="18" charset="0"/>
              <a:cs typeface="Times New Roman" panose="02020603050405020304" pitchFamily="18" charset="0"/>
            </a:endParaRPr>
          </a:p>
          <a:p>
            <a:pPr marL="12700" algn="just">
              <a:lnSpc>
                <a:spcPct val="150000"/>
              </a:lnSpc>
              <a:spcBef>
                <a:spcPct val="0"/>
              </a:spcBef>
            </a:pPr>
            <a:r>
              <a:rPr lang="en-US" sz="2000">
                <a:latin typeface="Times New Roman" panose="02020603050405020304" pitchFamily="18" charset="0"/>
                <a:cs typeface="Times New Roman" panose="02020603050405020304" pitchFamily="18" charset="0"/>
              </a:rPr>
              <a:t>A</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class </a:t>
            </a:r>
            <a:r>
              <a:rPr lang="en-US" sz="2000">
                <a:latin typeface="Times New Roman" panose="02020603050405020304" pitchFamily="18" charset="0"/>
                <a:cs typeface="Times New Roman" panose="02020603050405020304" pitchFamily="18" charset="0"/>
              </a:rPr>
              <a:t>in</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Java</a:t>
            </a:r>
            <a:r>
              <a:rPr lang="en-US" sz="2000">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can </a:t>
            </a:r>
            <a:r>
              <a:rPr lang="en-US" sz="2000" spc="-5">
                <a:latin typeface="Times New Roman" panose="02020603050405020304" pitchFamily="18" charset="0"/>
                <a:cs typeface="Times New Roman" panose="02020603050405020304" pitchFamily="18" charset="0"/>
              </a:rPr>
              <a:t>contain:</a:t>
            </a:r>
            <a:endParaRPr lang="en-US" sz="2000">
              <a:latin typeface="Times New Roman" panose="02020603050405020304" pitchFamily="18" charset="0"/>
              <a:cs typeface="Times New Roman" panose="02020603050405020304" pitchFamily="18" charset="0"/>
            </a:endParaRPr>
          </a:p>
          <a:p>
            <a:pPr marL="927100" lvl="3" algn="just">
              <a:spcBef>
                <a:spcPct val="0"/>
              </a:spcBef>
              <a:buFont typeface="Wingdings"/>
              <a:buChar char=""/>
              <a:tabLst>
                <a:tab pos="469900" algn="l"/>
              </a:tabLst>
            </a:pPr>
            <a:r>
              <a:rPr lang="en-US" sz="1800" spc="-5">
                <a:latin typeface="Times New Roman" panose="02020603050405020304" pitchFamily="18" charset="0"/>
                <a:cs typeface="Times New Roman" panose="02020603050405020304" pitchFamily="18" charset="0"/>
              </a:rPr>
              <a:t>Fields</a:t>
            </a:r>
            <a:r>
              <a:rPr lang="en-US" sz="1800" spc="-2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Variable</a:t>
            </a:r>
            <a:endParaRPr lang="en-US" sz="1800">
              <a:latin typeface="Times New Roman" panose="02020603050405020304" pitchFamily="18" charset="0"/>
              <a:cs typeface="Times New Roman" panose="02020603050405020304" pitchFamily="18" charset="0"/>
            </a:endParaRPr>
          </a:p>
          <a:p>
            <a:pPr marL="927100" lvl="3" algn="just">
              <a:spcBef>
                <a:spcPct val="0"/>
              </a:spcBef>
              <a:buFont typeface="Wingdings"/>
              <a:buChar char=""/>
              <a:tabLst>
                <a:tab pos="469900" algn="l"/>
              </a:tabLst>
            </a:pPr>
            <a:r>
              <a:rPr lang="en-US" sz="1800" spc="-5">
                <a:latin typeface="Times New Roman" panose="02020603050405020304" pitchFamily="18" charset="0"/>
                <a:cs typeface="Times New Roman" panose="02020603050405020304" pitchFamily="18" charset="0"/>
              </a:rPr>
              <a:t>Methods</a:t>
            </a:r>
            <a:endParaRPr lang="en-US" sz="1800">
              <a:latin typeface="Times New Roman" panose="02020603050405020304" pitchFamily="18" charset="0"/>
              <a:cs typeface="Times New Roman" panose="02020603050405020304" pitchFamily="18" charset="0"/>
            </a:endParaRPr>
          </a:p>
          <a:p>
            <a:pPr marL="927100" lvl="3" algn="just">
              <a:spcBef>
                <a:spcPct val="0"/>
              </a:spcBef>
              <a:buFont typeface="Wingdings"/>
              <a:buChar char=""/>
              <a:tabLst>
                <a:tab pos="469900" algn="l"/>
              </a:tabLst>
            </a:pPr>
            <a:r>
              <a:rPr lang="en-US" sz="1800" spc="-5">
                <a:latin typeface="Times New Roman" panose="02020603050405020304" pitchFamily="18" charset="0"/>
                <a:cs typeface="Times New Roman" panose="02020603050405020304" pitchFamily="18" charset="0"/>
              </a:rPr>
              <a:t>Constructors</a:t>
            </a:r>
            <a:endParaRPr lang="en-US" sz="1800">
              <a:latin typeface="Times New Roman" panose="02020603050405020304" pitchFamily="18" charset="0"/>
              <a:cs typeface="Times New Roman" panose="02020603050405020304" pitchFamily="18" charset="0"/>
            </a:endParaRPr>
          </a:p>
          <a:p>
            <a:pPr marL="927100" lvl="3" algn="just">
              <a:spcBef>
                <a:spcPct val="0"/>
              </a:spcBef>
              <a:buFont typeface="Wingdings"/>
              <a:buChar char=""/>
              <a:tabLst>
                <a:tab pos="469900" algn="l"/>
              </a:tabLst>
            </a:pPr>
            <a:r>
              <a:rPr lang="en-US" sz="1800" spc="-5">
                <a:latin typeface="Times New Roman" panose="02020603050405020304" pitchFamily="18" charset="0"/>
                <a:cs typeface="Times New Roman" panose="02020603050405020304" pitchFamily="18" charset="0"/>
              </a:rPr>
              <a:t>Blocks</a:t>
            </a:r>
            <a:endParaRPr lang="en-US" sz="1800">
              <a:latin typeface="Times New Roman" panose="02020603050405020304" pitchFamily="18" charset="0"/>
              <a:cs typeface="Times New Roman" panose="02020603050405020304" pitchFamily="18" charset="0"/>
            </a:endParaRPr>
          </a:p>
          <a:p>
            <a:pPr marL="927100" lvl="3" algn="just">
              <a:spcBef>
                <a:spcPct val="0"/>
              </a:spcBef>
              <a:buFont typeface="Wingdings"/>
              <a:buChar char=""/>
              <a:tabLst>
                <a:tab pos="469900" algn="l"/>
              </a:tabLst>
            </a:pPr>
            <a:r>
              <a:rPr lang="en-US" sz="1800" spc="-5">
                <a:latin typeface="Times New Roman" panose="02020603050405020304" pitchFamily="18" charset="0"/>
                <a:cs typeface="Times New Roman" panose="02020603050405020304" pitchFamily="18" charset="0"/>
              </a:rPr>
              <a:t>Nested</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class</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and</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interface</a:t>
            </a:r>
            <a:endParaRPr lang="en-US" sz="16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Syntax</a:t>
            </a:r>
            <a:r>
              <a:rPr lang="en-US" sz="2000" b="1" spc="-2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to</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declare</a:t>
            </a:r>
            <a:r>
              <a:rPr lang="en-US" sz="2000" b="1" spc="-2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a:t>
            </a:r>
            <a:r>
              <a:rPr lang="en-US" sz="2000" b="1" spc="-5">
                <a:latin typeface="Times New Roman" panose="02020603050405020304" pitchFamily="18" charset="0"/>
                <a:cs typeface="Times New Roman" panose="02020603050405020304" pitchFamily="18" charset="0"/>
              </a:rPr>
              <a:t> class:</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buNone/>
            </a:pPr>
            <a:r>
              <a:rPr lang="en-US" sz="2000" spc="-5">
                <a:latin typeface="Times New Roman" panose="02020603050405020304" pitchFamily="18" charset="0"/>
                <a:cs typeface="Times New Roman" panose="02020603050405020304" pitchFamily="18" charset="0"/>
              </a:rPr>
              <a:t>class</a:t>
            </a:r>
            <a:r>
              <a:rPr lang="en-US" sz="2000" spc="-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&lt;class_name&gt;</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marL="658495" marR="4319270">
              <a:lnSpc>
                <a:spcPct val="150000"/>
              </a:lnSpc>
              <a:spcBef>
                <a:spcPct val="0"/>
              </a:spcBef>
              <a:buNone/>
            </a:pPr>
            <a:r>
              <a:rPr lang="en-US" sz="2000" spc="-5">
                <a:latin typeface="Times New Roman" panose="02020603050405020304" pitchFamily="18" charset="0"/>
                <a:cs typeface="Times New Roman" panose="02020603050405020304" pitchFamily="18" charset="0"/>
              </a:rPr>
              <a:t>field</a:t>
            </a:r>
            <a:r>
              <a:rPr lang="en-US" sz="2000" spc="-2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variable;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method;</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
        <p:nvSpPr>
          <p:cNvPr id="5" name="Content Placeholder 2"/>
          <p:cNvSpPr txBox="1"/>
          <p:nvPr/>
        </p:nvSpPr>
        <p:spPr>
          <a:xfrm>
            <a:off x="5357818" y="2285992"/>
            <a:ext cx="3400420" cy="407196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1"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Example</a:t>
            </a: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lang="en-US" sz="2000" spc="-5" err="1">
                <a:latin typeface="Times New Roman" panose="02020603050405020304" pitchFamily="18" charset="0"/>
                <a:cs typeface="Times New Roman" panose="02020603050405020304" pitchFamily="18" charset="0"/>
              </a:rPr>
              <a:t>i</a:t>
            </a:r>
            <a:r>
              <a:rPr kumimoji="0" lang="en-US" sz="2000" b="0" i="0" u="none" strike="noStrike" kern="1200" cap="none" spc="-5" normalizeH="0" baseline="0" noProof="0" err="1">
                <a:ln>
                  <a:noFill/>
                </a:ln>
                <a:solidFill>
                  <a:schemeClr val="tx1"/>
                </a:solidFill>
                <a:effectLst/>
                <a:uLnTx/>
                <a:uFillTx/>
                <a:latin typeface="Times New Roman" panose="02020603050405020304" pitchFamily="18" charset="0"/>
                <a:ea typeface="+mn-ea"/>
                <a:cs typeface="Times New Roman" panose="02020603050405020304" pitchFamily="18" charset="0"/>
              </a:rPr>
              <a:t>mport java.io.*;</a:t>
            </a: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class</a:t>
            </a:r>
            <a:r>
              <a:rPr kumimoji="0" lang="en-US" sz="2000" b="0" i="0" u="none" strike="noStrike" kern="1200" cap="none" spc="-3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Sample</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12700" marR="25146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0" normalizeH="0" baseline="0" noProof="0" err="1">
                <a:ln>
                  <a:noFill/>
                </a:ln>
                <a:solidFill>
                  <a:schemeClr val="tx1"/>
                </a:solidFill>
                <a:effectLst/>
                <a:uLnTx/>
                <a:uFillTx/>
                <a:latin typeface="Times New Roman" panose="02020603050405020304" pitchFamily="18" charset="0"/>
                <a:ea typeface="+mn-ea"/>
                <a:cs typeface="Times New Roman" panose="02020603050405020304" pitchFamily="18" charset="0"/>
              </a:rPr>
              <a:t>int </a:t>
            </a:r>
            <a:r>
              <a:rPr kumimoji="0" lang="en-US" sz="2000" b="0" i="0" u="none" strike="noStrike" kern="1200" cap="none" spc="-5" normalizeH="0" baseline="0" noProof="0" err="1">
                <a:ln>
                  <a:noFill/>
                </a:ln>
                <a:solidFill>
                  <a:schemeClr val="tx1"/>
                </a:solidFill>
                <a:effectLst/>
                <a:uLnTx/>
                <a:uFillTx/>
                <a:latin typeface="Times New Roman" panose="02020603050405020304" pitchFamily="18" charset="0"/>
                <a:ea typeface="+mn-ea"/>
                <a:cs typeface="Times New Roman" panose="02020603050405020304" pitchFamily="18" charset="0"/>
              </a:rPr>
              <a:t>a,b; //variable</a:t>
            </a:r>
            <a:r>
              <a:rPr kumimoji="0" lang="en-US" sz="2000" b="0" i="0" u="none" strike="noStrike" kern="1200" cap="none" spc="-4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declaration</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2700" marR="25146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public: </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void</a:t>
            </a:r>
            <a:r>
              <a:rPr kumimoji="0" lang="en-US" sz="2000" b="0" i="0" u="none" strike="noStrike" kern="1200" cap="none" spc="-8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get(); //method1</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void</a:t>
            </a:r>
            <a:r>
              <a:rPr kumimoji="0" lang="en-US" sz="2000" b="0" i="0" u="none" strike="noStrike" kern="1200" cap="none" spc="-5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display(); /</a:t>
            </a:r>
            <a:r>
              <a:rPr kumimoji="0" lang="en-US" sz="2000" b="0" i="0" u="none" strike="noStrike" kern="1200" cap="none" spc="-1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me</a:t>
            </a:r>
            <a:r>
              <a:rPr kumimoji="0" lang="en-US" sz="2000" b="0" i="0" u="none" strike="noStrike" kern="1200" cap="none" spc="-1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ho</a:t>
            </a:r>
            <a:r>
              <a:rPr kumimoji="0" lang="en-US" sz="2000" b="0" i="0" u="none" strike="noStrike" kern="1200" cap="none" spc="-5"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d</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2</a:t>
            </a:r>
          </a:p>
          <a:p>
            <a:pPr marL="12700" marR="0" lvl="0" indent="-342900" algn="l" defTabSz="914400" rtl="0" eaLnBrk="1" fontAlgn="auto" latinLnBrk="0" hangingPunct="1">
              <a:lnSpc>
                <a:spcPct val="150000"/>
              </a:lnSpc>
              <a:spcBef>
                <a:spcPct val="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pPr lvl="1" algn="ctr" rtl="0">
              <a:spcBef>
                <a:spcPct val="0"/>
              </a:spcBef>
            </a:pPr>
            <a:r>
              <a:rPr lang="en-US" sz="2500" b="1" kern="1200">
                <a:solidFill>
                  <a:schemeClr val="tx1"/>
                </a:solidFill>
                <a:latin typeface="+mn-lt"/>
                <a:ea typeface="+mn-ea"/>
                <a:cs typeface="+mn-cs"/>
              </a:rPr>
              <a:t>Declaring Objects</a:t>
            </a:r>
            <a:br>
              <a:rPr lang="en-US" sz="1400">
                <a:latin typeface="Tahoma"/>
                <a:cs typeface="Tahoma"/>
              </a:rPr>
            </a:br>
            <a:endParaRPr lang="en-US"/>
          </a:p>
        </p:txBody>
      </p:sp>
      <p:sp>
        <p:nvSpPr>
          <p:cNvPr id="3" name="Content Placeholder 2"/>
          <p:cNvSpPr>
            <a:spLocks noGrp="1"/>
          </p:cNvSpPr>
          <p:nvPr>
            <p:ph idx="1"/>
          </p:nvPr>
        </p:nvSpPr>
        <p:spPr>
          <a:xfrm>
            <a:off x="457200" y="714356"/>
            <a:ext cx="8401080" cy="5929354"/>
          </a:xfrm>
        </p:spPr>
        <p:txBody>
          <a:bodyPr>
            <a:normAutofit lnSpcReduction="10000"/>
          </a:bodyPr>
          <a:lstStyle/>
          <a:p>
            <a:pPr algn="just">
              <a:lnSpc>
                <a:spcPct val="150000"/>
              </a:lnSpc>
              <a:spcBef>
                <a:spcPct val="0"/>
              </a:spcBef>
            </a:pPr>
            <a:r>
              <a:rPr lang="en-US" sz="2000">
                <a:latin typeface="Times New Roman" panose="02020603050405020304" pitchFamily="18" charset="0"/>
                <a:cs typeface="Times New Roman" panose="02020603050405020304" pitchFamily="18" charset="0"/>
              </a:rPr>
              <a:t>The </a:t>
            </a:r>
            <a:r>
              <a:rPr lang="en-US" sz="2000" b="1">
                <a:latin typeface="Times New Roman" panose="02020603050405020304" pitchFamily="18" charset="0"/>
                <a:cs typeface="Times New Roman" panose="02020603050405020304" pitchFamily="18" charset="0"/>
              </a:rPr>
              <a:t>object</a:t>
            </a:r>
            <a:r>
              <a:rPr lang="en-US" sz="2000">
                <a:latin typeface="Times New Roman" panose="02020603050405020304" pitchFamily="18" charset="0"/>
                <a:cs typeface="Times New Roman" panose="02020603050405020304" pitchFamily="18" charset="0"/>
              </a:rPr>
              <a:t> is a basic building block of an OOPs language. In </a:t>
            </a:r>
            <a:r>
              <a:rPr lang="en-US" sz="2000" b="1">
                <a:latin typeface="Times New Roman" panose="02020603050405020304" pitchFamily="18" charset="0"/>
                <a:cs typeface="Times New Roman" panose="02020603050405020304" pitchFamily="18" charset="0"/>
              </a:rPr>
              <a:t>Java</a:t>
            </a:r>
            <a:r>
              <a:rPr lang="en-US" sz="2000">
                <a:latin typeface="Times New Roman" panose="02020603050405020304" pitchFamily="18" charset="0"/>
                <a:cs typeface="Times New Roman" panose="02020603050405020304" pitchFamily="18" charset="0"/>
              </a:rPr>
              <a:t>, we cannot execute any program without creating an </a:t>
            </a:r>
            <a:r>
              <a:rPr lang="en-US" sz="2000" b="1">
                <a:latin typeface="Times New Roman" panose="02020603050405020304" pitchFamily="18" charset="0"/>
                <a:cs typeface="Times New Roman" panose="02020603050405020304" pitchFamily="18" charset="0"/>
              </a:rPr>
              <a:t>object</a:t>
            </a:r>
            <a:r>
              <a:rPr lang="en-US" sz="2000">
                <a:latin typeface="Times New Roman" panose="02020603050405020304" pitchFamily="18" charset="0"/>
                <a:cs typeface="Times New Roman" panose="02020603050405020304" pitchFamily="18" charset="0"/>
              </a:rPr>
              <a:t>. </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There is various way to </a:t>
            </a:r>
            <a:r>
              <a:rPr lang="en-US" sz="2000" b="1">
                <a:latin typeface="Times New Roman" panose="02020603050405020304" pitchFamily="18" charset="0"/>
                <a:cs typeface="Times New Roman" panose="02020603050405020304" pitchFamily="18" charset="0"/>
              </a:rPr>
              <a:t>create an object in Java</a:t>
            </a:r>
            <a:r>
              <a:rPr lang="en-US" sz="2000">
                <a:latin typeface="Times New Roman" panose="02020603050405020304" pitchFamily="18" charset="0"/>
                <a:cs typeface="Times New Roman" panose="02020603050405020304" pitchFamily="18" charset="0"/>
              </a:rPr>
              <a:t> that we will discuss in this section, and also learn </a:t>
            </a:r>
            <a:r>
              <a:rPr lang="en-US" sz="2000" b="1">
                <a:latin typeface="Times New Roman" panose="02020603050405020304" pitchFamily="18" charset="0"/>
                <a:cs typeface="Times New Roman" panose="02020603050405020304" pitchFamily="18" charset="0"/>
              </a:rPr>
              <a:t>how to create an object in Java.</a:t>
            </a:r>
            <a:endParaRPr lang="en-US" sz="2000">
              <a:latin typeface="Times New Roman" panose="02020603050405020304" pitchFamily="18" charset="0"/>
              <a:cs typeface="Times New Roman" panose="02020603050405020304" pitchFamily="18" charset="0"/>
            </a:endParaRPr>
          </a:p>
          <a:p>
            <a:pPr algn="just">
              <a:lnSpc>
                <a:spcPct val="150000"/>
              </a:lnSpc>
              <a:spcBef>
                <a:spcPct val="0"/>
              </a:spcBef>
              <a:buNone/>
            </a:pPr>
            <a:r>
              <a:rPr lang="en-US" sz="2000">
                <a:latin typeface="Times New Roman" panose="02020603050405020304" pitchFamily="18" charset="0"/>
                <a:cs typeface="Times New Roman" panose="02020603050405020304" pitchFamily="18" charset="0"/>
              </a:rPr>
              <a:t>Java provides five ways to create an object.</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Using </a:t>
            </a:r>
            <a:r>
              <a:rPr lang="en-US" sz="2000" b="1">
                <a:latin typeface="Times New Roman" panose="02020603050405020304" pitchFamily="18" charset="0"/>
                <a:cs typeface="Times New Roman" panose="02020603050405020304" pitchFamily="18" charset="0"/>
              </a:rPr>
              <a:t>new</a:t>
            </a:r>
            <a:r>
              <a:rPr lang="en-US" sz="2000">
                <a:latin typeface="Times New Roman" panose="02020603050405020304" pitchFamily="18" charset="0"/>
                <a:cs typeface="Times New Roman" panose="02020603050405020304" pitchFamily="18" charset="0"/>
              </a:rPr>
              <a:t> Keyword</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Using </a:t>
            </a:r>
            <a:r>
              <a:rPr lang="en-US" sz="2000" b="1">
                <a:latin typeface="Times New Roman" panose="02020603050405020304" pitchFamily="18" charset="0"/>
                <a:cs typeface="Times New Roman" panose="02020603050405020304" pitchFamily="18" charset="0"/>
              </a:rPr>
              <a:t>clone()</a:t>
            </a:r>
            <a:r>
              <a:rPr lang="en-US" sz="2000">
                <a:latin typeface="Times New Roman" panose="02020603050405020304" pitchFamily="18" charset="0"/>
                <a:cs typeface="Times New Roman" panose="02020603050405020304" pitchFamily="18" charset="0"/>
              </a:rPr>
              <a:t> method</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Using </a:t>
            </a:r>
            <a:r>
              <a:rPr lang="en-US" sz="2000" b="1" err="1">
                <a:latin typeface="Times New Roman" panose="02020603050405020304" pitchFamily="18" charset="0"/>
                <a:cs typeface="Times New Roman" panose="02020603050405020304" pitchFamily="18" charset="0"/>
              </a:rPr>
              <a:t>newInstance()</a:t>
            </a:r>
            <a:r>
              <a:rPr lang="en-US" sz="2000">
                <a:latin typeface="Times New Roman" panose="02020603050405020304" pitchFamily="18" charset="0"/>
                <a:cs typeface="Times New Roman" panose="02020603050405020304" pitchFamily="18" charset="0"/>
              </a:rPr>
              <a:t> method of the </a:t>
            </a:r>
            <a:r>
              <a:rPr lang="en-US" sz="2000" b="1">
                <a:latin typeface="Times New Roman" panose="02020603050405020304" pitchFamily="18" charset="0"/>
                <a:cs typeface="Times New Roman" panose="02020603050405020304" pitchFamily="18" charset="0"/>
              </a:rPr>
              <a:t>Class</a:t>
            </a:r>
            <a:r>
              <a:rPr lang="en-US" sz="2000">
                <a:latin typeface="Times New Roman" panose="02020603050405020304" pitchFamily="18" charset="0"/>
                <a:cs typeface="Times New Roman" panose="02020603050405020304" pitchFamily="18" charset="0"/>
              </a:rPr>
              <a:t> class</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Using </a:t>
            </a:r>
            <a:r>
              <a:rPr lang="en-US" sz="2000" b="1" err="1">
                <a:latin typeface="Times New Roman" panose="02020603050405020304" pitchFamily="18" charset="0"/>
                <a:cs typeface="Times New Roman" panose="02020603050405020304" pitchFamily="18" charset="0"/>
              </a:rPr>
              <a:t>newInstance()</a:t>
            </a:r>
            <a:r>
              <a:rPr lang="en-US" sz="2000">
                <a:latin typeface="Times New Roman" panose="02020603050405020304" pitchFamily="18" charset="0"/>
                <a:cs typeface="Times New Roman" panose="02020603050405020304" pitchFamily="18" charset="0"/>
              </a:rPr>
              <a:t> method of the </a:t>
            </a:r>
            <a:r>
              <a:rPr lang="en-US" sz="2000" b="1">
                <a:latin typeface="Times New Roman" panose="02020603050405020304" pitchFamily="18" charset="0"/>
                <a:cs typeface="Times New Roman" panose="02020603050405020304" pitchFamily="18" charset="0"/>
              </a:rPr>
              <a:t>Constructor</a:t>
            </a:r>
            <a:r>
              <a:rPr lang="en-US" sz="2000">
                <a:latin typeface="Times New Roman" panose="02020603050405020304" pitchFamily="18" charset="0"/>
                <a:cs typeface="Times New Roman" panose="02020603050405020304" pitchFamily="18" charset="0"/>
              </a:rPr>
              <a:t> class</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Using </a:t>
            </a:r>
            <a:r>
              <a:rPr lang="en-US" sz="2000" b="1" err="1">
                <a:latin typeface="Times New Roman" panose="02020603050405020304" pitchFamily="18" charset="0"/>
                <a:cs typeface="Times New Roman" panose="02020603050405020304" pitchFamily="18" charset="0"/>
              </a:rPr>
              <a:t>Deserialization</a:t>
            </a:r>
            <a:endParaRPr lang="en-US" sz="2000">
              <a:latin typeface="Times New Roman" panose="02020603050405020304" pitchFamily="18" charset="0"/>
              <a:cs typeface="Times New Roman" panose="02020603050405020304" pitchFamily="18" charset="0"/>
            </a:endParaRPr>
          </a:p>
          <a:p>
            <a:pPr>
              <a:lnSpc>
                <a:spcPct val="150000"/>
              </a:lnSpc>
              <a:spcBef>
                <a:spcPct val="0"/>
              </a:spcBef>
              <a:buNone/>
            </a:pPr>
            <a:r>
              <a:rPr lang="en-US" sz="2000">
                <a:latin typeface="Times New Roman" panose="02020603050405020304" pitchFamily="18" charset="0"/>
                <a:cs typeface="Times New Roman" panose="02020603050405020304" pitchFamily="18" charset="0"/>
              </a:rPr>
              <a:t>Using new Keyword</a:t>
            </a:r>
          </a:p>
          <a:p>
            <a:pPr>
              <a:lnSpc>
                <a:spcPct val="150000"/>
              </a:lnSpc>
              <a:spcBef>
                <a:spcPct val="0"/>
              </a:spcBef>
            </a:pPr>
            <a:r>
              <a:rPr lang="en-US" sz="2000">
                <a:latin typeface="Times New Roman" panose="02020603050405020304" pitchFamily="18" charset="0"/>
                <a:cs typeface="Times New Roman" panose="02020603050405020304" pitchFamily="18" charset="0"/>
              </a:rPr>
              <a:t>Using the </a:t>
            </a:r>
            <a:r>
              <a:rPr lang="en-US" sz="2000" b="1">
                <a:latin typeface="Times New Roman" panose="02020603050405020304" pitchFamily="18" charset="0"/>
                <a:cs typeface="Times New Roman" panose="02020603050405020304" pitchFamily="18" charset="0"/>
              </a:rPr>
              <a:t>new</a:t>
            </a:r>
            <a:r>
              <a:rPr lang="en-US" sz="2000">
                <a:latin typeface="Times New Roman" panose="02020603050405020304" pitchFamily="18" charset="0"/>
                <a:cs typeface="Times New Roman" panose="02020603050405020304" pitchFamily="18" charset="0"/>
              </a:rPr>
              <a:t> keyword is the most popular way to create an object or instance of the class. </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just"/>
            <a:r>
              <a:rPr lang="en-US" sz="2000">
                <a:latin typeface="Times New Roman" panose="02020603050405020304" pitchFamily="18" charset="0"/>
                <a:cs typeface="Times New Roman" panose="02020603050405020304" pitchFamily="18" charset="0"/>
              </a:rPr>
              <a:t>When we create an instance of the class by using the new keyword, it allocates memory (heap) for the newly created </a:t>
            </a:r>
            <a:r>
              <a:rPr lang="en-US" sz="2000" b="1">
                <a:latin typeface="Times New Roman" panose="02020603050405020304" pitchFamily="18" charset="0"/>
                <a:cs typeface="Times New Roman" panose="02020603050405020304" pitchFamily="18" charset="0"/>
              </a:rPr>
              <a:t>object</a:t>
            </a:r>
            <a:r>
              <a:rPr lang="en-US" sz="2000">
                <a:latin typeface="Times New Roman" panose="02020603050405020304" pitchFamily="18" charset="0"/>
                <a:cs typeface="Times New Roman" panose="02020603050405020304" pitchFamily="18" charset="0"/>
              </a:rPr>
              <a:t> and also returns the </a:t>
            </a:r>
            <a:r>
              <a:rPr lang="en-US" sz="2000" b="1">
                <a:latin typeface="Times New Roman" panose="02020603050405020304" pitchFamily="18" charset="0"/>
                <a:cs typeface="Times New Roman" panose="02020603050405020304" pitchFamily="18" charset="0"/>
              </a:rPr>
              <a:t>reference</a:t>
            </a:r>
            <a:r>
              <a:rPr lang="en-US" sz="2000">
                <a:latin typeface="Times New Roman" panose="02020603050405020304" pitchFamily="18" charset="0"/>
                <a:cs typeface="Times New Roman" panose="02020603050405020304" pitchFamily="18" charset="0"/>
              </a:rPr>
              <a:t> of that object to that memory. The new keyword is also used to create an array. </a:t>
            </a:r>
            <a:br>
              <a:rPr lang="en-US" sz="2000">
                <a:latin typeface="Times New Roman" panose="02020603050405020304" pitchFamily="18" charset="0"/>
                <a:cs typeface="Times New Roman" panose="02020603050405020304" pitchFamily="18" charset="0"/>
              </a:rPr>
            </a:br>
            <a:endParaRPr lang="en-US" sz="2000"/>
          </a:p>
        </p:txBody>
      </p:sp>
      <p:sp>
        <p:nvSpPr>
          <p:cNvPr id="3" name="Content Placeholder 2"/>
          <p:cNvSpPr>
            <a:spLocks noGrp="1"/>
          </p:cNvSpPr>
          <p:nvPr>
            <p:ph sz="half" idx="1"/>
          </p:nvPr>
        </p:nvSpPr>
        <p:spPr>
          <a:xfrm>
            <a:off x="457200" y="1285860"/>
            <a:ext cx="8043890" cy="5357850"/>
          </a:xfrm>
        </p:spPr>
        <p:txBody>
          <a:bodyPr>
            <a:normAutofit fontScale="92500" lnSpcReduction="10000"/>
          </a:bodyPr>
          <a:lstStyle/>
          <a:p>
            <a:pPr algn="just">
              <a:lnSpc>
                <a:spcPct val="150000"/>
              </a:lnSpc>
              <a:spcBef>
                <a:spcPct val="0"/>
              </a:spcBef>
              <a:buNone/>
            </a:pPr>
            <a:r>
              <a:rPr lang="en-US" sz="2000" b="1">
                <a:latin typeface="Times New Roman" panose="02020603050405020304" pitchFamily="18" charset="0"/>
                <a:cs typeface="Times New Roman" panose="02020603050405020304" pitchFamily="18" charset="0"/>
              </a:rPr>
              <a:t>Syntax:	</a:t>
            </a:r>
            <a:r>
              <a:rPr lang="en-US" sz="2000">
                <a:latin typeface="Times New Roman" panose="02020603050405020304" pitchFamily="18" charset="0"/>
                <a:cs typeface="Times New Roman" panose="02020603050405020304" pitchFamily="18" charset="0"/>
              </a:rPr>
              <a:t>		</a:t>
            </a:r>
          </a:p>
          <a:p>
            <a:pPr algn="just">
              <a:lnSpc>
                <a:spcPct val="150000"/>
              </a:lnSpc>
              <a:spcBef>
                <a:spcPct val="0"/>
              </a:spcBef>
              <a:buNone/>
            </a:pPr>
            <a:r>
              <a:rPr lang="en-US" sz="2000" err="1">
                <a:latin typeface="Times New Roman" panose="02020603050405020304" pitchFamily="18" charset="0"/>
                <a:cs typeface="Times New Roman" panose="02020603050405020304" pitchFamily="18" charset="0"/>
              </a:rPr>
              <a:t>ClassName object = </a:t>
            </a:r>
            <a:r>
              <a:rPr lang="en-US" sz="2000" b="1">
                <a:latin typeface="Times New Roman" panose="02020603050405020304" pitchFamily="18" charset="0"/>
                <a:cs typeface="Times New Roman" panose="02020603050405020304" pitchFamily="18" charset="0"/>
              </a:rPr>
              <a:t>new</a:t>
            </a:r>
            <a:r>
              <a:rPr lang="en-US" sz="2000">
                <a:latin typeface="Times New Roman" panose="02020603050405020304" pitchFamily="18" charset="0"/>
                <a:cs typeface="Times New Roman" panose="02020603050405020304" pitchFamily="18" charset="0"/>
              </a:rPr>
              <a:t> ClassName();  </a:t>
            </a:r>
          </a:p>
          <a:p>
            <a:pPr algn="just">
              <a:lnSpc>
                <a:spcPct val="150000"/>
              </a:lnSpc>
              <a:spcBef>
                <a:spcPct val="0"/>
              </a:spcBef>
              <a:buNone/>
            </a:pPr>
            <a:r>
              <a:rPr lang="en-US" sz="2000" b="1">
                <a:latin typeface="Times New Roman" panose="02020603050405020304" pitchFamily="18" charset="0"/>
                <a:cs typeface="Times New Roman" panose="02020603050405020304" pitchFamily="18" charset="0"/>
              </a:rPr>
              <a:t>Example Program:</a:t>
            </a:r>
          </a:p>
          <a:p>
            <a:pPr>
              <a:buNone/>
            </a:pPr>
            <a:r>
              <a:rPr lang="en-US" sz="2000">
                <a:latin typeface="Times New Roman" panose="02020603050405020304" pitchFamily="18" charset="0"/>
                <a:cs typeface="Times New Roman" panose="02020603050405020304" pitchFamily="18" charset="0"/>
              </a:rPr>
              <a:t>public class CreateObjectExample1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void show()    </a:t>
            </a:r>
          </a:p>
          <a:p>
            <a:pPr>
              <a:buNone/>
            </a:pPr>
            <a:r>
              <a:rPr lang="en-US" sz="2000">
                <a:latin typeface="Times New Roman" panose="02020603050405020304" pitchFamily="18" charset="0"/>
                <a:cs typeface="Times New Roman" panose="02020603050405020304" pitchFamily="18" charset="0"/>
              </a:rPr>
              <a:t>{    </a:t>
            </a:r>
          </a:p>
          <a:p>
            <a:pPr>
              <a:buNone/>
            </a:pPr>
            <a:r>
              <a:rPr lang="en-US" sz="2000" err="1">
                <a:latin typeface="Times New Roman" panose="02020603050405020304" pitchFamily="18" charset="0"/>
                <a:cs typeface="Times New Roman" panose="02020603050405020304" pitchFamily="18" charset="0"/>
              </a:rPr>
              <a:t>System.out.println("Welcome to javaTpoint");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public static void main(String[] args)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 CreateObjectExample1 obj = </a:t>
            </a:r>
            <a:r>
              <a:rPr lang="en-US" sz="2000" b="1">
                <a:latin typeface="Times New Roman" panose="02020603050405020304" pitchFamily="18" charset="0"/>
                <a:cs typeface="Times New Roman" panose="02020603050405020304" pitchFamily="18" charset="0"/>
              </a:rPr>
              <a:t>new</a:t>
            </a:r>
            <a:r>
              <a:rPr lang="en-US" sz="2000">
                <a:latin typeface="Times New Roman" panose="02020603050405020304" pitchFamily="18" charset="0"/>
                <a:cs typeface="Times New Roman" panose="02020603050405020304" pitchFamily="18" charset="0"/>
              </a:rPr>
              <a:t> CreateObjectExample1();   </a:t>
            </a:r>
          </a:p>
          <a:p>
            <a:pPr>
              <a:buNone/>
            </a:pPr>
            <a:r>
              <a:rPr lang="en-US" sz="2000" err="1">
                <a:latin typeface="Times New Roman" panose="02020603050405020304" pitchFamily="18" charset="0"/>
                <a:cs typeface="Times New Roman" panose="02020603050405020304" pitchFamily="18" charset="0"/>
              </a:rPr>
              <a:t>obj.show();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   </a:t>
            </a:r>
          </a:p>
          <a:p>
            <a:pPr algn="just">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
        <p:nvSpPr>
          <p:cNvPr id="7" name="Content Placeholder 2"/>
          <p:cNvSpPr>
            <a:spLocks noGrp="1"/>
          </p:cNvSpPr>
          <p:nvPr>
            <p:ph idx="1"/>
          </p:nvPr>
        </p:nvSpPr>
        <p:spPr>
          <a:xfrm>
            <a:off x="5529266" y="2786058"/>
            <a:ext cx="3614734" cy="2114552"/>
          </a:xfrm>
        </p:spPr>
        <p:txBody>
          <a:bodyPr>
            <a:normAutofit/>
          </a:bodyPr>
          <a:lstStyle/>
          <a:p>
            <a:pPr>
              <a:buNone/>
            </a:pPr>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p>
            <a:pPr>
              <a:buNone/>
            </a:pPr>
            <a:r>
              <a:rPr lang="en-US" sz="2000">
                <a:latin typeface="Times New Roman" panose="02020603050405020304" pitchFamily="18" charset="0"/>
                <a:cs typeface="Times New Roman" panose="02020603050405020304" pitchFamily="18" charset="0"/>
              </a:rPr>
              <a:t>Welcome to javaTpoint</a:t>
            </a:r>
          </a:p>
          <a:p>
            <a:endParaRPr lang="en-US" sz="20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160-B264-2BD2-1FCD-05981511EF7D}"/>
              </a:ext>
            </a:extLst>
          </p:cNvPr>
          <p:cNvSpPr>
            <a:spLocks noGrp="1"/>
          </p:cNvSpPr>
          <p:nvPr>
            <p:ph type="title"/>
          </p:nvPr>
        </p:nvSpPr>
        <p:spPr/>
        <p:txBody>
          <a:bodyPr>
            <a:normAutofit/>
          </a:bodyPr>
          <a:lstStyle/>
          <a:p>
            <a:pPr algn="ct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CHARACTERISTICS</a:t>
            </a:r>
            <a:r>
              <a:rPr lang="en-US" sz="4000" b="1" spc="170">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OF</a:t>
            </a:r>
            <a:r>
              <a:rPr lang="en-US" sz="4000" b="1" spc="175">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JAVA</a:t>
            </a:r>
            <a:endParaRPr lang="en-IN" sz="4000"/>
          </a:p>
        </p:txBody>
      </p:sp>
      <p:sp>
        <p:nvSpPr>
          <p:cNvPr id="3" name="Content Placeholder 2">
            <a:extLst>
              <a:ext uri="{FF2B5EF4-FFF2-40B4-BE49-F238E27FC236}">
                <a16:creationId xmlns:a16="http://schemas.microsoft.com/office/drawing/2014/main" id="{08B1698F-EBA5-0983-07E1-85700D5CE1A1}"/>
              </a:ext>
            </a:extLst>
          </p:cNvPr>
          <p:cNvSpPr>
            <a:spLocks noGrp="1"/>
          </p:cNvSpPr>
          <p:nvPr>
            <p:ph idx="1"/>
          </p:nvPr>
        </p:nvSpPr>
        <p:spPr/>
        <p:txBody>
          <a:bodyPr>
            <a:normAutofit/>
          </a:bodyPr>
          <a:lstStyle/>
          <a:p>
            <a:pPr marL="0" indent="0" algn="just">
              <a:buNone/>
            </a:pPr>
            <a:r>
              <a:rPr lang="en-US" b="1">
                <a:solidFill>
                  <a:srgbClr val="C00000"/>
                </a:solidFill>
              </a:rPr>
              <a:t>7.	</a:t>
            </a:r>
            <a:r>
              <a:rPr lang="en-US" b="1">
                <a:solidFill>
                  <a:srgbClr val="C00000"/>
                </a:solidFill>
                <a:latin typeface="Times New Roman" panose="02020603050405020304" pitchFamily="18" charset="0"/>
                <a:cs typeface="Times New Roman" panose="02020603050405020304" pitchFamily="18" charset="0"/>
              </a:rPr>
              <a:t>Architecture-neutral</a:t>
            </a:r>
          </a:p>
          <a:p>
            <a:pPr marL="457200" lvl="1" indent="0" algn="just">
              <a:buNone/>
            </a:pPr>
            <a:r>
              <a:rPr lang="en-US">
                <a:latin typeface="Times New Roman" panose="02020603050405020304" pitchFamily="18" charset="0"/>
                <a:cs typeface="Times New Roman" panose="02020603050405020304" pitchFamily="18" charset="0"/>
              </a:rPr>
              <a:t>❖	Java is not tied to a specific machine or operating system architecture.</a:t>
            </a:r>
          </a:p>
          <a:p>
            <a:pPr marL="457200" lvl="1" indent="0" algn="just">
              <a:buNone/>
            </a:pPr>
            <a:r>
              <a:rPr lang="en-US">
                <a:latin typeface="Times New Roman" panose="02020603050405020304" pitchFamily="18" charset="0"/>
                <a:cs typeface="Times New Roman" panose="02020603050405020304" pitchFamily="18" charset="0"/>
              </a:rPr>
              <a:t>❖	Machine Independent i.e Java is independent of hardware.</a:t>
            </a:r>
          </a:p>
          <a:p>
            <a:pPr marL="457200" lvl="1" indent="0" algn="just">
              <a:buNone/>
            </a:pPr>
            <a:r>
              <a:rPr lang="en-US">
                <a:latin typeface="Times New Roman" panose="02020603050405020304" pitchFamily="18" charset="0"/>
                <a:cs typeface="Times New Roman" panose="02020603050405020304" pitchFamily="18" charset="0"/>
              </a:rPr>
              <a:t>❖	Interpreted</a:t>
            </a:r>
          </a:p>
          <a:p>
            <a:pPr marL="457200" lvl="1" indent="0" algn="just">
              <a:buNone/>
            </a:pPr>
            <a:r>
              <a:rPr lang="en-US">
                <a:latin typeface="Times New Roman" panose="02020603050405020304" pitchFamily="18" charset="0"/>
                <a:cs typeface="Times New Roman" panose="02020603050405020304" pitchFamily="18" charset="0"/>
              </a:rPr>
              <a:t>❖	Supports cross-platform code through the use of Java bytecode.</a:t>
            </a:r>
          </a:p>
          <a:p>
            <a:pPr marL="457200" lvl="1" indent="0" algn="just">
              <a:buNone/>
            </a:pPr>
            <a:r>
              <a:rPr lang="en-US">
                <a:latin typeface="Times New Roman" panose="02020603050405020304" pitchFamily="18" charset="0"/>
                <a:cs typeface="Times New Roman" panose="02020603050405020304" pitchFamily="18" charset="0"/>
              </a:rPr>
              <a:t>❖	Bytecode can be interpreted on any platform by JVM.</a:t>
            </a:r>
          </a:p>
          <a:p>
            <a:pPr marL="0" indent="0" algn="just">
              <a:buNone/>
            </a:pPr>
            <a:r>
              <a:rPr lang="en-US" b="1">
                <a:solidFill>
                  <a:srgbClr val="C00000"/>
                </a:solidFill>
                <a:latin typeface="Times New Roman" panose="02020603050405020304" pitchFamily="18" charset="0"/>
                <a:cs typeface="Times New Roman" panose="02020603050405020304" pitchFamily="18" charset="0"/>
              </a:rPr>
              <a:t>8.	High performance</a:t>
            </a:r>
          </a:p>
          <a:p>
            <a:pPr marL="457200" lvl="1" indent="0" algn="just">
              <a:buNone/>
            </a:pPr>
            <a:r>
              <a:rPr lang="en-US">
                <a:latin typeface="Times New Roman" panose="02020603050405020304" pitchFamily="18" charset="0"/>
                <a:cs typeface="Times New Roman" panose="02020603050405020304" pitchFamily="18" charset="0"/>
              </a:rPr>
              <a:t>❖	Bytecodes are highly optimized.</a:t>
            </a:r>
          </a:p>
          <a:p>
            <a:pPr marL="457200" lvl="1" indent="0" algn="just">
              <a:buNone/>
            </a:pPr>
            <a:r>
              <a:rPr lang="en-US">
                <a:latin typeface="Times New Roman" panose="02020603050405020304" pitchFamily="18" charset="0"/>
                <a:cs typeface="Times New Roman" panose="02020603050405020304" pitchFamily="18" charset="0"/>
              </a:rPr>
              <a:t>❖	JVM can executed them much faster.</a:t>
            </a:r>
          </a:p>
          <a:p>
            <a:endParaRPr lang="en-IN"/>
          </a:p>
        </p:txBody>
      </p:sp>
    </p:spTree>
    <p:extLst>
      <p:ext uri="{BB962C8B-B14F-4D97-AF65-F5344CB8AC3E}">
        <p14:creationId xmlns:p14="http://schemas.microsoft.com/office/powerpoint/2010/main" val="301102143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Autofit/>
          </a:bodyPr>
          <a:lstStyle/>
          <a:p>
            <a:pPr lvl="1" algn="ctr" rtl="0">
              <a:spcBef>
                <a:spcPct val="0"/>
              </a:spcBef>
            </a:pPr>
            <a:r>
              <a:rPr lang="en-US" sz="2400" b="1" kern="1200">
                <a:solidFill>
                  <a:schemeClr val="tx1"/>
                </a:solidFill>
                <a:latin typeface="Times New Roman" panose="02020603050405020304" pitchFamily="18" charset="0"/>
                <a:ea typeface="+mn-ea"/>
                <a:cs typeface="Times New Roman" panose="02020603050405020304" pitchFamily="18" charset="0"/>
              </a:rPr>
              <a:t>Declaring Methods</a:t>
            </a:r>
            <a:br>
              <a:rPr lang="en-US" sz="2400">
                <a:latin typeface="Tahoma"/>
                <a:cs typeface="Tahoma"/>
              </a:rPr>
            </a:br>
            <a:endParaRPr lang="en-US" sz="2400"/>
          </a:p>
        </p:txBody>
      </p:sp>
      <p:sp>
        <p:nvSpPr>
          <p:cNvPr id="3" name="Content Placeholder 2"/>
          <p:cNvSpPr>
            <a:spLocks noGrp="1"/>
          </p:cNvSpPr>
          <p:nvPr>
            <p:ph idx="1"/>
          </p:nvPr>
        </p:nvSpPr>
        <p:spPr>
          <a:xfrm>
            <a:off x="457200" y="714356"/>
            <a:ext cx="8329642" cy="5715039"/>
          </a:xfrm>
        </p:spPr>
        <p:txBody>
          <a:bodyPr>
            <a:noAutofit/>
          </a:bodyPr>
          <a:lstStyle/>
          <a:p>
            <a:pPr marL="12700">
              <a:lnSpc>
                <a:spcPct val="100000"/>
              </a:lnSpc>
              <a:spcBef>
                <a:spcPts val="100"/>
              </a:spcBef>
            </a:pPr>
            <a:r>
              <a:rPr lang="en-US" sz="2000">
                <a:latin typeface="Times New Roman" panose="02020603050405020304" pitchFamily="18" charset="0"/>
                <a:cs typeface="Times New Roman" panose="02020603050405020304" pitchFamily="18" charset="0"/>
              </a:rPr>
              <a:t>A </a:t>
            </a:r>
            <a:r>
              <a:rPr lang="en-US" sz="2000" b="1">
                <a:latin typeface="Times New Roman" panose="02020603050405020304" pitchFamily="18" charset="0"/>
                <a:cs typeface="Times New Roman" panose="02020603050405020304" pitchFamily="18" charset="0"/>
              </a:rPr>
              <a:t>method</a:t>
            </a:r>
            <a:r>
              <a:rPr lang="en-US" sz="2000">
                <a:latin typeface="Times New Roman" panose="02020603050405020304" pitchFamily="18" charset="0"/>
                <a:cs typeface="Times New Roman" panose="02020603050405020304" pitchFamily="18" charset="0"/>
              </a:rPr>
              <a:t> is a block of code or collection of statements or a set of code grouped together to perform a certain task or operation. It is used to achieve the </a:t>
            </a:r>
            <a:r>
              <a:rPr lang="en-US" sz="2000" b="1">
                <a:latin typeface="Times New Roman" panose="02020603050405020304" pitchFamily="18" charset="0"/>
                <a:cs typeface="Times New Roman" panose="02020603050405020304" pitchFamily="18" charset="0"/>
              </a:rPr>
              <a:t>reusability</a:t>
            </a:r>
            <a:r>
              <a:rPr lang="en-US" sz="2000">
                <a:latin typeface="Times New Roman" panose="02020603050405020304" pitchFamily="18" charset="0"/>
                <a:cs typeface="Times New Roman" panose="02020603050405020304" pitchFamily="18" charset="0"/>
              </a:rPr>
              <a:t> of code. </a:t>
            </a:r>
          </a:p>
          <a:p>
            <a:r>
              <a:rPr lang="en-US" sz="2000">
                <a:latin typeface="Times New Roman" panose="02020603050405020304" pitchFamily="18" charset="0"/>
                <a:cs typeface="Times New Roman" panose="02020603050405020304" pitchFamily="18" charset="0"/>
              </a:rPr>
              <a:t>The method declaration provides information about method attributes, such as visibility, return-type, name, and arguments. It has six components that are known as </a:t>
            </a:r>
            <a:r>
              <a:rPr lang="en-US" sz="2000" b="1">
                <a:latin typeface="Times New Roman" panose="02020603050405020304" pitchFamily="18" charset="0"/>
                <a:cs typeface="Times New Roman" panose="02020603050405020304" pitchFamily="18" charset="0"/>
              </a:rPr>
              <a:t>method header</a:t>
            </a:r>
            <a:endParaRPr lang="en-US" sz="2000">
              <a:latin typeface="Times New Roman" panose="02020603050405020304" pitchFamily="18" charset="0"/>
              <a:cs typeface="Times New Roman" panose="02020603050405020304" pitchFamily="18" charset="0"/>
            </a:endParaRPr>
          </a:p>
          <a:p>
            <a:pPr marL="12700">
              <a:lnSpc>
                <a:spcPct val="100000"/>
              </a:lnSpc>
              <a:spcBef>
                <a:spcPts val="100"/>
              </a:spcBef>
              <a:buNone/>
            </a:pPr>
            <a:r>
              <a:rPr lang="en-US" sz="2000" b="1" spc="-5">
                <a:latin typeface="Times New Roman" panose="02020603050405020304" pitchFamily="18" charset="0"/>
                <a:cs typeface="Times New Roman" panose="02020603050405020304" pitchFamily="18" charset="0"/>
              </a:rPr>
              <a:t>Syntax</a:t>
            </a:r>
            <a:endParaRPr lang="en-US" sz="2000">
              <a:latin typeface="Times New Roman" panose="02020603050405020304" pitchFamily="18" charset="0"/>
              <a:cs typeface="Times New Roman" panose="02020603050405020304" pitchFamily="18" charset="0"/>
            </a:endParaRPr>
          </a:p>
          <a:p>
            <a:pPr marL="469900">
              <a:lnSpc>
                <a:spcPct val="100000"/>
              </a:lnSpc>
              <a:buNone/>
            </a:pPr>
            <a:r>
              <a:rPr lang="en-US" sz="2000" spc="-5" err="1">
                <a:latin typeface="Times New Roman" panose="02020603050405020304" pitchFamily="18" charset="0"/>
                <a:cs typeface="Times New Roman" panose="02020603050405020304" pitchFamily="18" charset="0"/>
              </a:rPr>
              <a:t>return_type</a:t>
            </a:r>
            <a:r>
              <a:rPr lang="en-US" sz="2000" spc="1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method_name(argument_list)</a:t>
            </a:r>
            <a:endParaRPr lang="en-US" sz="2000">
              <a:latin typeface="Times New Roman" panose="02020603050405020304" pitchFamily="18" charset="0"/>
              <a:cs typeface="Times New Roman" panose="02020603050405020304" pitchFamily="18" charset="0"/>
            </a:endParaRPr>
          </a:p>
          <a:p>
            <a:pPr marL="469900">
              <a:lnSpc>
                <a:spcPct val="100000"/>
              </a:lnSpc>
              <a:spcBef>
                <a:spcPts val="10"/>
              </a:spcBef>
              <a:buNone/>
            </a:pPr>
            <a:r>
              <a:rPr lang="en-US" sz="2000">
                <a:latin typeface="Times New Roman" panose="02020603050405020304" pitchFamily="18" charset="0"/>
                <a:cs typeface="Times New Roman" panose="02020603050405020304" pitchFamily="18" charset="0"/>
              </a:rPr>
              <a:t>{</a:t>
            </a:r>
          </a:p>
          <a:p>
            <a:pPr marL="469900">
              <a:lnSpc>
                <a:spcPct val="100000"/>
              </a:lnSpc>
              <a:spcBef>
                <a:spcPts val="15"/>
              </a:spcBef>
              <a:buNone/>
            </a:pPr>
            <a:r>
              <a:rPr lang="en-US" sz="2000" spc="-5">
                <a:latin typeface="Times New Roman" panose="02020603050405020304" pitchFamily="18" charset="0"/>
                <a:cs typeface="Times New Roman" panose="02020603050405020304" pitchFamily="18" charset="0"/>
              </a:rPr>
              <a:t>//statements;</a:t>
            </a:r>
            <a:endParaRPr lang="en-US" sz="2000">
              <a:latin typeface="Times New Roman" panose="02020603050405020304" pitchFamily="18" charset="0"/>
              <a:cs typeface="Times New Roman" panose="02020603050405020304" pitchFamily="18" charset="0"/>
            </a:endParaRPr>
          </a:p>
          <a:p>
            <a:pPr marL="469900">
              <a:lnSpc>
                <a:spcPct val="100000"/>
              </a:lnSpc>
              <a:spcBef>
                <a:spcPts val="10"/>
              </a:spcBef>
              <a:buNone/>
            </a:pPr>
            <a:r>
              <a:rPr lang="en-US" sz="2000">
                <a:latin typeface="Times New Roman" panose="02020603050405020304" pitchFamily="18" charset="0"/>
                <a:cs typeface="Times New Roman" panose="02020603050405020304" pitchFamily="18" charset="0"/>
              </a:rPr>
              <a:t>}</a:t>
            </a:r>
          </a:p>
          <a:p>
            <a:pPr marL="469900">
              <a:lnSpc>
                <a:spcPct val="100000"/>
              </a:lnSpc>
              <a:spcBef>
                <a:spcPts val="10"/>
              </a:spcBef>
              <a:buNone/>
            </a:pPr>
            <a:r>
              <a:rPr lang="en-US" sz="2000" b="1">
                <a:latin typeface="Times New Roman" panose="02020603050405020304" pitchFamily="18" charset="0"/>
                <a:cs typeface="Times New Roman" panose="02020603050405020304" pitchFamily="18" charset="0"/>
              </a:rPr>
              <a:t>Example:</a:t>
            </a:r>
          </a:p>
          <a:p>
            <a:pPr marL="469900">
              <a:lnSpc>
                <a:spcPct val="100000"/>
              </a:lnSpc>
              <a:spcBef>
                <a:spcPts val="10"/>
              </a:spcBef>
              <a:buNone/>
            </a:pPr>
            <a:endParaRPr lang="en-US" sz="200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a:blip r:embed="rId2"/>
          <a:stretch>
            <a:fillRect/>
          </a:stretch>
        </p:blipFill>
        <p:spPr bwMode="auto">
          <a:xfrm>
            <a:off x="1714480" y="4477047"/>
            <a:ext cx="6858048" cy="2380953"/>
          </a:xfrm>
          <a:prstGeom prst="rect">
            <a:avLst/>
          </a:prstGeom>
          <a:noFill/>
          <a:ln w="9525">
            <a:noFill/>
            <a:miter lim="800000"/>
          </a:ln>
          <a:effec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500042"/>
            <a:ext cx="8229600" cy="5626121"/>
          </a:xfrm>
        </p:spPr>
        <p:txBody>
          <a:bodyPr>
            <a:normAutofit lnSpcReduction="10000"/>
          </a:bodyPr>
          <a:lstStyle/>
          <a:p>
            <a:pPr>
              <a:buNone/>
            </a:pPr>
            <a:r>
              <a:rPr lang="en-US" sz="2000" b="1">
                <a:latin typeface="Times New Roman" panose="02020603050405020304" pitchFamily="18" charset="0"/>
                <a:cs typeface="Times New Roman" panose="02020603050405020304" pitchFamily="18" charset="0"/>
              </a:rPr>
              <a:t>Example Program:</a:t>
            </a:r>
          </a:p>
          <a:p>
            <a:pPr>
              <a:buNone/>
            </a:pPr>
            <a:r>
              <a:rPr lang="en-US" sz="2000">
                <a:latin typeface="Times New Roman" panose="02020603050405020304" pitchFamily="18" charset="0"/>
                <a:cs typeface="Times New Roman" panose="02020603050405020304" pitchFamily="18" charset="0"/>
              </a:rPr>
              <a:t>class  sample</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public int addNumbers(int a, int b) // create a method</a:t>
            </a:r>
          </a:p>
          <a:p>
            <a:pPr>
              <a:buNone/>
            </a:pPr>
            <a:r>
              <a:rPr lang="en-US" sz="2000">
                <a:latin typeface="Times New Roman" panose="02020603050405020304" pitchFamily="18" charset="0"/>
                <a:cs typeface="Times New Roman" panose="02020603050405020304" pitchFamily="18" charset="0"/>
              </a:rPr>
              <a:t>{ </a:t>
            </a:r>
          </a:p>
          <a:p>
            <a:pPr>
              <a:buNone/>
            </a:pPr>
            <a:r>
              <a:rPr lang="en-US" sz="2000" err="1">
                <a:latin typeface="Times New Roman" panose="02020603050405020304" pitchFamily="18" charset="0"/>
                <a:cs typeface="Times New Roman" panose="02020603050405020304" pitchFamily="18" charset="0"/>
              </a:rPr>
              <a:t>int sum = a + b; // return value return sum; </a:t>
            </a:r>
          </a:p>
          <a:p>
            <a:pPr>
              <a:buNone/>
            </a:pPr>
            <a:r>
              <a:rPr lang="en-US" sz="2000">
                <a:latin typeface="Times New Roman" panose="02020603050405020304" pitchFamily="18" charset="0"/>
                <a:cs typeface="Times New Roman" panose="02020603050405020304" pitchFamily="18" charset="0"/>
              </a:rPr>
              <a:t>}</a:t>
            </a:r>
          </a:p>
          <a:p>
            <a:pPr>
              <a:buNone/>
            </a:pPr>
            <a:r>
              <a:rPr lang="en-US" sz="2000">
                <a:latin typeface="Times New Roman" panose="02020603050405020304" pitchFamily="18" charset="0"/>
                <a:cs typeface="Times New Roman" panose="02020603050405020304" pitchFamily="18" charset="0"/>
              </a:rPr>
              <a:t> public static void main(String[] args)</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 int num1 = 25;</a:t>
            </a:r>
          </a:p>
          <a:p>
            <a:pPr>
              <a:buNone/>
            </a:pPr>
            <a:r>
              <a:rPr lang="en-US" sz="2000">
                <a:latin typeface="Times New Roman" panose="02020603050405020304" pitchFamily="18" charset="0"/>
                <a:cs typeface="Times New Roman" panose="02020603050405020304" pitchFamily="18" charset="0"/>
              </a:rPr>
              <a:t> int num2 = 15; // create an object of Main</a:t>
            </a:r>
          </a:p>
          <a:p>
            <a:pPr>
              <a:buNone/>
            </a:pPr>
            <a:r>
              <a:rPr lang="en-US" sz="2000">
                <a:latin typeface="Times New Roman" panose="02020603050405020304" pitchFamily="18" charset="0"/>
                <a:cs typeface="Times New Roman" panose="02020603050405020304" pitchFamily="18" charset="0"/>
              </a:rPr>
              <a:t> sample obj = new sample(); // calling method </a:t>
            </a:r>
          </a:p>
          <a:p>
            <a:pPr>
              <a:buNone/>
            </a:pPr>
            <a:r>
              <a:rPr lang="en-US" sz="2000" err="1">
                <a:latin typeface="Times New Roman" panose="02020603050405020304" pitchFamily="18" charset="0"/>
                <a:cs typeface="Times New Roman" panose="02020603050405020304" pitchFamily="18" charset="0"/>
              </a:rPr>
              <a:t>int result = obj.addNumbers(num1, num2); </a:t>
            </a:r>
          </a:p>
          <a:p>
            <a:pPr>
              <a:buNone/>
            </a:pPr>
            <a:r>
              <a:rPr lang="en-US" sz="2000" err="1">
                <a:latin typeface="Times New Roman" panose="02020603050405020304" pitchFamily="18" charset="0"/>
                <a:cs typeface="Times New Roman" panose="02020603050405020304" pitchFamily="18" charset="0"/>
              </a:rPr>
              <a:t>System.out.println("Sum is: " + result);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a:t>
            </a:r>
          </a:p>
        </p:txBody>
      </p:sp>
      <p:sp>
        <p:nvSpPr>
          <p:cNvPr id="6" name="Content Placeholder 2"/>
          <p:cNvSpPr txBox="1"/>
          <p:nvPr/>
        </p:nvSpPr>
        <p:spPr>
          <a:xfrm>
            <a:off x="6000760" y="4214818"/>
            <a:ext cx="2686040" cy="197167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Output</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rPr>
              <a:t>Sum is: 40</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rmAutofit fontScale="90000"/>
          </a:bodyPr>
          <a:lstStyle/>
          <a:p>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I/O</a:t>
            </a:r>
            <a:r>
              <a:rPr lang="en-US" sz="2800" b="1" spc="-20">
                <a:latin typeface="Times New Roman" panose="02020603050405020304" pitchFamily="18" charset="0"/>
                <a:cs typeface="Times New Roman" panose="02020603050405020304" pitchFamily="18" charset="0"/>
              </a:rPr>
              <a:t> </a:t>
            </a:r>
            <a:r>
              <a:rPr lang="en-US" sz="2800" b="1" spc="-5">
                <a:latin typeface="Times New Roman" panose="02020603050405020304" pitchFamily="18" charset="0"/>
                <a:cs typeface="Times New Roman" panose="02020603050405020304" pitchFamily="18" charset="0"/>
              </a:rPr>
              <a:t>statements</a:t>
            </a:r>
            <a:r>
              <a:rPr lang="en-US" sz="2800" b="1" spc="-15">
                <a:latin typeface="Times New Roman" panose="02020603050405020304" pitchFamily="18" charset="0"/>
                <a:cs typeface="Times New Roman" panose="02020603050405020304" pitchFamily="18" charset="0"/>
              </a:rPr>
              <a:t> </a:t>
            </a:r>
            <a:r>
              <a:rPr lang="en-US" sz="2800" b="1" spc="-10">
                <a:latin typeface="Times New Roman" panose="02020603050405020304" pitchFamily="18" charset="0"/>
                <a:cs typeface="Times New Roman" panose="02020603050405020304" pitchFamily="18" charset="0"/>
              </a:rPr>
              <a:t>in</a:t>
            </a:r>
            <a:r>
              <a:rPr lang="en-US" sz="2800" b="1" spc="-15">
                <a:latin typeface="Times New Roman" panose="02020603050405020304" pitchFamily="18" charset="0"/>
                <a:cs typeface="Times New Roman" panose="02020603050405020304" pitchFamily="18" charset="0"/>
              </a:rPr>
              <a:t> </a:t>
            </a:r>
            <a:r>
              <a:rPr lang="en-US" sz="2800" b="1" spc="-5">
                <a:latin typeface="Times New Roman" panose="02020603050405020304" pitchFamily="18" charset="0"/>
                <a:cs typeface="Times New Roman" panose="02020603050405020304" pitchFamily="18" charset="0"/>
              </a:rPr>
              <a:t>Java</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857232"/>
            <a:ext cx="8258204" cy="5500725"/>
          </a:xfrm>
        </p:spPr>
        <p:txBody>
          <a:bodyPr>
            <a:normAutofit fontScale="92500"/>
          </a:bodyPr>
          <a:lstStyle/>
          <a:p>
            <a:pPr marL="12700" marR="5715" indent="457200" algn="just">
              <a:lnSpc>
                <a:spcPct val="150000"/>
              </a:lnSpc>
              <a:spcBef>
                <a:spcPct val="0"/>
              </a:spcBef>
              <a:buNone/>
            </a:pPr>
            <a:r>
              <a:rPr lang="en-US" sz="2000" spc="-5">
                <a:latin typeface="Times New Roman" panose="02020603050405020304" pitchFamily="18" charset="0"/>
                <a:cs typeface="Times New Roman" panose="02020603050405020304" pitchFamily="18" charset="0"/>
              </a:rPr>
              <a:t>Java I/O </a:t>
            </a:r>
            <a:r>
              <a:rPr lang="en-US" sz="2000">
                <a:latin typeface="Times New Roman" panose="02020603050405020304" pitchFamily="18" charset="0"/>
                <a:cs typeface="Times New Roman" panose="02020603050405020304" pitchFamily="18" charset="0"/>
              </a:rPr>
              <a:t>(Input and Output) is used </a:t>
            </a:r>
            <a:r>
              <a:rPr lang="en-US" sz="2000" spc="-5">
                <a:latin typeface="Times New Roman" panose="02020603050405020304" pitchFamily="18" charset="0"/>
                <a:cs typeface="Times New Roman" panose="02020603050405020304" pitchFamily="18" charset="0"/>
              </a:rPr>
              <a:t>to process the </a:t>
            </a:r>
            <a:r>
              <a:rPr lang="en-US" sz="2000">
                <a:latin typeface="Times New Roman" panose="02020603050405020304" pitchFamily="18" charset="0"/>
                <a:cs typeface="Times New Roman" panose="02020603050405020304" pitchFamily="18" charset="0"/>
              </a:rPr>
              <a:t>input and produce </a:t>
            </a:r>
            <a:r>
              <a:rPr lang="en-US" sz="2000" spc="-5">
                <a:latin typeface="Times New Roman" panose="02020603050405020304" pitchFamily="18" charset="0"/>
                <a:cs typeface="Times New Roman" panose="02020603050405020304" pitchFamily="18" charset="0"/>
              </a:rPr>
              <a:t>the output.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Java </a:t>
            </a:r>
            <a:r>
              <a:rPr lang="en-US" sz="2000">
                <a:latin typeface="Times New Roman" panose="02020603050405020304" pitchFamily="18" charset="0"/>
                <a:cs typeface="Times New Roman" panose="02020603050405020304" pitchFamily="18" charset="0"/>
              </a:rPr>
              <a:t>uses </a:t>
            </a:r>
            <a:r>
              <a:rPr lang="en-US" sz="2000" spc="-5">
                <a:latin typeface="Times New Roman" panose="02020603050405020304" pitchFamily="18" charset="0"/>
                <a:cs typeface="Times New Roman" panose="02020603050405020304" pitchFamily="18" charset="0"/>
              </a:rPr>
              <a:t>the concept </a:t>
            </a:r>
            <a:r>
              <a:rPr lang="en-US" sz="2000">
                <a:latin typeface="Times New Roman" panose="02020603050405020304" pitchFamily="18" charset="0"/>
                <a:cs typeface="Times New Roman" panose="02020603050405020304" pitchFamily="18" charset="0"/>
              </a:rPr>
              <a:t>of a </a:t>
            </a:r>
            <a:r>
              <a:rPr lang="en-US" sz="2000" spc="-5">
                <a:latin typeface="Times New Roman" panose="02020603050405020304" pitchFamily="18" charset="0"/>
                <a:cs typeface="Times New Roman" panose="02020603050405020304" pitchFamily="18" charset="0"/>
              </a:rPr>
              <a:t>stream to </a:t>
            </a:r>
            <a:r>
              <a:rPr lang="en-US" sz="2000">
                <a:latin typeface="Times New Roman" panose="02020603050405020304" pitchFamily="18" charset="0"/>
                <a:cs typeface="Times New Roman" panose="02020603050405020304" pitchFamily="18" charset="0"/>
              </a:rPr>
              <a:t>make </a:t>
            </a:r>
            <a:r>
              <a:rPr lang="en-US" sz="2000" spc="-5">
                <a:latin typeface="Times New Roman" panose="02020603050405020304" pitchFamily="18" charset="0"/>
                <a:cs typeface="Times New Roman" panose="02020603050405020304" pitchFamily="18" charset="0"/>
              </a:rPr>
              <a:t>I/O operations fast. The </a:t>
            </a:r>
            <a:r>
              <a:rPr lang="en-US" sz="2000">
                <a:latin typeface="Times New Roman" panose="02020603050405020304" pitchFamily="18" charset="0"/>
                <a:cs typeface="Times New Roman" panose="02020603050405020304" pitchFamily="18" charset="0"/>
              </a:rPr>
              <a:t>java.io package </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contains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all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classes</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required</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for </a:t>
            </a:r>
            <a:r>
              <a:rPr lang="en-US" sz="2000">
                <a:latin typeface="Times New Roman" panose="02020603050405020304" pitchFamily="18" charset="0"/>
                <a:cs typeface="Times New Roman" panose="02020603050405020304" pitchFamily="18" charset="0"/>
              </a:rPr>
              <a:t>input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5">
                <a:latin typeface="Times New Roman" panose="02020603050405020304" pitchFamily="18" charset="0"/>
                <a:cs typeface="Times New Roman" panose="02020603050405020304" pitchFamily="18" charset="0"/>
              </a:rPr>
              <a:t> 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operations.</a:t>
            </a:r>
            <a:endParaRPr lang="en-US" sz="2000">
              <a:latin typeface="Times New Roman" panose="02020603050405020304" pitchFamily="18" charset="0"/>
              <a:cs typeface="Times New Roman" panose="02020603050405020304" pitchFamily="18" charset="0"/>
            </a:endParaRPr>
          </a:p>
          <a:p>
            <a:pPr marL="12700" algn="just">
              <a:lnSpc>
                <a:spcPct val="150000"/>
              </a:lnSpc>
              <a:spcBef>
                <a:spcPct val="0"/>
              </a:spcBef>
              <a:buNone/>
            </a:pPr>
            <a:r>
              <a:rPr lang="en-US" sz="2000" b="1" spc="-5">
                <a:latin typeface="Times New Roman" panose="02020603050405020304" pitchFamily="18" charset="0"/>
                <a:cs typeface="Times New Roman" panose="02020603050405020304" pitchFamily="18" charset="0"/>
              </a:rPr>
              <a:t>Java</a:t>
            </a:r>
            <a:r>
              <a:rPr lang="en-US" sz="2000" b="1" spc="-3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Scanner</a:t>
            </a:r>
            <a:r>
              <a:rPr lang="en-US" sz="2000" b="1" spc="-3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Class</a:t>
            </a:r>
            <a:endParaRPr lang="en-US" sz="2000">
              <a:latin typeface="Times New Roman" panose="02020603050405020304" pitchFamily="18" charset="0"/>
              <a:cs typeface="Times New Roman" panose="02020603050405020304" pitchFamily="18" charset="0"/>
            </a:endParaRPr>
          </a:p>
          <a:p>
            <a:pPr marL="12700" marR="5080" indent="457200" algn="just">
              <a:lnSpc>
                <a:spcPct val="150000"/>
              </a:lnSpc>
              <a:spcBef>
                <a:spcPct val="0"/>
              </a:spcBef>
            </a:pPr>
            <a:r>
              <a:rPr lang="en-US" sz="2000" spc="-5">
                <a:latin typeface="Times New Roman" panose="02020603050405020304" pitchFamily="18" charset="0"/>
                <a:cs typeface="Times New Roman" panose="02020603050405020304" pitchFamily="18" charset="0"/>
              </a:rPr>
              <a:t>Java Scanner class allows the </a:t>
            </a:r>
            <a:r>
              <a:rPr lang="en-US" sz="2000">
                <a:latin typeface="Times New Roman" panose="02020603050405020304" pitchFamily="18" charset="0"/>
                <a:cs typeface="Times New Roman" panose="02020603050405020304" pitchFamily="18" charset="0"/>
              </a:rPr>
              <a:t>user </a:t>
            </a:r>
            <a:r>
              <a:rPr lang="en-US" sz="2000" spc="-5">
                <a:latin typeface="Times New Roman" panose="02020603050405020304" pitchFamily="18" charset="0"/>
                <a:cs typeface="Times New Roman" panose="02020603050405020304" pitchFamily="18" charset="0"/>
              </a:rPr>
              <a:t>to take </a:t>
            </a:r>
            <a:r>
              <a:rPr lang="en-US" sz="2000">
                <a:latin typeface="Times New Roman" panose="02020603050405020304" pitchFamily="18" charset="0"/>
                <a:cs typeface="Times New Roman" panose="02020603050405020304" pitchFamily="18" charset="0"/>
              </a:rPr>
              <a:t>input </a:t>
            </a:r>
            <a:r>
              <a:rPr lang="en-US" sz="2000" spc="-5">
                <a:latin typeface="Times New Roman" panose="02020603050405020304" pitchFamily="18" charset="0"/>
                <a:cs typeface="Times New Roman" panose="02020603050405020304" pitchFamily="18" charset="0"/>
              </a:rPr>
              <a:t>from the console. It </a:t>
            </a:r>
            <a:r>
              <a:rPr lang="en-US" sz="2000">
                <a:latin typeface="Times New Roman" panose="02020603050405020304" pitchFamily="18" charset="0"/>
                <a:cs typeface="Times New Roman" panose="02020603050405020304" pitchFamily="18" charset="0"/>
              </a:rPr>
              <a:t>belongs </a:t>
            </a:r>
            <a:r>
              <a:rPr lang="en-US" sz="2000" spc="-5">
                <a:latin typeface="Times New Roman" panose="02020603050405020304" pitchFamily="18" charset="0"/>
                <a:cs typeface="Times New Roman" panose="02020603050405020304" pitchFamily="18" charset="0"/>
              </a:rPr>
              <a:t>to </a:t>
            </a:r>
            <a:r>
              <a:rPr lang="en-US" sz="200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java.util package. It </a:t>
            </a:r>
            <a:r>
              <a:rPr lang="en-US" sz="2000">
                <a:latin typeface="Times New Roman" panose="02020603050405020304" pitchFamily="18" charset="0"/>
                <a:cs typeface="Times New Roman" panose="02020603050405020304" pitchFamily="18" charset="0"/>
              </a:rPr>
              <a:t>is used </a:t>
            </a:r>
            <a:r>
              <a:rPr lang="en-US" sz="2000" spc="-5">
                <a:latin typeface="Times New Roman" panose="02020603050405020304" pitchFamily="18" charset="0"/>
                <a:cs typeface="Times New Roman" panose="02020603050405020304" pitchFamily="18" charset="0"/>
              </a:rPr>
              <a:t>to read the </a:t>
            </a:r>
            <a:r>
              <a:rPr lang="en-US" sz="2000">
                <a:latin typeface="Times New Roman" panose="02020603050405020304" pitchFamily="18" charset="0"/>
                <a:cs typeface="Times New Roman" panose="02020603050405020304" pitchFamily="18" charset="0"/>
              </a:rPr>
              <a:t>input of </a:t>
            </a:r>
            <a:r>
              <a:rPr lang="en-US" sz="2000" spc="-5">
                <a:latin typeface="Times New Roman" panose="02020603050405020304" pitchFamily="18" charset="0"/>
                <a:cs typeface="Times New Roman" panose="02020603050405020304" pitchFamily="18" charset="0"/>
              </a:rPr>
              <a:t>primitive types </a:t>
            </a:r>
            <a:r>
              <a:rPr lang="en-US" sz="2000">
                <a:latin typeface="Times New Roman" panose="02020603050405020304" pitchFamily="18" charset="0"/>
                <a:cs typeface="Times New Roman" panose="02020603050405020304" pitchFamily="18" charset="0"/>
              </a:rPr>
              <a:t>like int, </a:t>
            </a:r>
            <a:r>
              <a:rPr lang="en-US" sz="2000" spc="-5">
                <a:latin typeface="Times New Roman" panose="02020603050405020304" pitchFamily="18" charset="0"/>
                <a:cs typeface="Times New Roman" panose="02020603050405020304" pitchFamily="18" charset="0"/>
              </a:rPr>
              <a:t>double, </a:t>
            </a:r>
            <a:r>
              <a:rPr lang="en-US" sz="2000">
                <a:latin typeface="Times New Roman" panose="02020603050405020304" pitchFamily="18" charset="0"/>
                <a:cs typeface="Times New Roman" panose="02020603050405020304" pitchFamily="18" charset="0"/>
              </a:rPr>
              <a:t>long, </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short,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float,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byte.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easiest</a:t>
            </a:r>
            <a:r>
              <a:rPr lang="en-US" sz="2000" spc="-5">
                <a:latin typeface="Times New Roman" panose="02020603050405020304" pitchFamily="18" charset="0"/>
                <a:cs typeface="Times New Roman" panose="02020603050405020304" pitchFamily="18" charset="0"/>
              </a:rPr>
              <a:t> way</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read</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input in a</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Java</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program.</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Syntax</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buNone/>
            </a:pPr>
            <a:r>
              <a:rPr lang="en-US" sz="2000" spc="-5">
                <a:latin typeface="Times New Roman" panose="02020603050405020304" pitchFamily="18" charset="0"/>
                <a:cs typeface="Times New Roman" panose="02020603050405020304" pitchFamily="18" charset="0"/>
              </a:rPr>
              <a:t>Scanner object_name=new Scanner(System.in);</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buNone/>
            </a:pPr>
            <a:r>
              <a:rPr lang="en-US" sz="2000" spc="-5">
                <a:latin typeface="Times New Roman" panose="02020603050405020304" pitchFamily="18" charset="0"/>
                <a:cs typeface="Times New Roman" panose="02020603050405020304" pitchFamily="18" charset="0"/>
              </a:rPr>
              <a:t>Scanner</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s=new</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Scanner(System.in);</a:t>
            </a: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00792"/>
          </a:xfrm>
        </p:spPr>
        <p:txBody>
          <a:bodyPr>
            <a:normAutofit/>
          </a:bodyPr>
          <a:lstStyle/>
          <a:p>
            <a:pPr marL="12700">
              <a:lnSpc>
                <a:spcPct val="100000"/>
              </a:lnSpc>
              <a:buNone/>
            </a:pPr>
            <a:r>
              <a:rPr lang="en-US" sz="2000" b="1">
                <a:latin typeface="Times New Roman" panose="02020603050405020304" pitchFamily="18" charset="0"/>
                <a:cs typeface="Times New Roman" panose="02020603050405020304" pitchFamily="18" charset="0"/>
              </a:rPr>
              <a:t>Methods of Java Scanner Class</a:t>
            </a:r>
          </a:p>
          <a:p>
            <a:pPr fontAlgn="t">
              <a:buNone/>
            </a:pPr>
            <a:r>
              <a:rPr lang="en-US" sz="2000" b="1">
                <a:latin typeface="Times New Roman" panose="02020603050405020304" pitchFamily="18" charset="0"/>
                <a:cs typeface="Times New Roman" panose="02020603050405020304" pitchFamily="18" charset="0"/>
              </a:rPr>
              <a:t>Method Description</a:t>
            </a:r>
          </a:p>
          <a:p>
            <a:pPr fontAlgn="t"/>
            <a:endParaRPr lang="en-US" sz="2000" b="1">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b="1">
              <a:latin typeface="Times New Roman" panose="02020603050405020304" pitchFamily="18" charset="0"/>
              <a:cs typeface="Times New Roman" panose="02020603050405020304" pitchFamily="18" charset="0"/>
            </a:endParaRPr>
          </a:p>
          <a:p>
            <a:pPr fontAlgn="t"/>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642910" y="1714488"/>
          <a:ext cx="8215370" cy="3810000"/>
        </p:xfrm>
        <a:graphic>
          <a:graphicData uri="http://schemas.openxmlformats.org/drawingml/2006/table">
            <a:tbl>
              <a:tblPr firstRow="1" bandRow="1">
                <a:tableStyleId>{5C22544A-7EE6-4342-B048-85BDC9FD1C3A}</a:tableStyleId>
              </a:tblPr>
              <a:tblGrid>
                <a:gridCol w="2286016">
                  <a:extLst>
                    <a:ext uri="{9D8B030D-6E8A-4147-A177-3AD203B41FA5}">
                      <a16:colId xmlns:a16="http://schemas.microsoft.com/office/drawing/2014/main" val="20000"/>
                    </a:ext>
                  </a:extLst>
                </a:gridCol>
                <a:gridCol w="5929354">
                  <a:extLst>
                    <a:ext uri="{9D8B030D-6E8A-4147-A177-3AD203B41FA5}">
                      <a16:colId xmlns:a16="http://schemas.microsoft.com/office/drawing/2014/main" val="20001"/>
                    </a:ext>
                  </a:extLst>
                </a:gridCol>
              </a:tblGrid>
              <a:tr h="42862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b="1" err="1">
                          <a:latin typeface="Times New Roman" panose="02020603050405020304" pitchFamily="18" charset="0"/>
                          <a:cs typeface="Times New Roman" panose="02020603050405020304" pitchFamily="18" charset="0"/>
                        </a:rPr>
                        <a:t>int nextInt()</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r>
                        <a:rPr lang="en-US" sz="2000">
                          <a:latin typeface="Times New Roman" panose="02020603050405020304" pitchFamily="18" charset="0"/>
                          <a:cs typeface="Times New Roman" panose="02020603050405020304" pitchFamily="18" charset="0"/>
                        </a:rPr>
                        <a:t>It is used to scan the next token of the input as an integer.</a:t>
                      </a:r>
                    </a:p>
                  </a:txBody>
                  <a:tcPr/>
                </a:tc>
                <a:extLst>
                  <a:ext uri="{0D108BD9-81ED-4DB2-BD59-A6C34878D82A}">
                    <a16:rowId xmlns:a16="http://schemas.microsoft.com/office/drawing/2014/main" val="10000"/>
                  </a:ext>
                </a:extLst>
              </a:tr>
              <a:tr h="431490">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b="1">
                          <a:latin typeface="Times New Roman" panose="02020603050405020304" pitchFamily="18" charset="0"/>
                          <a:cs typeface="Times New Roman" panose="02020603050405020304" pitchFamily="18" charset="0"/>
                        </a:rPr>
                        <a:t>float nextFloat()</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a:latin typeface="Times New Roman" panose="02020603050405020304" pitchFamily="18" charset="0"/>
                          <a:cs typeface="Times New Roman" panose="02020603050405020304" pitchFamily="18" charset="0"/>
                        </a:rPr>
                        <a:t>It is used to scan the next token of the input as a float.</a:t>
                      </a:r>
                    </a:p>
                  </a:txBody>
                  <a:tcPr/>
                </a:tc>
                <a:extLst>
                  <a:ext uri="{0D108BD9-81ED-4DB2-BD59-A6C34878D82A}">
                    <a16:rowId xmlns:a16="http://schemas.microsoft.com/office/drawing/2014/main" val="10001"/>
                  </a:ext>
                </a:extLst>
              </a:tr>
              <a:tr h="30954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b="1">
                          <a:latin typeface="Times New Roman" panose="02020603050405020304" pitchFamily="18" charset="0"/>
                          <a:cs typeface="Times New Roman" panose="02020603050405020304" pitchFamily="18" charset="0"/>
                        </a:rPr>
                        <a:t>double  nextDouble()</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r>
                        <a:rPr lang="en-US" sz="2000">
                          <a:latin typeface="Times New Roman" panose="02020603050405020304" pitchFamily="18" charset="0"/>
                          <a:cs typeface="Times New Roman" panose="02020603050405020304" pitchFamily="18" charset="0"/>
                        </a:rPr>
                        <a:t>It is used to scan the next token of the input as a double.</a:t>
                      </a:r>
                    </a:p>
                  </a:txBody>
                  <a:tcPr/>
                </a:tc>
                <a:extLst>
                  <a:ext uri="{0D108BD9-81ED-4DB2-BD59-A6C34878D82A}">
                    <a16:rowId xmlns:a16="http://schemas.microsoft.com/office/drawing/2014/main" val="10002"/>
                  </a:ext>
                </a:extLst>
              </a:tr>
              <a:tr h="30954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b="1">
                          <a:latin typeface="Times New Roman" panose="02020603050405020304" pitchFamily="18" charset="0"/>
                          <a:cs typeface="Times New Roman" panose="02020603050405020304" pitchFamily="18" charset="0"/>
                        </a:rPr>
                        <a:t>byte nextByte()</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a:latin typeface="Times New Roman" panose="02020603050405020304" pitchFamily="18" charset="0"/>
                          <a:cs typeface="Times New Roman" panose="02020603050405020304" pitchFamily="18" charset="0"/>
                        </a:rPr>
                        <a:t>It is used to scan the next token of the input as a byte.</a:t>
                      </a:r>
                    </a:p>
                    <a:p>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09548">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b="1">
                          <a:latin typeface="Times New Roman" panose="02020603050405020304" pitchFamily="18" charset="0"/>
                          <a:cs typeface="Times New Roman" panose="02020603050405020304" pitchFamily="18" charset="0"/>
                        </a:rPr>
                        <a:t>String nextLine()</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2000">
                          <a:latin typeface="Times New Roman" panose="02020603050405020304" pitchFamily="18" charset="0"/>
                          <a:cs typeface="Times New Roman" panose="02020603050405020304" pitchFamily="18" charset="0"/>
                        </a:rPr>
                        <a:t>Advances this scanner past the current line.</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643710"/>
          </a:xfrm>
        </p:spPr>
        <p:txBody>
          <a:bodyPr>
            <a:noAutofit/>
          </a:bodyPr>
          <a:lstStyle/>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import java.util.Scanner;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class Main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public static void main(String[] args)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Scanner input = new Scanner(System.in); // creates an object of Scanner </a:t>
            </a:r>
          </a:p>
          <a:p>
            <a:pPr marL="12700">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System.out.print("Enter your name: ");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String name = input.nextLine(); // takes input from the keyboard </a:t>
            </a:r>
          </a:p>
          <a:p>
            <a:pPr marL="12700">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System.out.println("My name is " + name); // prints the name </a:t>
            </a:r>
          </a:p>
          <a:p>
            <a:pPr marL="12700">
              <a:lnSpc>
                <a:spcPct val="150000"/>
              </a:lnSpc>
              <a:spcBef>
                <a:spcPct val="0"/>
              </a:spcBef>
              <a:buNone/>
            </a:pPr>
            <a:r>
              <a:rPr lang="en-US" sz="2000" err="1">
                <a:latin typeface="Times New Roman" panose="02020603050405020304" pitchFamily="18" charset="0"/>
                <a:cs typeface="Times New Roman" panose="02020603050405020304" pitchFamily="18" charset="0"/>
              </a:rPr>
              <a:t>input.close(); // closes the scanner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a:t>
            </a:r>
          </a:p>
        </p:txBody>
      </p:sp>
      <p:sp>
        <p:nvSpPr>
          <p:cNvPr id="4" name="Content Placeholder 2"/>
          <p:cNvSpPr txBox="1"/>
          <p:nvPr/>
        </p:nvSpPr>
        <p:spPr>
          <a:xfrm>
            <a:off x="3786182" y="5457828"/>
            <a:ext cx="5143536" cy="104300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Output</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Enter your name: Kelvin My name is Kelvin</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28"/>
            <a:ext cx="8929718" cy="6143667"/>
          </a:xfrm>
        </p:spPr>
        <p:txBody>
          <a:bodyPr>
            <a:normAutofit/>
          </a:bodyPr>
          <a:lstStyle/>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Java</a:t>
            </a:r>
            <a:r>
              <a:rPr lang="en-US" sz="2000" b="1" spc="-25">
                <a:latin typeface="Times New Roman" panose="02020603050405020304" pitchFamily="18" charset="0"/>
                <a:cs typeface="Times New Roman" panose="02020603050405020304" pitchFamily="18" charset="0"/>
              </a:rPr>
              <a:t> </a:t>
            </a:r>
            <a:r>
              <a:rPr lang="en-US" sz="2000" b="1" spc="-5" err="1">
                <a:latin typeface="Times New Roman" panose="02020603050405020304" pitchFamily="18" charset="0"/>
                <a:cs typeface="Times New Roman" panose="02020603050405020304" pitchFamily="18" charset="0"/>
              </a:rPr>
              <a:t>BufferedReader</a:t>
            </a:r>
            <a:r>
              <a:rPr lang="en-US" sz="2000" b="1" spc="-3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Class</a:t>
            </a:r>
            <a:endParaRPr lang="en-US" sz="2000">
              <a:latin typeface="Times New Roman" panose="02020603050405020304" pitchFamily="18" charset="0"/>
              <a:cs typeface="Times New Roman" panose="02020603050405020304" pitchFamily="18" charset="0"/>
            </a:endParaRPr>
          </a:p>
          <a:p>
            <a:pPr marL="12700" marR="5080" indent="457200">
              <a:lnSpc>
                <a:spcPct val="150000"/>
              </a:lnSpc>
              <a:spcBef>
                <a:spcPct val="0"/>
              </a:spcBef>
            </a:pPr>
            <a:r>
              <a:rPr lang="en-US" sz="2000" spc="-5">
                <a:latin typeface="Times New Roman" panose="02020603050405020304" pitchFamily="18" charset="0"/>
                <a:cs typeface="Times New Roman" panose="02020603050405020304" pitchFamily="18" charset="0"/>
              </a:rPr>
              <a:t>Java</a:t>
            </a:r>
            <a:r>
              <a:rPr lang="en-US" sz="2000" spc="9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BufferedReader</a:t>
            </a:r>
            <a:r>
              <a:rPr lang="en-US" sz="2000" spc="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class</a:t>
            </a:r>
            <a:r>
              <a:rPr lang="en-US" sz="2000" spc="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used</a:t>
            </a:r>
            <a:r>
              <a:rPr lang="en-US" sz="2000" spc="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8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read</a:t>
            </a:r>
            <a:r>
              <a:rPr lang="en-US" sz="2000" spc="8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text</a:t>
            </a:r>
            <a:r>
              <a:rPr lang="en-US" sz="2000" spc="8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from</a:t>
            </a:r>
            <a:r>
              <a:rPr lang="en-US" sz="2000" spc="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character-based</a:t>
            </a:r>
            <a:r>
              <a:rPr lang="en-US" sz="2000" spc="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input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stream.</a:t>
            </a:r>
            <a:r>
              <a:rPr lang="en-US" sz="2000" spc="17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It</a:t>
            </a:r>
            <a:r>
              <a:rPr lang="en-US" sz="2000" spc="1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can</a:t>
            </a:r>
            <a:r>
              <a:rPr lang="en-US" sz="2000" spc="17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be</a:t>
            </a:r>
            <a:r>
              <a:rPr lang="en-US" sz="2000" spc="17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used</a:t>
            </a:r>
            <a:r>
              <a:rPr lang="en-US" sz="2000" spc="17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7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read</a:t>
            </a:r>
            <a:r>
              <a:rPr lang="en-US" sz="2000" spc="17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data</a:t>
            </a:r>
            <a:r>
              <a:rPr lang="en-US" sz="2000" spc="17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line</a:t>
            </a:r>
            <a:r>
              <a:rPr lang="en-US" sz="2000" spc="17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1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line</a:t>
            </a:r>
            <a:r>
              <a:rPr lang="en-US" sz="2000" spc="18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17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readLine()</a:t>
            </a:r>
            <a:r>
              <a:rPr lang="en-US" sz="2000" spc="1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method.</a:t>
            </a:r>
          </a:p>
          <a:p>
            <a:pPr marL="12700" marR="5080" indent="457200">
              <a:lnSpc>
                <a:spcPct val="150000"/>
              </a:lnSpc>
              <a:spcBef>
                <a:spcPct val="0"/>
              </a:spcBef>
            </a:pPr>
            <a:r>
              <a:rPr lang="en-US" sz="2000" spc="-5">
                <a:latin typeface="Times New Roman" panose="02020603050405020304" pitchFamily="18" charset="0"/>
                <a:cs typeface="Times New Roman" panose="02020603050405020304" pitchFamily="18" charset="0"/>
              </a:rPr>
              <a:t>It</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makes</a:t>
            </a:r>
            <a:r>
              <a:rPr lang="en-US" sz="2000" spc="17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 </a:t>
            </a:r>
            <a:r>
              <a:rPr lang="en-US" sz="2000">
                <a:latin typeface="Times New Roman" panose="02020603050405020304" pitchFamily="18" charset="0"/>
                <a:cs typeface="Times New Roman" panose="02020603050405020304" pitchFamily="18" charset="0"/>
              </a:rPr>
              <a:t>performance</a:t>
            </a:r>
            <a:r>
              <a:rPr lang="en-US" sz="2000" spc="-5">
                <a:latin typeface="Times New Roman" panose="02020603050405020304" pitchFamily="18" charset="0"/>
                <a:cs typeface="Times New Roman" panose="02020603050405020304" pitchFamily="18" charset="0"/>
              </a:rPr>
              <a:t> fast.</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It</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inherits</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Reader</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class.</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Syntax</a:t>
            </a:r>
          </a:p>
          <a:p>
            <a:pPr marL="12700">
              <a:lnSpc>
                <a:spcPct val="150000"/>
              </a:lnSpc>
              <a:spcBef>
                <a:spcPct val="0"/>
              </a:spcBef>
              <a:buNone/>
            </a:pPr>
            <a:r>
              <a:rPr lang="en-US" sz="2000" spc="-5" err="1">
                <a:latin typeface="Times New Roman" panose="02020603050405020304" pitchFamily="18" charset="0"/>
                <a:cs typeface="Times New Roman" panose="02020603050405020304" pitchFamily="18" charset="0"/>
              </a:rPr>
              <a:t>BufferedReader	Object_name = new  BufferedReader(new </a:t>
            </a:r>
            <a:r>
              <a:rPr lang="en-US" sz="2000" spc="-36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InputStreamReader(System.in));</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469900">
              <a:lnSpc>
                <a:spcPct val="150000"/>
              </a:lnSpc>
              <a:spcBef>
                <a:spcPct val="0"/>
              </a:spcBef>
            </a:pPr>
            <a:r>
              <a:rPr lang="en-US" sz="2000" spc="-5" err="1">
                <a:latin typeface="Times New Roman" panose="02020603050405020304" pitchFamily="18" charset="0"/>
                <a:cs typeface="Times New Roman" panose="02020603050405020304" pitchFamily="18" charset="0"/>
              </a:rPr>
              <a:t>BufferedReader</a:t>
            </a:r>
            <a:r>
              <a:rPr lang="en-US" sz="2000" spc="2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br=new</a:t>
            </a:r>
            <a:r>
              <a:rPr lang="en-US" sz="2000" spc="1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BufferedReader(new</a:t>
            </a:r>
            <a:r>
              <a:rPr lang="en-US" sz="2000" spc="1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InputStreamReader(System.in));</a:t>
            </a: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472518" cy="6286544"/>
          </a:xfrm>
        </p:spPr>
        <p:txBody>
          <a:bodyPr>
            <a:noAutofit/>
          </a:bodyPr>
          <a:lstStyle/>
          <a:p>
            <a:pPr>
              <a:lnSpc>
                <a:spcPct val="150000"/>
              </a:lnSpc>
              <a:spcBef>
                <a:spcPct val="0"/>
              </a:spcBef>
              <a:buNone/>
            </a:pPr>
            <a:r>
              <a:rPr lang="en-US" sz="1600" b="1">
                <a:latin typeface="Times New Roman" panose="02020603050405020304" pitchFamily="18" charset="0"/>
                <a:cs typeface="Times New Roman" panose="02020603050405020304" pitchFamily="18" charset="0"/>
              </a:rPr>
              <a:t>Example Program:</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import java.io.*;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public class BufferedReaderExample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public static void main(String args[])throws Exception</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FileReader fr=new FileReader("D:\\testout.txt");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BufferedReader br=new BufferedReader(fr);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int i;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while((i=br.read())!=-1)</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System.out.print((char)i);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br.close();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fr.close();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    </a:t>
            </a:r>
          </a:p>
          <a:p>
            <a:pPr>
              <a:lnSpc>
                <a:spcPct val="150000"/>
              </a:lnSpc>
              <a:spcBef>
                <a:spcPct val="0"/>
              </a:spcBef>
              <a:buNone/>
            </a:pPr>
            <a:r>
              <a:rPr lang="en-US" sz="1600">
                <a:latin typeface="Times New Roman" panose="02020603050405020304" pitchFamily="18" charset="0"/>
                <a:cs typeface="Times New Roman" panose="02020603050405020304" pitchFamily="18" charset="0"/>
              </a:rPr>
              <a:t>}    </a:t>
            </a:r>
          </a:p>
          <a:p>
            <a:pPr>
              <a:lnSpc>
                <a:spcPct val="150000"/>
              </a:lnSpc>
              <a:spcBef>
                <a:spcPct val="0"/>
              </a:spcBef>
            </a:pPr>
            <a:endParaRPr lang="en-US" sz="160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4857752" y="4429132"/>
            <a:ext cx="4286248" cy="211455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Here, we are assuming that you have following data in "testout.txt" file:</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Welcome to javaTpoint. </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Output:</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rPr>
              <a:t>Welcome to javaTpoint.</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p:cNvSpPr>
          <p:nvPr>
            <p:ph type="ctrTitle"/>
          </p:nvPr>
        </p:nvSpPr>
        <p:spPr>
          <a:xfrm>
            <a:off x="152400" y="381000"/>
            <a:ext cx="8610600" cy="8001000"/>
          </a:xfrm>
          <a:noFill/>
          <a:ln>
            <a:miter lim="800000"/>
          </a:ln>
        </p:spPr>
        <p:txBody>
          <a:bodyPr wrap="square" lIns="91440" tIns="45720" rIns="91440" bIns="45720"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baseline="0">
                <a:solidFill>
                  <a:schemeClr val="tx1"/>
                </a:solidFill>
                <a:effectLst/>
                <a:latin typeface="Calibri Light" pitchFamily="34" charset="0"/>
              </a:defRPr>
            </a:lvl1pPr>
          </a:lstStyle>
          <a:p>
            <a:pPr lvl="0" eaLnBrk="1" hangingPunct="1"/>
            <a:r>
              <a:rPr lang="en-US" altLang="en-US" sz="4800" b="1"/>
              <a:t>Topics Covered</a:t>
            </a:r>
            <a:br>
              <a:rPr lang="en-US" altLang="en-US" sz="4800" b="1"/>
            </a:br>
            <a:r>
              <a:rPr lang="en-US" altLang="en-US" sz="3200" b="1"/>
              <a:t>1.Constructors </a:t>
            </a:r>
            <a:br>
              <a:rPr lang="en-US" altLang="en-US" sz="3200" b="1"/>
            </a:br>
            <a:r>
              <a:rPr lang="en-US" altLang="en-US" sz="3200" b="1"/>
              <a:t>2.this Keyword</a:t>
            </a:r>
            <a:br>
              <a:rPr lang="en-US" altLang="en-US" sz="3200" b="1"/>
            </a:br>
            <a:r>
              <a:rPr lang="en-US" altLang="en-US" sz="3200" b="1"/>
              <a:t>3.Overloading Methods</a:t>
            </a:r>
            <a:br>
              <a:rPr lang="en-US" altLang="en-US" sz="3200" b="1"/>
            </a:br>
            <a:r>
              <a:rPr lang="en-US" altLang="en-US" sz="3200" b="1"/>
              <a:t>4.Overloading Constructors,</a:t>
            </a:r>
            <a:br>
              <a:rPr lang="en-US" altLang="en-US" sz="3200" b="1"/>
            </a:br>
            <a:r>
              <a:rPr lang="en-US" altLang="en-US" sz="3200" b="1"/>
              <a:t>5.Access Control</a:t>
            </a:r>
            <a:br>
              <a:rPr lang="en-US" altLang="en-US" sz="3200" b="1"/>
            </a:br>
            <a:r>
              <a:rPr lang="en-US" altLang="en-US" sz="3200" b="1"/>
              <a:t>6.Usage of “static”</a:t>
            </a:r>
            <a:br>
              <a:rPr lang="en-US" altLang="en-US" sz="3200" b="1"/>
            </a:br>
            <a:r>
              <a:rPr lang="en-US" altLang="en-US" sz="3200" b="1"/>
              <a:t>7.Usage of “final”</a:t>
            </a:r>
            <a:br>
              <a:rPr lang="en-US" altLang="en-US" sz="3200" b="1"/>
            </a:br>
            <a:br>
              <a:rPr lang="en-US" altLang="en-US" sz="2400" b="1"/>
            </a:br>
            <a:br>
              <a:rPr lang="en-US" altLang="en-US" sz="4800" b="1"/>
            </a:br>
            <a:br>
              <a:rPr lang="en-US" altLang="en-US" sz="4800" b="1"/>
            </a:br>
            <a:endParaRPr lang="en-US" altLang="en-US" sz="4800" b="1"/>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a:xfrm>
            <a:off x="628650" y="365125"/>
            <a:ext cx="7886700" cy="1325563"/>
          </a:xfrm>
          <a:noFill/>
          <a:ln>
            <a:miter lim="800000"/>
          </a:ln>
        </p:spPr>
        <p:txBody>
          <a:bodyPr wrap="square" lIns="91440" tIns="45720" rIns="91440" bIns="45720"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eaLnBrk="1" hangingPunct="1"/>
            <a:r>
              <a:rPr lang="en-US" altLang="en-US" b="1" u="sng">
                <a:ea typeface="MS Mincho" pitchFamily="49" charset="-128"/>
              </a:rPr>
              <a:t>What is a constructor?</a:t>
            </a:r>
            <a:r>
              <a:rPr lang="en-US" altLang="en-US" b="1" u="sng"/>
              <a:t> </a:t>
            </a:r>
          </a:p>
        </p:txBody>
      </p:sp>
      <p:sp>
        <p:nvSpPr>
          <p:cNvPr id="3075" name="Rectangle 3"/>
          <p:cNvSpPr>
            <a:spLocks noGrp="1" noChangeArrowheads="1"/>
          </p:cNvSpPr>
          <p:nvPr>
            <p:ph idx="1"/>
          </p:nvPr>
        </p:nvSpPr>
        <p:spPr>
          <a:xfrm>
            <a:off x="628650" y="1690688"/>
            <a:ext cx="7886700" cy="4802187"/>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r>
              <a:rPr kumimoji="0" lang="en-US" altLang="en-US" sz="2100" b="0" i="0" u="none" strike="noStrike" kern="1200" cap="none" spc="0" normalizeH="0" baseline="0" noProof="0">
                <a:ln>
                  <a:noFill/>
                </a:ln>
                <a:solidFill>
                  <a:schemeClr val="tx1"/>
                </a:solidFill>
                <a:effectLst/>
                <a:uLnTx/>
                <a:uFillTx/>
                <a:latin typeface="+mn-lt" pitchFamily="34" charset="0"/>
                <a:ea typeface="MS Mincho" pitchFamily="49" charset="-128"/>
                <a:cs typeface="+mn-cs"/>
              </a:rPr>
              <a:t>It is a member function which initializes a class.</a:t>
            </a:r>
            <a:endParaRPr kumimoji="0" lang="en-US" altLang="en-US" sz="2100" b="0" i="0" u="none" strike="noStrike" kern="1200" cap="none" spc="0" normalizeH="0" baseline="0" noProof="0">
              <a:ln>
                <a:noFill/>
              </a:ln>
              <a:solidFill>
                <a:schemeClr val="tx1"/>
              </a:solidFill>
              <a:effectLst/>
              <a:uLnTx/>
              <a:uFillTx/>
              <a:latin typeface="Courier New" panose="02070309020205020404" pitchFamily="49" charset="0"/>
              <a:ea typeface="+mn-ea"/>
              <a:cs typeface="Times New Roman" panose="02020603050405020304" pitchFamily="18" charset="0"/>
            </a:endParaRP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r>
              <a:rPr kumimoji="0" lang="en-US" altLang="en-US" sz="2100" b="0" i="0" u="none" strike="noStrike" kern="1200" cap="none" spc="0" normalizeH="0" baseline="0" noProof="0">
                <a:ln>
                  <a:noFill/>
                </a:ln>
                <a:solidFill>
                  <a:schemeClr val="tx1"/>
                </a:solidFill>
                <a:effectLst/>
                <a:uLnTx/>
                <a:uFillTx/>
                <a:latin typeface="+mn-lt" pitchFamily="34" charset="0"/>
                <a:ea typeface="MS Mincho" pitchFamily="49" charset="-128"/>
                <a:cs typeface="+mn-cs"/>
              </a:rPr>
              <a:t>A constructor has:</a:t>
            </a:r>
            <a:endParaRPr kumimoji="0" lang="en-US" altLang="en-US" sz="2100" b="0" i="0" u="none" strike="noStrike" kern="1200" cap="none" spc="0" normalizeH="0" baseline="0" noProof="0">
              <a:ln>
                <a:noFill/>
              </a:ln>
              <a:solidFill>
                <a:schemeClr val="tx1"/>
              </a:solidFill>
              <a:effectLst/>
              <a:uLnTx/>
              <a:uFillTx/>
              <a:latin typeface="Courier New" panose="02070309020205020404" pitchFamily="49" charset="0"/>
              <a:ea typeface="+mn-ea"/>
              <a:cs typeface="Times New Roman" panose="02020603050405020304" pitchFamily="18" charset="0"/>
            </a:endParaRPr>
          </a:p>
          <a:p>
            <a:pPr marL="171450" marR="0" lvl="0" indent="-171450" algn="l" defTabSz="685800" rtl="0" eaLnBrk="1" fontAlgn="auto" latinLnBrk="0" hangingPunct="1">
              <a:lnSpc>
                <a:spcPct val="90000"/>
              </a:lnSpc>
              <a:spcBef>
                <a:spcPts val="750"/>
              </a:spcBef>
              <a:spcAft>
                <a:spcPct val="0"/>
              </a:spcAft>
              <a:buClrTx/>
              <a:buSzTx/>
              <a:buFontTx/>
              <a:buNone/>
              <a:defRPr/>
            </a:pPr>
            <a:r>
              <a:rPr kumimoji="0" lang="en-US" altLang="en-US" sz="2100" b="0" i="0" u="none" strike="noStrike" kern="1200" cap="none" spc="0" normalizeH="0" baseline="0" noProof="0">
                <a:ln>
                  <a:noFill/>
                </a:ln>
                <a:solidFill>
                  <a:schemeClr val="tx1"/>
                </a:solidFill>
                <a:effectLst/>
                <a:uLnTx/>
                <a:uFillTx/>
                <a:latin typeface="+mn-lt" pitchFamily="34" charset="0"/>
                <a:ea typeface="MS Mincho" pitchFamily="49" charset="-128"/>
                <a:cs typeface="+mn-cs"/>
              </a:rPr>
              <a:t>		(i) the same name as the class itself</a:t>
            </a:r>
            <a:endParaRPr kumimoji="0" lang="en-US" altLang="en-US" sz="2100" b="0" i="0" u="none" strike="noStrike" kern="1200" cap="none" spc="0" normalizeH="0" baseline="0" noProof="0">
              <a:ln>
                <a:noFill/>
              </a:ln>
              <a:solidFill>
                <a:schemeClr val="tx1"/>
              </a:solidFill>
              <a:effectLst/>
              <a:uLnTx/>
              <a:uFillTx/>
              <a:latin typeface="Courier New" panose="02070309020205020404" pitchFamily="49" charset="0"/>
              <a:ea typeface="+mn-ea"/>
              <a:cs typeface="Times New Roman" panose="02020603050405020304" pitchFamily="18" charset="0"/>
            </a:endParaRPr>
          </a:p>
          <a:p>
            <a:pPr marL="0" marR="0" lvl="0" indent="0" algn="l" defTabSz="685800" rtl="0" eaLnBrk="1" fontAlgn="auto" latinLnBrk="0" hangingPunct="1">
              <a:lnSpc>
                <a:spcPct val="200000"/>
              </a:lnSpc>
              <a:spcBef>
                <a:spcPts val="750"/>
              </a:spcBef>
              <a:spcAft>
                <a:spcPct val="0"/>
              </a:spcAft>
              <a:buClrTx/>
              <a:buSzTx/>
              <a:buFont typeface="Arial" pitchFamily="34" charset="0"/>
              <a:buNone/>
              <a:defRPr/>
            </a:pPr>
            <a:r>
              <a:rPr kumimoji="0" lang="en-US" altLang="en-US" sz="2100" b="0" i="0" u="none" strike="noStrike" kern="1200" cap="none" spc="0" normalizeH="0" baseline="0" noProof="0">
                <a:ln>
                  <a:noFill/>
                </a:ln>
                <a:solidFill>
                  <a:schemeClr val="tx1"/>
                </a:solidFill>
                <a:effectLst/>
                <a:uLnTx/>
                <a:uFillTx/>
                <a:latin typeface="+mn-lt" pitchFamily="34" charset="0"/>
                <a:ea typeface="MS Mincho" pitchFamily="49" charset="-128"/>
                <a:cs typeface="+mn-cs"/>
              </a:rPr>
              <a:t>           (ii) no return type</a:t>
            </a:r>
            <a:r>
              <a:rPr kumimoji="0" lang="en-US" alt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Constructor is a special method of a Java class. </a:t>
            </a:r>
          </a:p>
          <a:p>
            <a:pPr marL="171450" marR="0" lvl="0" indent="-171450" algn="l" defTabSz="685800" rtl="0" eaLnBrk="1" fontAlgn="auto" latinLnBrk="0" hangingPunct="1">
              <a:lnSpc>
                <a:spcPct val="2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It has no return value of any type, not even void. </a:t>
            </a:r>
          </a:p>
          <a:p>
            <a:pPr marL="171450" marR="0" lvl="0" indent="-171450" algn="l" defTabSz="685800" rtl="0" eaLnBrk="1" fontAlgn="auto" latinLnBrk="0" hangingPunct="1">
              <a:lnSpc>
                <a:spcPct val="2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Constructor is automatically called when the object is created; no explicit call is required</a:t>
            </a:r>
            <a:endParaRPr kumimoji="0" lang="en-US" alt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152400" y="762000"/>
            <a:ext cx="8763000" cy="5943600"/>
          </a:xfrm>
          <a:prstGeom prst="rect">
            <a:avLst/>
          </a:prstGeom>
        </p:spPr>
        <p:txBody>
          <a:bodyPr vert="horz" lIns="91440" tIns="45720" rIns="91440" bIns="45720" rtlCol="0">
            <a:normAutofit lnSpcReduction="10000"/>
          </a:bodyPr>
          <a:lstStyle/>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Every class has a constructor, whether the programmer creates it or not.</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this() and super() keyword must be the first statement in a constructor</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Like methods, constructors can be overloaded. </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Constructors can not be overridden. </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One constructor can invoke another constructor of the same class using the keyword this().</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Access specifiers/ modifiers can be applied before the constructor’s name to declare its scope in a class. </a:t>
            </a:r>
          </a:p>
          <a:p>
            <a:pPr marL="0" marR="0" lvl="0" indent="0" algn="l" defTabSz="685800" rtl="0" eaLnBrk="1" fontAlgn="auto" latinLnBrk="0" hangingPunct="1">
              <a:lnSpc>
                <a:spcPct val="10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0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In Java, a constructor can never be static, final, abstract and Synchronized</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869D-179B-13B7-C160-588B866C3DD9}"/>
              </a:ext>
            </a:extLst>
          </p:cNvPr>
          <p:cNvSpPr>
            <a:spLocks noGrp="1"/>
          </p:cNvSpPr>
          <p:nvPr>
            <p:ph type="title"/>
          </p:nvPr>
        </p:nvSpPr>
        <p:spPr/>
        <p:txBody>
          <a:bodyPr/>
          <a:lstStyle/>
          <a:p>
            <a:pPr algn="ctr"/>
            <a:r>
              <a:rPr kumimoji="0" lang="en-US" sz="4000" b="1" i="0" u="none" strike="noStrike" kern="1200" cap="none" spc="0" normalizeH="0" baseline="0" noProof="0">
                <a:ln>
                  <a:noFill/>
                </a:ln>
                <a:solidFill>
                  <a:srgbClr val="002060"/>
                </a:solidFill>
                <a:effectLst/>
                <a:uLnTx/>
                <a:uFill>
                  <a:solidFill>
                    <a:srgbClr val="BF0000"/>
                  </a:solidFill>
                </a:uFill>
                <a:latin typeface="Times New Roman" panose="02020603050405020304" pitchFamily="18" charset="0"/>
                <a:ea typeface="Times New Roman" panose="02020603050405020304" pitchFamily="18" charset="0"/>
                <a:cs typeface="+mj-cs"/>
              </a:rPr>
              <a:t>CHARACTERISTICS</a:t>
            </a:r>
            <a:r>
              <a:rPr kumimoji="0" lang="en-US" sz="4000" b="1" i="0" u="none" strike="noStrike" kern="1200" cap="none" spc="170" normalizeH="0" baseline="0" noProof="0">
                <a:ln>
                  <a:noFill/>
                </a:ln>
                <a:solidFill>
                  <a:srgbClr val="002060"/>
                </a:solidFill>
                <a:effectLst/>
                <a:uLnTx/>
                <a:uFill>
                  <a:solidFill>
                    <a:srgbClr val="BF0000"/>
                  </a:solidFill>
                </a:uFill>
                <a:latin typeface="Times New Roman" panose="02020603050405020304" pitchFamily="18" charset="0"/>
                <a:ea typeface="Times New Roman" panose="02020603050405020304" pitchFamily="18" charset="0"/>
                <a:cs typeface="+mj-cs"/>
              </a:rPr>
              <a:t> </a:t>
            </a:r>
            <a:r>
              <a:rPr kumimoji="0" lang="en-US" sz="4000" b="1" i="0" u="none" strike="noStrike" kern="1200" cap="none" spc="0" normalizeH="0" baseline="0" noProof="0">
                <a:ln>
                  <a:noFill/>
                </a:ln>
                <a:solidFill>
                  <a:srgbClr val="002060"/>
                </a:solidFill>
                <a:effectLst/>
                <a:uLnTx/>
                <a:uFill>
                  <a:solidFill>
                    <a:srgbClr val="BF0000"/>
                  </a:solidFill>
                </a:uFill>
                <a:latin typeface="Times New Roman" panose="02020603050405020304" pitchFamily="18" charset="0"/>
                <a:ea typeface="Times New Roman" panose="02020603050405020304" pitchFamily="18" charset="0"/>
                <a:cs typeface="+mj-cs"/>
              </a:rPr>
              <a:t>OF</a:t>
            </a:r>
            <a:r>
              <a:rPr kumimoji="0" lang="en-US" sz="4000" b="1" i="0" u="none" strike="noStrike" kern="1200" cap="none" spc="175" normalizeH="0" baseline="0" noProof="0">
                <a:ln>
                  <a:noFill/>
                </a:ln>
                <a:solidFill>
                  <a:srgbClr val="002060"/>
                </a:solidFill>
                <a:effectLst/>
                <a:uLnTx/>
                <a:uFill>
                  <a:solidFill>
                    <a:srgbClr val="BF0000"/>
                  </a:solidFill>
                </a:uFill>
                <a:latin typeface="Times New Roman" panose="02020603050405020304" pitchFamily="18" charset="0"/>
                <a:ea typeface="Times New Roman" panose="02020603050405020304" pitchFamily="18" charset="0"/>
                <a:cs typeface="+mj-cs"/>
              </a:rPr>
              <a:t> </a:t>
            </a:r>
            <a:r>
              <a:rPr kumimoji="0" lang="en-US" sz="4000" b="1" i="0" u="none" strike="noStrike" kern="1200" cap="none" spc="0" normalizeH="0" baseline="0" noProof="0">
                <a:ln>
                  <a:noFill/>
                </a:ln>
                <a:solidFill>
                  <a:srgbClr val="002060"/>
                </a:solidFill>
                <a:effectLst/>
                <a:uLnTx/>
                <a:uFill>
                  <a:solidFill>
                    <a:srgbClr val="BF0000"/>
                  </a:solidFill>
                </a:uFill>
                <a:latin typeface="Times New Roman" panose="02020603050405020304" pitchFamily="18" charset="0"/>
                <a:ea typeface="Times New Roman" panose="02020603050405020304" pitchFamily="18" charset="0"/>
                <a:cs typeface="+mj-cs"/>
              </a:rPr>
              <a:t>JAVA</a:t>
            </a:r>
            <a:endParaRPr lang="en-IN"/>
          </a:p>
        </p:txBody>
      </p:sp>
      <p:sp>
        <p:nvSpPr>
          <p:cNvPr id="3" name="Content Placeholder 2">
            <a:extLst>
              <a:ext uri="{FF2B5EF4-FFF2-40B4-BE49-F238E27FC236}">
                <a16:creationId xmlns:a16="http://schemas.microsoft.com/office/drawing/2014/main" id="{CC9248AC-DA14-8B6C-1620-70B5A831F4AB}"/>
              </a:ext>
            </a:extLst>
          </p:cNvPr>
          <p:cNvSpPr>
            <a:spLocks noGrp="1"/>
          </p:cNvSpPr>
          <p:nvPr>
            <p:ph idx="1"/>
          </p:nvPr>
        </p:nvSpPr>
        <p:spPr/>
        <p:txBody>
          <a:bodyPr/>
          <a:lstStyle/>
          <a:p>
            <a:pPr marL="0" indent="0">
              <a:buNone/>
            </a:pPr>
            <a:r>
              <a:rPr lang="en-US" sz="2000" b="1">
                <a:solidFill>
                  <a:srgbClr val="C00000"/>
                </a:solidFill>
                <a:latin typeface="Times New Roman" panose="02020603050405020304" pitchFamily="18" charset="0"/>
                <a:cs typeface="Times New Roman" panose="02020603050405020304" pitchFamily="18" charset="0"/>
              </a:rPr>
              <a:t>9.	 Distributed</a:t>
            </a:r>
          </a:p>
          <a:p>
            <a:pPr marL="457200" lvl="1" indent="0">
              <a:buNone/>
            </a:pPr>
            <a:r>
              <a:rPr lang="en-US" sz="2000">
                <a:latin typeface="Times New Roman" panose="02020603050405020304" pitchFamily="18" charset="0"/>
                <a:cs typeface="Times New Roman" panose="02020603050405020304" pitchFamily="18" charset="0"/>
              </a:rPr>
              <a:t>❖	Java was designed with the distributed environment.</a:t>
            </a:r>
          </a:p>
          <a:p>
            <a:pPr marL="457200" lvl="1" indent="0">
              <a:buNone/>
            </a:pPr>
            <a:r>
              <a:rPr lang="en-US" sz="2000">
                <a:latin typeface="Times New Roman" panose="02020603050405020304" pitchFamily="18" charset="0"/>
                <a:cs typeface="Times New Roman" panose="02020603050405020304" pitchFamily="18" charset="0"/>
              </a:rPr>
              <a:t>❖	Java can transmit, run over internet.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a:solidFill>
                  <a:srgbClr val="C00000"/>
                </a:solidFill>
                <a:latin typeface="Times New Roman" panose="02020603050405020304" pitchFamily="18" charset="0"/>
                <a:cs typeface="Times New Roman" panose="02020603050405020304" pitchFamily="18" charset="0"/>
              </a:rPr>
              <a:t>10.	Dynamic</a:t>
            </a:r>
          </a:p>
          <a:p>
            <a:pPr marL="0" indent="0">
              <a:buNone/>
            </a:pPr>
            <a:r>
              <a:rPr lang="en-US" sz="2000">
                <a:latin typeface="Times New Roman" panose="02020603050405020304" pitchFamily="18" charset="0"/>
                <a:cs typeface="Times New Roman" panose="02020603050405020304" pitchFamily="18" charset="0"/>
              </a:rPr>
              <a:t>❖	Java programs carry with them substantial amounts of run-time type information that is used to verify and resolve accesses to objects at run time.</a:t>
            </a:r>
          </a:p>
          <a:p>
            <a:endParaRPr lang="en-US"/>
          </a:p>
          <a:p>
            <a:pPr marL="0" indent="0">
              <a:buNone/>
            </a:pPr>
            <a:endParaRPr lang="en-IN"/>
          </a:p>
        </p:txBody>
      </p:sp>
    </p:spTree>
    <p:extLst>
      <p:ext uri="{BB962C8B-B14F-4D97-AF65-F5344CB8AC3E}">
        <p14:creationId xmlns:p14="http://schemas.microsoft.com/office/powerpoint/2010/main" val="311612245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685800" y="609600"/>
            <a:ext cx="7772400" cy="5486400"/>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Every time an object is created using the new() keyword, at least one constructor is called.</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It calls a default constructor if there is no constructor available in the class. </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In such cases, Java compiler provides a default constructor by default. </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There are two types of constructors in Java:</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 No-argument (Default) constructor </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   ● Parameterized constructor.</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304800" y="304800"/>
            <a:ext cx="8153400" cy="6553200"/>
          </a:xfrm>
          <a:prstGeom prst="rect">
            <a:avLst/>
          </a:prstGeom>
        </p:spPr>
        <p:txBody>
          <a:bodyPr vert="horz" lIns="91440" tIns="45720" rIns="91440" bIns="45720" rtlCol="0">
            <a:noAutofit/>
          </a:bodyPr>
          <a:lstStyle/>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1" i="0" u="sng" strike="noStrike" kern="1200" cap="none" spc="0" normalizeH="0" baseline="0" noProof="0">
                <a:ln>
                  <a:noFill/>
                </a:ln>
                <a:solidFill>
                  <a:schemeClr val="tx1"/>
                </a:solidFill>
                <a:effectLst/>
                <a:uLnTx/>
                <a:uFillTx/>
                <a:latin typeface="+mn-lt" pitchFamily="34" charset="0"/>
                <a:ea typeface="+mn-ea" pitchFamily="34" charset="0"/>
                <a:cs typeface="+mn-cs"/>
              </a:rPr>
              <a:t>Example1: Constructor</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class Rectangle</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int length; int width;</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Rectangle(int x,int y)//constructor method</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length=x;  width=y;</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int rectArea()</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return(length*width);</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l" defTabSz="685800" rtl="0" eaLnBrk="1" fontAlgn="base" latinLnBrk="0" hangingPunct="1">
              <a:lnSpc>
                <a:spcPct val="90000"/>
              </a:lnSpc>
              <a:spcBef>
                <a:spcPts val="750"/>
              </a:spcBef>
              <a:spcAft>
                <a:spcPct val="0"/>
              </a:spcAft>
              <a:buClrTx/>
              <a:buSzTx/>
              <a:buFont typeface="Arial" pitchFamily="34" charset="0"/>
              <a:buChar char="•"/>
              <a:defRPr/>
            </a:pPr>
            <a:endParaRPr kumimoji="0" lang="en-US" sz="1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304800" y="609600"/>
            <a:ext cx="8210550" cy="5791200"/>
          </a:xfrm>
          <a:prstGeom prst="rect">
            <a:avLst/>
          </a:prstGeom>
        </p:spPr>
        <p:txBody>
          <a:bodyPr vert="horz" lIns="91440" tIns="45720" rIns="91440" bIns="45720" rtlCol="0">
            <a:normAutofit/>
          </a:bodyPr>
          <a:lstStyle/>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class RectangleArea</a:t>
            </a:r>
            <a:endParaRPr kumimoji="0" lang="en-US" sz="2200" b="0" i="0" u="none" strike="noStrike" kern="1200" cap="none" spc="0" normalizeH="0" baseline="0" noProof="0">
              <a:ln>
                <a:noFill/>
              </a:ln>
              <a:solidFill>
                <a:schemeClr val="tx1"/>
              </a:solidFill>
              <a:effectLst/>
              <a:uLnTx/>
              <a:uFillTx/>
              <a:latin typeface="+mn-lt"/>
              <a:ea typeface="+mn-ea"/>
              <a:cs typeface="+mn-cs"/>
            </a:endParaRP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 (String args[])</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Rectangle rect1=new Rectangle(15,10);//calling constructor </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int area1=rect1.rectArea();</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System.out.println(“Area =” +area1);</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1" i="0" u="sng"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Area=150</a:t>
            </a:r>
          </a:p>
          <a:p>
            <a:pPr marL="171450" marR="0" lvl="0" indent="-171450" algn="l" defTabSz="685800" rtl="0" eaLnBrk="1" fontAlgn="base"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152400" y="609600"/>
            <a:ext cx="8839200" cy="59436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Example 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class Complex</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int real;</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int imag;</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//No argument or default constructor</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real=0;</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err="1">
                <a:ln>
                  <a:noFill/>
                </a:ln>
                <a:solidFill>
                  <a:schemeClr val="tx1"/>
                </a:solidFill>
                <a:effectLst/>
                <a:uLnTx/>
                <a:uFillTx/>
                <a:latin typeface="+mn-lt" pitchFamily="34" charset="0"/>
                <a:ea typeface="+mn-ea" pitchFamily="34" charset="0"/>
                <a:cs typeface="+mn-cs"/>
              </a:rPr>
              <a:t>imag=0;</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Complex(int r,int i) //Parameterized constructor</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real=r;</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685800" y="0"/>
            <a:ext cx="7772400" cy="60960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err="1">
                <a:ln>
                  <a:noFill/>
                </a:ln>
                <a:solidFill>
                  <a:schemeClr val="tx1"/>
                </a:solidFill>
                <a:effectLst/>
                <a:uLnTx/>
                <a:uFillTx/>
                <a:latin typeface="+mn-lt" pitchFamily="34" charset="0"/>
                <a:ea typeface="+mn-ea" pitchFamily="34" charset="0"/>
                <a:cs typeface="+mn-cs"/>
              </a:rPr>
              <a:t>imag=i;</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main(String[] args)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c1=new Complex(); //invoked No argument constructor</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System.out.println(c1.real+"+"+c1.imag+"i"); //0+0i</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c2=new Complex(2,3); //invoked parameterized constructor</a:t>
            </a:r>
          </a:p>
          <a:p>
            <a:pPr marL="74930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System.out.println(c2.real+"+"+c2.imag+"i"); //2+3i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381000" y="685800"/>
            <a:ext cx="7886700" cy="6019800"/>
          </a:xfrm>
          <a:prstGeom prst="rect">
            <a:avLst/>
          </a:prstGeom>
        </p:spPr>
        <p:txBody>
          <a:bodyPr vert="horz" lIns="91440" tIns="45720" rIns="91440" bIns="45720" rtlCol="0">
            <a:normAutofit fontScale="25000" lnSpcReduction="20000"/>
          </a:bodyPr>
          <a:lstStyle/>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1" i="0" u="sng" strike="noStrike" kern="1200" cap="none" spc="0" normalizeH="0" baseline="0" noProof="0">
                <a:ln>
                  <a:noFill/>
                </a:ln>
                <a:solidFill>
                  <a:schemeClr val="tx1"/>
                </a:solidFill>
                <a:effectLst/>
                <a:uLnTx/>
                <a:uFillTx/>
                <a:latin typeface="+mn-lt" pitchFamily="34" charset="0"/>
                <a:ea typeface="+mn-ea" pitchFamily="34" charset="0"/>
                <a:cs typeface="+mn-cs"/>
              </a:rPr>
              <a:t>Example3</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class complex</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double real,imag;</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//simple or default constructor</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          real=0.0;  </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          imag=0.0;</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complex(double x,double y) //parameterized constructor</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                 real=x;  </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                imag=y;</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9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l" defTabSz="685800" rtl="0" eaLnBrk="1" fontAlgn="base"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0" y="304800"/>
            <a:ext cx="8305800" cy="6019800"/>
          </a:xfrm>
          <a:prstGeom prst="rect">
            <a:avLst/>
          </a:prstGeom>
        </p:spPr>
        <p:txBody>
          <a:bodyPr vert="horz" lIns="91440" tIns="45720" rIns="91440" bIns="45720" rtlCol="0">
            <a:normAutofit lnSpcReduction="10000"/>
          </a:bodyPr>
          <a:lstStyle/>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add(complex a) //copy constructor</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n=new complex();</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err="1">
                <a:ln>
                  <a:noFill/>
                </a:ln>
                <a:solidFill>
                  <a:schemeClr val="tx1"/>
                </a:solidFill>
                <a:effectLst/>
                <a:uLnTx/>
                <a:uFillTx/>
                <a:latin typeface="+mn-lt" pitchFamily="34" charset="0"/>
                <a:ea typeface="+mn-ea" pitchFamily="34" charset="0"/>
                <a:cs typeface="+mn-cs"/>
              </a:rPr>
              <a:t>n.real=this.real+a.real;  </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err="1">
                <a:ln>
                  <a:noFill/>
                </a:ln>
                <a:solidFill>
                  <a:schemeClr val="tx1"/>
                </a:solidFill>
                <a:effectLst/>
                <a:uLnTx/>
                <a:uFillTx/>
                <a:latin typeface="+mn-lt" pitchFamily="34" charset="0"/>
                <a:ea typeface="+mn-ea" pitchFamily="34" charset="0"/>
                <a:cs typeface="+mn-cs"/>
              </a:rPr>
              <a:t>n.imag=this.imag+a.imag; </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 return n;</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void display()</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System.out.println(“The result is”+real+”+i”+imag);</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6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l" defTabSz="685800" rtl="0" eaLnBrk="1" fontAlgn="base"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381000" y="1143000"/>
            <a:ext cx="8134350" cy="5033963"/>
          </a:xfrm>
          <a:prstGeom prst="rect">
            <a:avLst/>
          </a:prstGeom>
        </p:spPr>
        <p:txBody>
          <a:bodyPr vert="horz" lIns="91440" tIns="45720" rIns="91440" bIns="45720" rtlCol="0">
            <a:normAutofit fontScale="92500" lnSpcReduction="20000"/>
          </a:bodyPr>
          <a:lstStyle/>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class comclass</a:t>
            </a: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main(String args[])</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c1=new complex(10,20);  complex c2=new complex(10,20);</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complex c1=new complex();  c3=c1.add(c2);</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c3.display();</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171450" marR="0" lvl="0" indent="0" algn="l" defTabSz="685800" rtl="0" eaLnBrk="1" fontAlgn="auto" latinLnBrk="0" hangingPunct="1">
              <a:lnSpc>
                <a:spcPct val="11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The result is 20.0+i40.0</a:t>
            </a:r>
          </a:p>
          <a:p>
            <a:pPr marL="171450" marR="0" lvl="0" indent="-171450" algn="l" defTabSz="685800" rtl="0" eaLnBrk="1" fontAlgn="base"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28650" y="365125"/>
            <a:ext cx="7886700" cy="1325563"/>
          </a:xfrm>
          <a:noFill/>
          <a:ln>
            <a:miter lim="800000"/>
          </a:ln>
        </p:spPr>
        <p:txBody>
          <a:bodyPr wrap="square" lIns="91440" tIns="45720" rIns="91440" bIns="45720"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eaLnBrk="1" hangingPunct="1"/>
            <a:r>
              <a:rPr lang="en-US" altLang="en-US" b="1" u="sng"/>
              <a:t>This Keyword</a:t>
            </a:r>
          </a:p>
        </p:txBody>
      </p:sp>
      <p:sp>
        <p:nvSpPr>
          <p:cNvPr id="13315" name="Content Placeholder 2"/>
          <p:cNvSpPr>
            <a:spLocks noGrp="1"/>
          </p:cNvSpPr>
          <p:nvPr>
            <p:ph idx="1"/>
          </p:nvPr>
        </p:nvSpPr>
        <p:spPr>
          <a:xfrm>
            <a:off x="628650" y="1447800"/>
            <a:ext cx="7886700" cy="47291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to refer current class instance variable</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In Java, this is a reference variable that refers to the current object</a:t>
            </a:r>
            <a:r>
              <a:rPr kumimoji="0" lang="en-US" sz="2400" b="0" i="0" u="none" strike="noStrike" kern="1200" cap="none" spc="-5" normalizeH="0" baseline="0" noProof="0">
                <a:ln>
                  <a:noFill/>
                </a:ln>
                <a:solidFill>
                  <a:srgbClr val="528135"/>
                </a:solidFill>
                <a:effectLst/>
                <a:uLnTx/>
                <a:uFillTx/>
                <a:latin typeface="Tahoma"/>
                <a:ea typeface="+mn-ea" pitchFamily="34" charset="0"/>
                <a:cs typeface="Tahoma"/>
              </a:rPr>
              <a:t>.</a:t>
            </a: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The “this” keyword can be used to refer current class instance variable. </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If there is ambiguity between the instance variables and parameters.</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Keyword resolves problem of ambiguity.</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pic>
        <p:nvPicPr>
          <p:cNvPr id="13316" name="object 5"/>
          <p:cNvPicPr>
            <a:picLocks noChangeAspect="1"/>
          </p:cNvPicPr>
          <p:nvPr/>
        </p:nvPicPr>
        <p:blipFill>
          <a:blip r:embed="rId2"/>
          <a:stretch>
            <a:fillRect/>
          </a:stretch>
        </p:blipFill>
        <p:spPr>
          <a:xfrm>
            <a:off x="1981200" y="5076825"/>
            <a:ext cx="4419600" cy="1371600"/>
          </a:xfrm>
          <a:prstGeom prst="rect">
            <a:avLst/>
          </a:prstGeom>
          <a:noFill/>
          <a:ln>
            <a:noFill/>
            <a:miter lim="800000"/>
          </a:ln>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a:xfrm>
            <a:off x="228600" y="-76200"/>
            <a:ext cx="9372600" cy="61722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Usage of Java this keyword</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used to refer current class instance variable.</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used to invoke the current class method (implicitly)</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used to invoke the current class constructor.</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passed as an argument in the method call.</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passed as an argument in the constructor call.</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this can be used to return the current class instance from the method.</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D459-EBD6-401C-ACCA-B04CC06E7B96}"/>
              </a:ext>
            </a:extLst>
          </p:cNvPr>
          <p:cNvSpPr>
            <a:spLocks noGrp="1"/>
          </p:cNvSpPr>
          <p:nvPr>
            <p:ph type="title"/>
          </p:nvPr>
        </p:nvSpPr>
        <p:spPr/>
        <p:txBody>
          <a:bodyPr>
            <a:normAutofit fontScale="90000"/>
          </a:bodyPr>
          <a:lstStyle/>
          <a:p>
            <a:pPr algn="ctr">
              <a:spcBef>
                <a:spcPts val="25"/>
              </a:spcBef>
            </a:pPr>
            <a:r>
              <a:rPr lang="en-US" sz="4000">
                <a:effectLst/>
                <a:latin typeface="Times New Roman" panose="02020603050405020304" pitchFamily="18" charset="0"/>
                <a:ea typeface="Times New Roman" panose="02020603050405020304" pitchFamily="18" charset="0"/>
              </a:rPr>
              <a:t> </a:t>
            </a:r>
            <a:br>
              <a:rPr lang="en-IN" sz="4400">
                <a:effectLst/>
                <a:latin typeface="Times New Roman" panose="02020603050405020304" pitchFamily="18" charset="0"/>
                <a:ea typeface="Times New Roman" panose="02020603050405020304" pitchFamily="18" charset="0"/>
              </a:rPr>
            </a:br>
            <a:r>
              <a:rPr lang="en-US" sz="4400" b="1">
                <a:solidFill>
                  <a:srgbClr val="001F60"/>
                </a:solidFill>
                <a:effectLst/>
                <a:uFill>
                  <a:solidFill>
                    <a:srgbClr val="001F60"/>
                  </a:solidFill>
                </a:uFill>
                <a:latin typeface="Times New Roman" panose="02020603050405020304" pitchFamily="18" charset="0"/>
                <a:ea typeface="Times New Roman" panose="02020603050405020304" pitchFamily="18" charset="0"/>
              </a:rPr>
              <a:t>JAVA</a:t>
            </a:r>
            <a:r>
              <a:rPr lang="en-US" sz="4400" b="1" spc="175">
                <a:solidFill>
                  <a:srgbClr val="001F60"/>
                </a:solidFill>
                <a:effectLst/>
                <a:uFill>
                  <a:solidFill>
                    <a:srgbClr val="001F60"/>
                  </a:solidFill>
                </a:uFill>
                <a:latin typeface="Times New Roman" panose="02020603050405020304" pitchFamily="18" charset="0"/>
                <a:ea typeface="Times New Roman" panose="02020603050405020304" pitchFamily="18" charset="0"/>
              </a:rPr>
              <a:t> </a:t>
            </a:r>
            <a:r>
              <a:rPr lang="en-US" sz="4400" b="1">
                <a:solidFill>
                  <a:srgbClr val="001F60"/>
                </a:solidFill>
                <a:effectLst/>
                <a:uFill>
                  <a:solidFill>
                    <a:srgbClr val="001F60"/>
                  </a:solidFill>
                </a:uFill>
                <a:latin typeface="Times New Roman" panose="02020603050405020304" pitchFamily="18" charset="0"/>
                <a:ea typeface="Times New Roman" panose="02020603050405020304" pitchFamily="18" charset="0"/>
              </a:rPr>
              <a:t>ENVIRONMENT</a:t>
            </a:r>
            <a:br>
              <a:rPr lang="en-IN" sz="4400" b="1" u="sng">
                <a:effectLst/>
                <a:uFill>
                  <a:solidFill>
                    <a:srgbClr val="000000"/>
                  </a:solidFill>
                </a:uFill>
                <a:latin typeface="Times New Roman" panose="02020603050405020304" pitchFamily="18" charset="0"/>
                <a:ea typeface="Times New Roman" panose="02020603050405020304" pitchFamily="18" charset="0"/>
              </a:rPr>
            </a:br>
            <a:endParaRPr lang="en-IN"/>
          </a:p>
        </p:txBody>
      </p:sp>
      <p:sp>
        <p:nvSpPr>
          <p:cNvPr id="3" name="Content Placeholder 2">
            <a:extLst>
              <a:ext uri="{FF2B5EF4-FFF2-40B4-BE49-F238E27FC236}">
                <a16:creationId xmlns:a16="http://schemas.microsoft.com/office/drawing/2014/main" id="{51852965-EA6C-F1B9-28FE-5DB475981F90}"/>
              </a:ext>
            </a:extLst>
          </p:cNvPr>
          <p:cNvSpPr>
            <a:spLocks noGrp="1"/>
          </p:cNvSpPr>
          <p:nvPr>
            <p:ph idx="1"/>
          </p:nvPr>
        </p:nvSpPr>
        <p:spPr/>
        <p:txBody>
          <a:bodyPr/>
          <a:lstStyle/>
          <a:p>
            <a:pPr marL="0" indent="0">
              <a:buNone/>
            </a:pPr>
            <a:r>
              <a:rPr lang="en-US" b="1">
                <a:effectLst/>
                <a:latin typeface="Times New Roman" panose="02020603050405020304" pitchFamily="18" charset="0"/>
                <a:ea typeface="Times New Roman" panose="02020603050405020304" pitchFamily="18" charset="0"/>
              </a:rPr>
              <a:t>Three</a:t>
            </a:r>
            <a:r>
              <a:rPr lang="en-US" b="1" spc="-85">
                <a:effectLst/>
                <a:latin typeface="Times New Roman" panose="02020603050405020304" pitchFamily="18" charset="0"/>
                <a:ea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rPr>
              <a:t>Main</a:t>
            </a:r>
            <a:r>
              <a:rPr lang="en-US" b="1" spc="-80">
                <a:effectLst/>
                <a:latin typeface="Times New Roman" panose="02020603050405020304" pitchFamily="18" charset="0"/>
                <a:ea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rPr>
              <a:t>Components:</a:t>
            </a:r>
          </a:p>
          <a:p>
            <a:pPr>
              <a:buFont typeface="Wingdings" panose="05000000000000000000" pitchFamily="2" charset="2"/>
              <a:buChar char="ü"/>
            </a:pPr>
            <a:endParaRPr lang="en-US" b="1">
              <a:effectLst/>
              <a:latin typeface="Times New Roman" panose="02020603050405020304" pitchFamily="18" charset="0"/>
              <a:ea typeface="Times New Roman" panose="02020603050405020304" pitchFamily="18" charset="0"/>
            </a:endParaRPr>
          </a:p>
          <a:p>
            <a:pPr lvl="1">
              <a:lnSpc>
                <a:spcPts val="1595"/>
              </a:lnSpc>
              <a:buFont typeface="Wingdings" panose="05000000000000000000" pitchFamily="2" charset="2"/>
              <a:buChar char="ü"/>
              <a:tabLst>
                <a:tab pos="400050" algn="l"/>
              </a:tabLst>
            </a:pPr>
            <a:r>
              <a:rPr lang="en-US" sz="2800">
                <a:solidFill>
                  <a:srgbClr val="BF0000"/>
                </a:solidFill>
                <a:effectLst/>
                <a:latin typeface="Times New Roman" panose="02020603050405020304" pitchFamily="18" charset="0"/>
                <a:ea typeface="Times New Roman" panose="02020603050405020304" pitchFamily="18" charset="0"/>
              </a:rPr>
              <a:t>JVM</a:t>
            </a:r>
            <a:r>
              <a:rPr lang="en-US" sz="2800">
                <a:effectLst/>
                <a:latin typeface="Times New Roman" panose="02020603050405020304" pitchFamily="18" charset="0"/>
                <a:ea typeface="Times New Roman" panose="02020603050405020304" pitchFamily="18" charset="0"/>
              </a:rPr>
              <a:t>-Java</a:t>
            </a:r>
            <a:r>
              <a:rPr lang="en-US" sz="2800" spc="12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Virtual</a:t>
            </a:r>
            <a:r>
              <a:rPr lang="en-US" sz="2800" spc="12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Machine</a:t>
            </a:r>
          </a:p>
          <a:p>
            <a:pPr lvl="1">
              <a:lnSpc>
                <a:spcPts val="1595"/>
              </a:lnSpc>
              <a:buFont typeface="Wingdings" panose="05000000000000000000" pitchFamily="2" charset="2"/>
              <a:buChar char="ü"/>
              <a:tabLst>
                <a:tab pos="400050" algn="l"/>
              </a:tabLst>
            </a:pPr>
            <a:endParaRPr lang="en-IN" sz="2800">
              <a:effectLst/>
              <a:latin typeface="Times New Roman" panose="02020603050405020304" pitchFamily="18" charset="0"/>
              <a:ea typeface="Times New Roman" panose="02020603050405020304" pitchFamily="18" charset="0"/>
            </a:endParaRPr>
          </a:p>
          <a:p>
            <a:pPr lvl="1">
              <a:lnSpc>
                <a:spcPts val="1435"/>
              </a:lnSpc>
              <a:buFont typeface="Wingdings" panose="05000000000000000000" pitchFamily="2" charset="2"/>
              <a:buChar char="ü"/>
              <a:tabLst>
                <a:tab pos="400050" algn="l"/>
              </a:tabLst>
            </a:pPr>
            <a:r>
              <a:rPr lang="en-US" sz="2800">
                <a:solidFill>
                  <a:srgbClr val="BF0000"/>
                </a:solidFill>
                <a:effectLst/>
                <a:latin typeface="Times New Roman" panose="02020603050405020304" pitchFamily="18" charset="0"/>
                <a:ea typeface="Times New Roman" panose="02020603050405020304" pitchFamily="18" charset="0"/>
              </a:rPr>
              <a:t>JRE</a:t>
            </a:r>
            <a:r>
              <a:rPr lang="en-US" sz="2800">
                <a:effectLst/>
                <a:latin typeface="Times New Roman" panose="02020603050405020304" pitchFamily="18" charset="0"/>
                <a:ea typeface="Times New Roman" panose="02020603050405020304" pitchFamily="18" charset="0"/>
              </a:rPr>
              <a:t>-Java</a:t>
            </a:r>
            <a:r>
              <a:rPr lang="en-US" sz="2800" spc="11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Run</a:t>
            </a:r>
            <a:r>
              <a:rPr lang="en-US" sz="2800" spc="120">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Time</a:t>
            </a:r>
            <a:r>
              <a:rPr lang="en-US" sz="2800" spc="11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Environment</a:t>
            </a:r>
          </a:p>
          <a:p>
            <a:pPr lvl="1">
              <a:lnSpc>
                <a:spcPts val="1435"/>
              </a:lnSpc>
              <a:buFont typeface="Wingdings" panose="05000000000000000000" pitchFamily="2" charset="2"/>
              <a:buChar char="ü"/>
              <a:tabLst>
                <a:tab pos="400050" algn="l"/>
              </a:tabLst>
            </a:pPr>
            <a:endParaRPr lang="en-IN" sz="2800">
              <a:effectLst/>
              <a:latin typeface="Times New Roman" panose="02020603050405020304" pitchFamily="18" charset="0"/>
              <a:ea typeface="Times New Roman" panose="02020603050405020304" pitchFamily="18" charset="0"/>
            </a:endParaRPr>
          </a:p>
          <a:p>
            <a:pPr lvl="1">
              <a:lnSpc>
                <a:spcPts val="1590"/>
              </a:lnSpc>
              <a:buFont typeface="Wingdings" panose="05000000000000000000" pitchFamily="2" charset="2"/>
              <a:buChar char="ü"/>
              <a:tabLst>
                <a:tab pos="400050" algn="l"/>
              </a:tabLst>
            </a:pPr>
            <a:r>
              <a:rPr lang="en-US" sz="2800">
                <a:solidFill>
                  <a:srgbClr val="BF0000"/>
                </a:solidFill>
                <a:effectLst/>
                <a:latin typeface="Times New Roman" panose="02020603050405020304" pitchFamily="18" charset="0"/>
                <a:ea typeface="Times New Roman" panose="02020603050405020304" pitchFamily="18" charset="0"/>
              </a:rPr>
              <a:t>JDK</a:t>
            </a:r>
            <a:r>
              <a:rPr lang="en-US" sz="2800">
                <a:effectLst/>
                <a:latin typeface="Times New Roman" panose="02020603050405020304" pitchFamily="18" charset="0"/>
                <a:ea typeface="Times New Roman" panose="02020603050405020304" pitchFamily="18" charset="0"/>
              </a:rPr>
              <a:t>-Java</a:t>
            </a:r>
            <a:r>
              <a:rPr lang="en-US" sz="2800" spc="12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Development</a:t>
            </a:r>
            <a:r>
              <a:rPr lang="en-US" sz="2800" spc="125">
                <a:effectLst/>
                <a:latin typeface="Times New Roman" panose="02020603050405020304" pitchFamily="18" charset="0"/>
                <a:ea typeface="Times New Roman" panose="02020603050405020304" pitchFamily="18" charset="0"/>
              </a:rPr>
              <a:t> </a:t>
            </a:r>
            <a:r>
              <a:rPr lang="en-US" sz="2800">
                <a:effectLst/>
                <a:latin typeface="Times New Roman" panose="02020603050405020304" pitchFamily="18" charset="0"/>
                <a:ea typeface="Times New Roman" panose="02020603050405020304" pitchFamily="18" charset="0"/>
              </a:rPr>
              <a:t>Kit</a:t>
            </a:r>
            <a:endParaRPr lang="en-IN" sz="2800">
              <a:effectLst/>
              <a:latin typeface="Times New Roman" panose="02020603050405020304" pitchFamily="18" charset="0"/>
              <a:ea typeface="Times New Roman" panose="02020603050405020304" pitchFamily="18" charset="0"/>
            </a:endParaRPr>
          </a:p>
          <a:p>
            <a:pPr marL="0" indent="0">
              <a:buNone/>
            </a:pPr>
            <a:endParaRPr lang="en-IN" b="1">
              <a:effectLst/>
              <a:latin typeface="Times New Roman" panose="02020603050405020304" pitchFamily="18" charset="0"/>
              <a:ea typeface="Times New Roman" panose="02020603050405020304" pitchFamily="18" charset="0"/>
            </a:endParaRPr>
          </a:p>
          <a:p>
            <a:endParaRPr lang="en-IN"/>
          </a:p>
        </p:txBody>
      </p:sp>
    </p:spTree>
    <p:extLst>
      <p:ext uri="{BB962C8B-B14F-4D97-AF65-F5344CB8AC3E}">
        <p14:creationId xmlns:p14="http://schemas.microsoft.com/office/powerpoint/2010/main" val="276215899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bwMode="auto">
          <a:xfrm>
            <a:off x="228600" y="0"/>
            <a:ext cx="8686800" cy="66294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r>
              <a:rPr lang="en-US" altLang="en-US" sz="2400" b="1" u="sng"/>
              <a:t>Example</a:t>
            </a:r>
          </a:p>
          <a:p>
            <a:pPr marL="0" lvl="0" indent="0" eaLnBrk="1" hangingPunct="1">
              <a:buNone/>
            </a:pPr>
            <a:r>
              <a:rPr lang="en-US" altLang="en-US" sz="2400"/>
              <a:t>    class Student</a:t>
            </a:r>
          </a:p>
          <a:p>
            <a:pPr marL="0" lvl="0" indent="0" eaLnBrk="1" hangingPunct="1">
              <a:buNone/>
            </a:pPr>
            <a:r>
              <a:rPr lang="en-US" altLang="en-US" sz="2400"/>
              <a:t>    {</a:t>
            </a:r>
          </a:p>
          <a:p>
            <a:pPr marL="0" lvl="0" indent="0" eaLnBrk="1" hangingPunct="1">
              <a:buNone/>
            </a:pPr>
            <a:r>
              <a:rPr lang="en-US" altLang="en-US" sz="2400"/>
              <a:t>          int rollno;  String name;  float fee;</a:t>
            </a:r>
          </a:p>
          <a:p>
            <a:pPr marL="0" lvl="0" indent="0" eaLnBrk="1" hangingPunct="1">
              <a:buNone/>
            </a:pPr>
            <a:r>
              <a:rPr lang="en-US" altLang="en-US" sz="2400"/>
              <a:t>          Student(int rollno,String name,float fee)</a:t>
            </a:r>
          </a:p>
          <a:p>
            <a:pPr marL="0" lvl="0" indent="0" eaLnBrk="1" hangingPunct="1">
              <a:buNone/>
            </a:pPr>
            <a:r>
              <a:rPr lang="en-US" altLang="en-US" sz="2400"/>
              <a:t>          {</a:t>
            </a:r>
          </a:p>
          <a:p>
            <a:pPr marL="0" lvl="0" indent="0" eaLnBrk="1" hangingPunct="1">
              <a:buNone/>
            </a:pPr>
            <a:r>
              <a:rPr lang="en-US" altLang="en-US" sz="2400"/>
              <a:t>                 this.rollno=rollno; </a:t>
            </a:r>
          </a:p>
          <a:p>
            <a:pPr marL="0" lvl="0" indent="0" eaLnBrk="1" hangingPunct="1">
              <a:buNone/>
            </a:pPr>
            <a:r>
              <a:rPr lang="en-US" altLang="en-US" sz="2400"/>
              <a:t>                this.name=name;    </a:t>
            </a:r>
          </a:p>
          <a:p>
            <a:pPr marL="0" lvl="0" indent="0" eaLnBrk="1" hangingPunct="1">
              <a:buNone/>
            </a:pPr>
            <a:r>
              <a:rPr lang="en-US" altLang="en-US" sz="2400"/>
              <a:t>                 this.fee=fee;</a:t>
            </a:r>
          </a:p>
          <a:p>
            <a:pPr marL="0" lvl="0" indent="0" eaLnBrk="1" hangingPunct="1">
              <a:buNone/>
            </a:pPr>
            <a:r>
              <a:rPr lang="en-US" altLang="en-US" sz="2400"/>
              <a:t>}</a:t>
            </a:r>
          </a:p>
          <a:p>
            <a:pPr marL="0" lvl="0" indent="0" eaLnBrk="1" hangingPunct="1">
              <a:buNone/>
            </a:pPr>
            <a:r>
              <a:rPr lang="en-US" altLang="en-US" sz="2400"/>
              <a:t>void display()</a:t>
            </a:r>
          </a:p>
          <a:p>
            <a:pPr marL="0" lvl="0" indent="0" eaLnBrk="1" hangingPunct="1">
              <a:buNone/>
            </a:pPr>
            <a:r>
              <a:rPr lang="en-US" altLang="en-US" sz="2400"/>
              <a:t>{</a:t>
            </a:r>
          </a:p>
          <a:p>
            <a:pPr marL="0" lvl="0" indent="0" eaLnBrk="1" hangingPunct="1">
              <a:buNone/>
            </a:pPr>
            <a:r>
              <a:rPr lang="en-US" altLang="en-US" sz="2400"/>
              <a:t>System.out.println(rollno+" "+name+" "+fee);</a:t>
            </a:r>
          </a:p>
          <a:p>
            <a:pPr marL="0" lvl="0" indent="0" eaLnBrk="1" hangingPunct="1">
              <a:buNone/>
            </a:pPr>
            <a:r>
              <a:rPr lang="en-US" altLang="en-US" sz="2400"/>
              <a:t>}</a:t>
            </a:r>
          </a:p>
          <a:p>
            <a:pPr marL="0" lvl="0" indent="0" eaLnBrk="1" hangingPunct="1">
              <a:buNone/>
            </a:pPr>
            <a:r>
              <a:rPr lang="en-US" altLang="en-US" sz="2400"/>
              <a:t>}</a:t>
            </a:r>
          </a:p>
          <a:p>
            <a:pPr marL="0" lvl="0" indent="0" eaLnBrk="1" hangingPunct="1">
              <a:buNone/>
            </a:pPr>
            <a:endParaRPr lang="en-US" altLang="en-US" sz="2400"/>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bwMode="auto">
          <a:xfrm>
            <a:off x="152400" y="457200"/>
            <a:ext cx="8839200" cy="61722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r>
              <a:rPr lang="en-US" altLang="en-US" sz="2400"/>
              <a:t>class TestThis2</a:t>
            </a:r>
          </a:p>
          <a:p>
            <a:pPr marL="0" lvl="0" indent="0" eaLnBrk="1" hangingPunct="1">
              <a:buNone/>
            </a:pPr>
            <a:r>
              <a:rPr lang="en-US" altLang="en-US" sz="2400"/>
              <a:t>{</a:t>
            </a:r>
          </a:p>
          <a:p>
            <a:pPr marL="0" lvl="0" indent="0" eaLnBrk="1" hangingPunct="1">
              <a:buNone/>
            </a:pPr>
            <a:r>
              <a:rPr lang="en-US" altLang="en-US" sz="2400"/>
              <a:t>public static void main(String args[])</a:t>
            </a:r>
          </a:p>
          <a:p>
            <a:pPr marL="0" lvl="0" indent="0" eaLnBrk="1" hangingPunct="1">
              <a:buNone/>
            </a:pPr>
            <a:r>
              <a:rPr lang="en-US" altLang="en-US" sz="2400"/>
              <a:t>{</a:t>
            </a:r>
          </a:p>
          <a:p>
            <a:pPr marL="0" lvl="0" indent="0" eaLnBrk="1" hangingPunct="1">
              <a:buNone/>
            </a:pPr>
            <a:r>
              <a:rPr lang="en-US" altLang="en-US" sz="2400"/>
              <a:t>      Student s1=new Student(111,"ankit",5000f);  </a:t>
            </a:r>
          </a:p>
          <a:p>
            <a:pPr marL="0" lvl="0" indent="0" eaLnBrk="1" hangingPunct="1">
              <a:buNone/>
            </a:pPr>
            <a:r>
              <a:rPr lang="en-US" altLang="en-US" sz="2400"/>
              <a:t>      Student s2=new Student(112,"sumit",6000f);  </a:t>
            </a:r>
          </a:p>
          <a:p>
            <a:pPr marL="0" lvl="0" indent="0" eaLnBrk="1" hangingPunct="1">
              <a:buNone/>
            </a:pPr>
            <a:r>
              <a:rPr lang="en-US" altLang="en-US" sz="2400"/>
              <a:t>      s1.display();</a:t>
            </a:r>
          </a:p>
          <a:p>
            <a:pPr marL="0" lvl="0" indent="0" eaLnBrk="1" hangingPunct="1">
              <a:buNone/>
            </a:pPr>
            <a:r>
              <a:rPr lang="en-US" altLang="en-US" sz="2400"/>
              <a:t>      s2.display();</a:t>
            </a:r>
          </a:p>
          <a:p>
            <a:pPr marL="0" lvl="0" indent="0" eaLnBrk="1" hangingPunct="1">
              <a:buNone/>
            </a:pPr>
            <a:r>
              <a:rPr lang="en-US" altLang="en-US" sz="2400"/>
              <a:t>}</a:t>
            </a:r>
          </a:p>
          <a:p>
            <a:pPr marL="0" lvl="0" indent="0" eaLnBrk="1" hangingPunct="1">
              <a:buNone/>
            </a:pPr>
            <a:r>
              <a:rPr lang="en-US" altLang="en-US" sz="2400"/>
              <a:t>}</a:t>
            </a:r>
          </a:p>
          <a:p>
            <a:pPr marL="0" lvl="0" indent="0" eaLnBrk="1" hangingPunct="1">
              <a:buNone/>
            </a:pPr>
            <a:r>
              <a:rPr lang="en-US" altLang="en-US" sz="2400" b="1" u="sng"/>
              <a:t>Output:</a:t>
            </a:r>
          </a:p>
          <a:p>
            <a:pPr marL="0" lvl="0" indent="0" eaLnBrk="1" hangingPunct="1">
              <a:buNone/>
            </a:pPr>
            <a:r>
              <a:rPr lang="fi-FI" altLang="en-US" sz="2400"/>
              <a:t>111 ankit 5000.0</a:t>
            </a:r>
          </a:p>
          <a:p>
            <a:pPr marL="0" lvl="0" indent="0" eaLnBrk="1" hangingPunct="1">
              <a:buNone/>
            </a:pPr>
            <a:r>
              <a:rPr lang="fi-FI" altLang="en-US" sz="2400"/>
              <a:t>112 sumit 6000.0</a:t>
            </a:r>
          </a:p>
          <a:p>
            <a:pPr marL="0" lvl="0" indent="0" eaLnBrk="1" hangingPunct="1">
              <a:buNone/>
            </a:pPr>
            <a:endParaRPr lang="en-US" altLang="en-US" sz="2700"/>
          </a:p>
          <a:p>
            <a:pPr marL="0" lvl="0" indent="0" eaLnBrk="1" hangingPunct="1">
              <a:buNone/>
            </a:pPr>
            <a:endParaRPr lang="en-US" altLang="en-US" sz="2700"/>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152400" y="0"/>
            <a:ext cx="8763000" cy="66294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Method Overloading in Java</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If a class has multiple methods having the same name but different parameters,  it is known as Method Overloading.</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Advantage of method overloading</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Method overloading increases the readability of the program.</a:t>
            </a: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Different ways to overload the method</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100" b="1" i="0" u="sng" strike="noStrike" kern="1200" cap="none" spc="0" normalizeH="0" baseline="0" noProof="0">
                <a:ln>
                  <a:noFill/>
                </a:ln>
                <a:solidFill>
                  <a:schemeClr val="tx1"/>
                </a:solidFill>
                <a:effectLst/>
                <a:uLnTx/>
                <a:uFillTx/>
                <a:latin typeface="+mn-lt" pitchFamily="34" charset="0"/>
                <a:ea typeface="+mn-ea" pitchFamily="34" charset="0"/>
                <a:cs typeface="+mn-cs"/>
              </a:rPr>
              <a:t>There are two ways to overload the method in java</a:t>
            </a:r>
          </a:p>
          <a:p>
            <a:pPr marL="171450" marR="0" lvl="0" indent="-171450" algn="l" defTabSz="685800" rtl="0" eaLnBrk="1" fontAlgn="auto" latinLnBrk="0" hangingPunct="1">
              <a:lnSpc>
                <a:spcPct val="150000"/>
              </a:lnSpc>
              <a:spcBef>
                <a:spcPts val="750"/>
              </a:spcBef>
              <a:spcAft>
                <a:spcPct val="0"/>
              </a:spcAft>
              <a:buClrTx/>
              <a:buSzTx/>
              <a:buFont typeface="Wingdings" panose="05000000000000000000" pitchFamily="2" charset="2"/>
              <a:buChar char="Ø"/>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By changing the number of arguments</a:t>
            </a:r>
          </a:p>
          <a:p>
            <a:pPr marL="171450" marR="0" lvl="0" indent="-171450" algn="l" defTabSz="685800" rtl="0" eaLnBrk="1" fontAlgn="auto" latinLnBrk="0" hangingPunct="1">
              <a:lnSpc>
                <a:spcPct val="150000"/>
              </a:lnSpc>
              <a:spcBef>
                <a:spcPts val="750"/>
              </a:spcBef>
              <a:spcAft>
                <a:spcPct val="0"/>
              </a:spcAft>
              <a:buClrTx/>
              <a:buSzTx/>
              <a:buFont typeface="Wingdings" panose="05000000000000000000" pitchFamily="2" charset="2"/>
              <a:buChar char="Ø"/>
              <a:defRPr/>
            </a:pPr>
            <a:r>
              <a:rPr kumimoji="0" lang="en-US" sz="2100" b="0" i="0" u="none" strike="noStrike" kern="1200" cap="none" spc="0" normalizeH="0" baseline="0" noProof="0">
                <a:ln>
                  <a:noFill/>
                </a:ln>
                <a:solidFill>
                  <a:schemeClr val="tx1"/>
                </a:solidFill>
                <a:effectLst/>
                <a:uLnTx/>
                <a:uFillTx/>
                <a:latin typeface="+mn-lt" pitchFamily="34" charset="0"/>
                <a:ea typeface="+mn-ea" pitchFamily="34" charset="0"/>
                <a:cs typeface="+mn-cs"/>
              </a:rPr>
              <a:t>By changing the data type</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bwMode="auto">
          <a:xfrm>
            <a:off x="228600" y="533400"/>
            <a:ext cx="8686800" cy="60198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r>
              <a:rPr lang="en-US" altLang="en-US" b="1" u="sng"/>
              <a:t>Method Overloading: changing no. of arguments</a:t>
            </a:r>
          </a:p>
          <a:p>
            <a:pPr marL="0" lvl="0" indent="0" eaLnBrk="1" hangingPunct="1">
              <a:lnSpc>
                <a:spcPct val="150000"/>
              </a:lnSpc>
              <a:buNone/>
            </a:pPr>
            <a:r>
              <a:rPr lang="en-US" altLang="en-US"/>
              <a:t>In this example, we have created two methods, first, add() method performs the addition of two numbers and second add() method performs the addition of three  numbers.</a:t>
            </a:r>
          </a:p>
          <a:p>
            <a:pPr marL="0" lvl="0" indent="0" eaLnBrk="1" hangingPunct="1">
              <a:buNone/>
            </a:pPr>
            <a:r>
              <a:rPr lang="en-US" altLang="en-US" sz="2400" b="1" u="sng"/>
              <a:t>Example</a:t>
            </a:r>
          </a:p>
          <a:p>
            <a:pPr marL="0" lvl="0" indent="0" eaLnBrk="1" hangingPunct="1">
              <a:buNone/>
            </a:pPr>
            <a:r>
              <a:rPr lang="en-US" altLang="en-US" sz="2400"/>
              <a:t>class Adder</a:t>
            </a:r>
          </a:p>
          <a:p>
            <a:pPr marL="0" lvl="0" indent="0" eaLnBrk="1" hangingPunct="1">
              <a:buNone/>
            </a:pPr>
            <a:r>
              <a:rPr lang="en-US" altLang="en-US" sz="2400"/>
              <a:t>{</a:t>
            </a:r>
          </a:p>
          <a:p>
            <a:pPr marL="0" lvl="0" indent="0" eaLnBrk="1" hangingPunct="1">
              <a:buNone/>
            </a:pPr>
            <a:r>
              <a:rPr lang="en-US" altLang="en-US" sz="2400"/>
              <a:t>     int add(int a,int b)</a:t>
            </a:r>
          </a:p>
          <a:p>
            <a:pPr marL="0" lvl="0" indent="0" eaLnBrk="1" hangingPunct="1">
              <a:buNone/>
            </a:pPr>
            <a:r>
              <a:rPr lang="en-US" altLang="en-US" sz="2400"/>
              <a:t>     {</a:t>
            </a:r>
          </a:p>
          <a:p>
            <a:pPr marL="0" lvl="0" indent="0" eaLnBrk="1" hangingPunct="1">
              <a:buNone/>
            </a:pPr>
            <a:r>
              <a:rPr lang="en-US" altLang="en-US" sz="2400"/>
              <a:t>           return a+b;</a:t>
            </a:r>
          </a:p>
          <a:p>
            <a:pPr marL="0" lvl="0" indent="0" eaLnBrk="1" hangingPunct="1">
              <a:buNone/>
            </a:pPr>
            <a:r>
              <a:rPr lang="en-US" altLang="en-US" sz="2400"/>
              <a:t>     }</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0" y="228600"/>
            <a:ext cx="9144000" cy="6477000"/>
          </a:xfrm>
          <a:prstGeom prst="rect">
            <a:avLst/>
          </a:prstGeom>
        </p:spPr>
        <p:txBody>
          <a:bodyPr vert="horz" lIns="91440" tIns="45720" rIns="91440" bIns="45720" rtlCol="0">
            <a:normAutofit fontScale="92500" lnSpcReduction="10000"/>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int add(int a,int b,int c)</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return a+b+c;</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class TestOverloading1</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main(String[] args)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Adder a=new Adder();</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System.out.println(a.add(11,11));                     System.out.println(a.add(11,11,11));</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1" i="0" u="sng"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22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33</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0" y="152400"/>
            <a:ext cx="9144000" cy="64770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1" i="0" u="sng" strike="noStrike" kern="1200" cap="none" spc="0" normalizeH="0" baseline="0" noProof="0">
                <a:ln>
                  <a:noFill/>
                </a:ln>
                <a:solidFill>
                  <a:schemeClr val="tx1"/>
                </a:solidFill>
                <a:effectLst/>
                <a:uLnTx/>
                <a:uFillTx/>
                <a:latin typeface="+mn-lt" pitchFamily="34" charset="0"/>
                <a:ea typeface="+mn-ea" pitchFamily="34" charset="0"/>
                <a:cs typeface="+mn-cs"/>
              </a:rPr>
              <a:t>Method Overloading: changing data type of arguments</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In this example, we have created two methods that differ in data type. The first  add method receives two integer arguments and the second add method receives two  double arguments.</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1" i="0" u="sng" strike="noStrike" kern="1200" cap="none" spc="0" normalizeH="0" baseline="0" noProof="0">
                <a:ln>
                  <a:noFill/>
                </a:ln>
                <a:solidFill>
                  <a:schemeClr val="tx1"/>
                </a:solidFill>
                <a:effectLst/>
                <a:uLnTx/>
                <a:uFillTx/>
                <a:latin typeface="+mn-lt" pitchFamily="34" charset="0"/>
                <a:ea typeface="+mn-ea" pitchFamily="34" charset="0"/>
                <a:cs typeface="+mn-cs"/>
              </a:rPr>
              <a:t>Example</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class Adder</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int add(int a, int b)</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return a+b;</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double add(double a, double b)</a:t>
            </a:r>
          </a:p>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76200" y="152400"/>
            <a:ext cx="9067800" cy="6477000"/>
          </a:xfrm>
          <a:prstGeom prst="rect">
            <a:avLst/>
          </a:prstGeom>
        </p:spPr>
        <p:txBody>
          <a:bodyPr vert="horz" lIns="91440" tIns="45720" rIns="91440" bIns="45720" rtlCol="0">
            <a:normAutofit/>
          </a:bodyPr>
          <a:lstStyle/>
          <a:p>
            <a:pPr marL="103505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return a+b;</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class TestOverloading</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public static void main(String[] args)</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Adder a=new Adder();  </a:t>
            </a:r>
          </a:p>
          <a:p>
            <a:pPr marL="1079500" marR="0" lvl="0" indent="-107950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System.out.println(a.add(11,11));      System.out.println(a.add(12.3,12.6));</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22</a:t>
            </a:r>
          </a:p>
          <a:p>
            <a:pPr marL="0" marR="0" lvl="0" indent="0" algn="just"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24.9</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bwMode="auto">
          <a:xfrm>
            <a:off x="76200" y="304800"/>
            <a:ext cx="8839200" cy="61722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r>
              <a:rPr lang="en-US" altLang="en-US" sz="2400" b="1" u="sng"/>
              <a:t>Constructor Overloading</a:t>
            </a:r>
          </a:p>
          <a:p>
            <a:pPr marL="0" lvl="0" indent="0" eaLnBrk="1" hangingPunct="1">
              <a:lnSpc>
                <a:spcPct val="150000"/>
              </a:lnSpc>
              <a:buNone/>
            </a:pPr>
            <a:r>
              <a:rPr lang="en-US" altLang="en-US" sz="2400"/>
              <a:t>Creating two or more constructors with different parameters is called </a:t>
            </a:r>
            <a:r>
              <a:rPr lang="en-US" altLang="en-US" sz="2400" b="1">
                <a:solidFill>
                  <a:srgbClr val="FF0000"/>
                </a:solidFill>
              </a:rPr>
              <a:t>constructor overloading</a:t>
            </a:r>
          </a:p>
          <a:p>
            <a:pPr marL="0" lvl="0" indent="0" eaLnBrk="1" hangingPunct="1">
              <a:buNone/>
            </a:pPr>
            <a:r>
              <a:rPr lang="en-US" altLang="en-US" sz="2400" u="sng"/>
              <a:t>Example</a:t>
            </a:r>
          </a:p>
          <a:p>
            <a:pPr marL="0" lvl="0" indent="0" eaLnBrk="1" hangingPunct="1">
              <a:buNone/>
            </a:pPr>
            <a:r>
              <a:rPr lang="en-US" altLang="en-US" sz="2400"/>
              <a:t>class Main</a:t>
            </a:r>
          </a:p>
          <a:p>
            <a:pPr marL="0" lvl="0" indent="0" eaLnBrk="1" hangingPunct="1">
              <a:buNone/>
            </a:pPr>
            <a:r>
              <a:rPr lang="en-US" altLang="en-US" sz="2400"/>
              <a:t>{</a:t>
            </a:r>
          </a:p>
          <a:p>
            <a:pPr marL="0" lvl="0" indent="0" eaLnBrk="1" hangingPunct="1">
              <a:buNone/>
            </a:pPr>
            <a:r>
              <a:rPr lang="en-US" altLang="en-US" sz="2400"/>
              <a:t>       String language;</a:t>
            </a:r>
          </a:p>
          <a:p>
            <a:pPr marL="0" lvl="0" indent="0" eaLnBrk="1" hangingPunct="1">
              <a:buNone/>
            </a:pPr>
            <a:r>
              <a:rPr lang="en-US" altLang="en-US" sz="2400"/>
              <a:t>            Main()   // constructor with no parameter</a:t>
            </a:r>
          </a:p>
          <a:p>
            <a:pPr marL="0" lvl="0" indent="0" eaLnBrk="1" hangingPunct="1">
              <a:buNone/>
            </a:pPr>
            <a:r>
              <a:rPr lang="en-US" altLang="en-US" sz="2400"/>
              <a:t>            {</a:t>
            </a:r>
          </a:p>
          <a:p>
            <a:pPr marL="0" lvl="0" indent="0" eaLnBrk="1" hangingPunct="1">
              <a:buNone/>
            </a:pPr>
            <a:r>
              <a:rPr lang="en-US" altLang="en-US" sz="2400"/>
              <a:t>                    language = "Java";</a:t>
            </a:r>
          </a:p>
          <a:p>
            <a:pPr marL="0" lvl="0" indent="0" eaLnBrk="1" hangingPunct="1">
              <a:buNone/>
            </a:pPr>
            <a:r>
              <a:rPr lang="en-US" altLang="en-US" sz="2400"/>
              <a:t>            }</a:t>
            </a:r>
          </a:p>
          <a:p>
            <a:pPr marL="0" lvl="0" indent="0" eaLnBrk="1" hangingPunct="1">
              <a:buNone/>
            </a:pPr>
            <a:r>
              <a:rPr lang="en-US" altLang="en-US" sz="2400"/>
              <a:t>             Main(String lang) // constructor with a single parameter</a:t>
            </a:r>
          </a:p>
          <a:p>
            <a:pPr marL="0" lvl="0" indent="0" eaLnBrk="1" hangingPunct="1">
              <a:buNone/>
            </a:pPr>
            <a:r>
              <a:rPr lang="en-US" altLang="en-US" sz="2400"/>
              <a:t>            {</a:t>
            </a:r>
          </a:p>
          <a:p>
            <a:pPr marL="0" lvl="0" indent="0" eaLnBrk="1" hangingPunct="1">
              <a:buNone/>
            </a:pPr>
            <a:endParaRPr lang="en-US" altLang="en-US" sz="2800" u="sng"/>
          </a:p>
          <a:p>
            <a:pPr marL="0" lvl="0" indent="0" eaLnBrk="1" hangingPunct="1">
              <a:buNone/>
            </a:pPr>
            <a:endParaRPr lang="en-US" altLang="en-US" u="sng"/>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228600" y="0"/>
            <a:ext cx="8763000" cy="6553200"/>
          </a:xfrm>
          <a:prstGeom prst="rect">
            <a:avLst/>
          </a:prstGeom>
        </p:spPr>
        <p:txBody>
          <a:bodyPr vert="horz" lIns="91440" tIns="45720" rIns="91440" bIns="45720" rtlCol="0">
            <a:normAutofit lnSpcReduction="10000"/>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language = lang;</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void getName()</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System.out.println("Programming Langauage: " + language);</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public static void main(String[] args)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Main obj1 = new Main(); // call constructor with no parameter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Main obj2 = new Main("Python"); // call constructor with a single   parameter</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obj1.getName();  obj2.getName();</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1" i="0" u="sng"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Programming Language: Java  Programming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a:ln>
                  <a:noFill/>
                </a:ln>
                <a:solidFill>
                  <a:schemeClr val="tx1"/>
                </a:solidFill>
                <a:effectLst/>
                <a:uLnTx/>
                <a:uFillTx/>
                <a:latin typeface="+mn-lt" pitchFamily="34" charset="0"/>
                <a:ea typeface="+mn-ea" pitchFamily="34" charset="0"/>
                <a:cs typeface="+mn-cs"/>
              </a:rPr>
              <a:t>Language: Python</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228600" y="152400"/>
            <a:ext cx="8915400" cy="6477000"/>
          </a:xfrm>
          <a:prstGeom prst="rect">
            <a:avLst/>
          </a:prstGeom>
        </p:spPr>
        <p:txBody>
          <a:bodyPr vert="horz" lIns="91440" tIns="45720" rIns="91440" bIns="45720" rtlCol="0">
            <a:normAutofit lnSpcReduction="10000"/>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a:ln>
                  <a:noFill/>
                </a:ln>
                <a:solidFill>
                  <a:schemeClr val="tx1"/>
                </a:solidFill>
                <a:effectLst/>
                <a:uLnTx/>
                <a:uFillTx/>
                <a:latin typeface="+mn-lt" pitchFamily="34" charset="0"/>
                <a:ea typeface="+mn-ea" pitchFamily="34" charset="0"/>
                <a:cs typeface="+mn-cs"/>
              </a:rPr>
              <a:t>Access Controls / Access Specifier / Access Modifier</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Java provides four Access Modifiers to set access levels for classes, variables, methods,  and constructors.</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mn-lt" pitchFamily="34" charset="0"/>
                <a:ea typeface="+mn-ea" pitchFamily="34" charset="0"/>
                <a:cs typeface="+mn-cs"/>
              </a:rPr>
              <a:t>The four access levels are</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rgbClr val="FF0000"/>
                </a:solidFill>
                <a:effectLst/>
                <a:uLnTx/>
                <a:uFillTx/>
                <a:latin typeface="+mn-lt" pitchFamily="34" charset="0"/>
                <a:ea typeface="+mn-ea" pitchFamily="34" charset="0"/>
                <a:cs typeface="+mn-cs"/>
              </a:rPr>
              <a:t>default</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 The access level of a default modifier is only within the package. It cannot be accessed from outside the package No modifiers are needed.</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rgbClr val="FF0000"/>
                </a:solidFill>
                <a:effectLst/>
                <a:uLnTx/>
                <a:uFillTx/>
                <a:latin typeface="+mn-lt" pitchFamily="34" charset="0"/>
                <a:ea typeface="+mn-ea" pitchFamily="34" charset="0"/>
                <a:cs typeface="+mn-cs"/>
              </a:rPr>
              <a:t>private</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 The access level of a private modifier is only within the class. </a:t>
            </a:r>
            <a:r>
              <a:rPr kumimoji="0" lang="en-US" sz="2000" b="1" i="0" u="none" strike="noStrike" kern="1200" cap="none" spc="0" normalizeH="0" baseline="0" noProof="0">
                <a:ln>
                  <a:noFill/>
                </a:ln>
                <a:solidFill>
                  <a:schemeClr val="tx1"/>
                </a:solidFill>
                <a:effectLst/>
                <a:uLnTx/>
                <a:uFillTx/>
                <a:latin typeface="+mn-lt" pitchFamily="34" charset="0"/>
                <a:ea typeface="+mn-ea" pitchFamily="34" charset="0"/>
                <a:cs typeface="+mn-cs"/>
              </a:rPr>
              <a:t>It cannot  be accessed from outside the class.</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rgbClr val="FF0000"/>
                </a:solidFill>
                <a:effectLst/>
                <a:uLnTx/>
                <a:uFillTx/>
                <a:latin typeface="+mn-lt" pitchFamily="34" charset="0"/>
                <a:ea typeface="+mn-ea" pitchFamily="34" charset="0"/>
                <a:cs typeface="+mn-cs"/>
              </a:rPr>
              <a:t>public</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 The access level of a public modifier is everywhere. It can be accessed  from </a:t>
            </a:r>
            <a:r>
              <a:rPr kumimoji="0" lang="en-US" sz="2000" b="1" i="0" u="none" strike="noStrike" kern="1200" cap="none" spc="0" normalizeH="0" baseline="0" noProof="0">
                <a:ln>
                  <a:noFill/>
                </a:ln>
                <a:solidFill>
                  <a:schemeClr val="tx1"/>
                </a:solidFill>
                <a:effectLst/>
                <a:uLnTx/>
                <a:uFillTx/>
                <a:latin typeface="+mn-lt" pitchFamily="34" charset="0"/>
                <a:ea typeface="+mn-ea" pitchFamily="34" charset="0"/>
                <a:cs typeface="+mn-cs"/>
              </a:rPr>
              <a:t>within the class, outside the class</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 within the package and outside the  package.</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r>
              <a:rPr kumimoji="0" lang="en-US" sz="2000" b="0" i="0" u="none" strike="noStrike" kern="1200" cap="none" spc="0" normalizeH="0" baseline="0" noProof="0">
                <a:ln>
                  <a:noFill/>
                </a:ln>
                <a:solidFill>
                  <a:srgbClr val="FF0000"/>
                </a:solidFill>
                <a:effectLst/>
                <a:uLnTx/>
                <a:uFillTx/>
                <a:latin typeface="+mn-lt" pitchFamily="34" charset="0"/>
                <a:ea typeface="+mn-ea" pitchFamily="34" charset="0"/>
                <a:cs typeface="+mn-cs"/>
              </a:rPr>
              <a:t>protected: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The access level of a protected modifier is </a:t>
            </a:r>
            <a:r>
              <a:rPr kumimoji="0" lang="en-US" sz="2000" b="1" i="0" u="none" strike="noStrike" kern="1200" cap="none" spc="0" normalizeH="0" baseline="0" noProof="0">
                <a:ln>
                  <a:noFill/>
                </a:ln>
                <a:solidFill>
                  <a:schemeClr val="tx1"/>
                </a:solidFill>
                <a:effectLst/>
                <a:uLnTx/>
                <a:uFillTx/>
                <a:latin typeface="+mn-lt" pitchFamily="34" charset="0"/>
                <a:ea typeface="+mn-ea" pitchFamily="34" charset="0"/>
                <a:cs typeface="+mn-cs"/>
              </a:rPr>
              <a:t>within the package and outside the package through child class</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 If you do not make the child class, it  cannot be accessed from outside the package </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endParaRPr kumimoji="0" lang="en-US" sz="20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17C7-87DD-24A4-6C02-B828EB4FC16C}"/>
              </a:ext>
            </a:extLst>
          </p:cNvPr>
          <p:cNvSpPr>
            <a:spLocks noGrp="1"/>
          </p:cNvSpPr>
          <p:nvPr>
            <p:ph type="title"/>
          </p:nvPr>
        </p:nvSpPr>
        <p:spPr/>
        <p:txBody>
          <a:bodyPr/>
          <a:lstStyle/>
          <a:p>
            <a:pPr algn="ct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JVM(Java</a:t>
            </a:r>
            <a:r>
              <a:rPr lang="en-US" sz="4000" b="1" spc="225">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Virtual</a:t>
            </a:r>
            <a:r>
              <a:rPr lang="en-US" sz="4000" b="1" spc="225">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Machine)</a:t>
            </a:r>
            <a:endParaRPr lang="en-IN" sz="4000" b="1">
              <a:solidFill>
                <a:srgbClr val="002060"/>
              </a:solidFill>
            </a:endParaRPr>
          </a:p>
        </p:txBody>
      </p:sp>
      <p:sp>
        <p:nvSpPr>
          <p:cNvPr id="3" name="Content Placeholder 2">
            <a:extLst>
              <a:ext uri="{FF2B5EF4-FFF2-40B4-BE49-F238E27FC236}">
                <a16:creationId xmlns:a16="http://schemas.microsoft.com/office/drawing/2014/main" id="{8BFDB00B-A245-BD29-34D0-E1CA0DFBBC53}"/>
              </a:ext>
            </a:extLst>
          </p:cNvPr>
          <p:cNvSpPr>
            <a:spLocks noGrp="1"/>
          </p:cNvSpPr>
          <p:nvPr>
            <p:ph idx="1"/>
          </p:nvPr>
        </p:nvSpPr>
        <p:spPr/>
        <p:txBody>
          <a:bodyPr/>
          <a:lstStyle/>
          <a:p>
            <a:pPr marR="696595" algn="just">
              <a:lnSpc>
                <a:spcPct val="150000"/>
              </a:lnSpc>
              <a:spcBef>
                <a:spcPts val="15"/>
              </a:spcBef>
              <a:spcAft>
                <a:spcPct val="0"/>
              </a:spcAft>
              <a:buFont typeface="Wingdings" panose="05000000000000000000" pitchFamily="2" charset="2"/>
              <a:buChar char="v"/>
            </a:pPr>
            <a:r>
              <a:rPr lang="en-US" sz="1800">
                <a:effectLst/>
                <a:latin typeface="Times New Roman" panose="02020603050405020304" pitchFamily="18" charset="0"/>
                <a:ea typeface="Times New Roman" panose="02020603050405020304" pitchFamily="18" charset="0"/>
              </a:rPr>
              <a:t>JVM</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Virtual</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Machine)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an</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abstract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machine.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specification</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that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provides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runtime</a:t>
            </a:r>
            <a:r>
              <a:rPr lang="en-US" sz="1800" spc="-31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environment</a:t>
            </a:r>
            <a:r>
              <a:rPr lang="en-US" sz="1800" spc="-2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in</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which</a:t>
            </a:r>
            <a:r>
              <a:rPr lang="en-US" sz="1800" spc="-2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bytecode</a:t>
            </a:r>
            <a:r>
              <a:rPr lang="en-US" sz="1800" spc="-2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can</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be</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executed </a:t>
            </a:r>
            <a:r>
              <a:rPr lang="en-IN" sz="1800">
                <a:latin typeface="Times New Roman" panose="02020603050405020304" pitchFamily="18" charset="0"/>
                <a:ea typeface="Times New Roman" panose="02020603050405020304" pitchFamily="18" charset="0"/>
              </a:rPr>
              <a:t>.</a:t>
            </a:r>
          </a:p>
          <a:p>
            <a:pPr marR="696595" algn="just">
              <a:lnSpc>
                <a:spcPct val="150000"/>
              </a:lnSpc>
              <a:spcBef>
                <a:spcPts val="15"/>
              </a:spcBef>
              <a:spcAft>
                <a:spcPct val="0"/>
              </a:spcAft>
              <a:buFont typeface="Wingdings" panose="05000000000000000000" pitchFamily="2" charset="2"/>
              <a:buChar char="v"/>
            </a:pPr>
            <a:r>
              <a:rPr lang="en-US" sz="1800">
                <a:effectLst/>
                <a:latin typeface="Times New Roman" panose="02020603050405020304" pitchFamily="18" charset="0"/>
                <a:ea typeface="Times New Roman" panose="02020603050405020304" pitchFamily="18" charset="0"/>
              </a:rPr>
              <a:t>When</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you</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run</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the</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program,</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compiler</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first</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compiles</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your</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code</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bytecode.</a:t>
            </a:r>
            <a:r>
              <a:rPr lang="en-US" sz="1800" spc="-60">
                <a:effectLst/>
                <a:latin typeface="Times New Roman" panose="02020603050405020304" pitchFamily="18" charset="0"/>
                <a:ea typeface="Times New Roman" panose="02020603050405020304" pitchFamily="18" charset="0"/>
              </a:rPr>
              <a:t> </a:t>
            </a:r>
          </a:p>
          <a:p>
            <a:pPr marR="696595" algn="just">
              <a:lnSpc>
                <a:spcPct val="150000"/>
              </a:lnSpc>
              <a:spcBef>
                <a:spcPts val="15"/>
              </a:spcBef>
              <a:spcAft>
                <a:spcPct val="0"/>
              </a:spcAft>
              <a:buFont typeface="Wingdings" panose="05000000000000000000" pitchFamily="2" charset="2"/>
              <a:buChar char="v"/>
            </a:pPr>
            <a:r>
              <a:rPr lang="en-US" sz="1800">
                <a:effectLst/>
                <a:latin typeface="Times New Roman" panose="02020603050405020304" pitchFamily="18" charset="0"/>
                <a:ea typeface="Times New Roman" panose="02020603050405020304" pitchFamily="18" charset="0"/>
              </a:rPr>
              <a:t>Then,</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the JVM</a:t>
            </a:r>
            <a:r>
              <a:rPr lang="en-US" sz="1800" spc="12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translates</a:t>
            </a:r>
            <a:r>
              <a:rPr lang="en-US" sz="1800" spc="1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bytecode</a:t>
            </a:r>
            <a:r>
              <a:rPr lang="en-US" sz="1800" spc="1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into</a:t>
            </a:r>
            <a:r>
              <a:rPr lang="en-US" sz="1800" spc="12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native</a:t>
            </a:r>
            <a:r>
              <a:rPr lang="en-US" sz="1800" spc="1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machine</a:t>
            </a:r>
            <a:r>
              <a:rPr lang="en-US" sz="1800" spc="1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code.</a:t>
            </a:r>
            <a:endParaRPr lang="en-IN" sz="1800">
              <a:effectLst/>
              <a:latin typeface="Times New Roman" panose="02020603050405020304" pitchFamily="18" charset="0"/>
              <a:ea typeface="Times New Roman" panose="02020603050405020304" pitchFamily="18" charset="0"/>
            </a:endParaRPr>
          </a:p>
          <a:p>
            <a:pPr marL="0" indent="0">
              <a:buNone/>
            </a:pPr>
            <a:endParaRPr lang="en-IN"/>
          </a:p>
        </p:txBody>
      </p:sp>
      <p:pic>
        <p:nvPicPr>
          <p:cNvPr id="4" name="image1.jpeg">
            <a:extLst>
              <a:ext uri="{FF2B5EF4-FFF2-40B4-BE49-F238E27FC236}">
                <a16:creationId xmlns:a16="http://schemas.microsoft.com/office/drawing/2014/main" id="{1A1B19ED-5F31-30A8-892F-1482A05F0479}"/>
              </a:ext>
            </a:extLst>
          </p:cNvPr>
          <p:cNvPicPr>
            <a:picLocks noChangeAspect="1"/>
          </p:cNvPicPr>
          <p:nvPr/>
        </p:nvPicPr>
        <p:blipFill>
          <a:blip r:embed="rId2"/>
          <a:stretch>
            <a:fillRect/>
          </a:stretch>
        </p:blipFill>
        <p:spPr>
          <a:xfrm>
            <a:off x="1720440" y="4159700"/>
            <a:ext cx="8751120" cy="1069248"/>
          </a:xfrm>
          <a:prstGeom prst="rect">
            <a:avLst/>
          </a:prstGeom>
        </p:spPr>
      </p:pic>
    </p:spTree>
    <p:extLst>
      <p:ext uri="{BB962C8B-B14F-4D97-AF65-F5344CB8AC3E}">
        <p14:creationId xmlns:p14="http://schemas.microsoft.com/office/powerpoint/2010/main" val="20514815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bwMode="auto">
          <a:xfrm>
            <a:off x="-3175" y="304800"/>
            <a:ext cx="8991600" cy="59436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endParaRPr lang="en-US" altLang="en-US"/>
          </a:p>
        </p:txBody>
      </p:sp>
      <p:pic>
        <p:nvPicPr>
          <p:cNvPr id="25603" name="Picture 5"/>
          <p:cNvPicPr>
            <a:picLocks noChangeAspect="1"/>
          </p:cNvPicPr>
          <p:nvPr/>
        </p:nvPicPr>
        <p:blipFill>
          <a:blip r:embed="rId2"/>
          <a:stretch>
            <a:fillRect/>
          </a:stretch>
        </p:blipFill>
        <p:spPr>
          <a:xfrm>
            <a:off x="115888" y="304800"/>
            <a:ext cx="8875712" cy="4627563"/>
          </a:xfrm>
          <a:prstGeom prst="rect">
            <a:avLst/>
          </a:prstGeom>
          <a:blipFill rotWithShape="1">
            <a:blip r:embed="rId3"/>
            <a:tile tx="0" ty="0" sx="100000" sy="100000" flip="none" algn="tl"/>
          </a:blipFill>
          <a:ln>
            <a:noFill/>
            <a:miter lim="800000"/>
          </a:ln>
        </p:spPr>
      </p:pic>
      <p:pic>
        <p:nvPicPr>
          <p:cNvPr id="25604" name="Picture 6"/>
          <p:cNvPicPr>
            <a:picLocks noChangeAspect="1"/>
          </p:cNvPicPr>
          <p:nvPr/>
        </p:nvPicPr>
        <p:blipFill>
          <a:blip r:embed="rId4"/>
          <a:stretch>
            <a:fillRect/>
          </a:stretch>
        </p:blipFill>
        <p:spPr>
          <a:xfrm>
            <a:off x="155575" y="4800600"/>
            <a:ext cx="8872538" cy="914400"/>
          </a:xfrm>
          <a:prstGeom prst="rect">
            <a:avLst/>
          </a:prstGeom>
          <a:blipFill rotWithShape="1">
            <a:blip r:embed="rId3"/>
            <a:tile tx="0" ty="0" sx="100000" sy="100000" flip="none" algn="tl"/>
          </a:blipFill>
          <a:ln>
            <a:noFill/>
            <a:miter lim="800000"/>
          </a:ln>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304800" y="228600"/>
            <a:ext cx="10896600" cy="62484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dirty="0">
                <a:ln>
                  <a:noFill/>
                </a:ln>
                <a:solidFill>
                  <a:schemeClr val="tx1"/>
                </a:solidFill>
                <a:effectLst/>
                <a:uLnTx/>
                <a:uFillTx/>
                <a:latin typeface="+mn-lt" pitchFamily="34" charset="0"/>
                <a:ea typeface="+mn-ea" pitchFamily="34" charset="0"/>
                <a:cs typeface="+mn-cs"/>
              </a:rPr>
              <a:t>Non access modifiers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Java has seven Non-Access Modifiers. Non-Access Modifiers are used with classes,  methods, variables, constructors. Non-Access Modifiers are used to provide information  to JVM.</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dirty="0">
                <a:ln>
                  <a:noFill/>
                </a:ln>
                <a:solidFill>
                  <a:schemeClr val="tx1"/>
                </a:solidFill>
                <a:effectLst/>
                <a:uLnTx/>
                <a:uFillTx/>
                <a:latin typeface="+mn-lt" pitchFamily="34" charset="0"/>
                <a:ea typeface="+mn-ea" pitchFamily="34" charset="0"/>
                <a:cs typeface="+mn-cs"/>
              </a:rPr>
              <a:t>Seven Non-Access Modifiers are</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1" i="0" u="none" strike="noStrike" kern="1200" cap="none" spc="0" normalizeH="0" baseline="0" noProof="0" dirty="0">
                <a:ln>
                  <a:noFill/>
                </a:ln>
                <a:solidFill>
                  <a:srgbClr val="FF0000"/>
                </a:solidFill>
                <a:effectLst/>
                <a:uLnTx/>
                <a:uFillTx/>
                <a:latin typeface="+mn-lt" pitchFamily="34" charset="0"/>
                <a:ea typeface="+mn-ea" pitchFamily="34" charset="0"/>
                <a:cs typeface="+mn-cs"/>
              </a:rPr>
              <a:t>Static</a:t>
            </a:r>
            <a:r>
              <a:rPr kumimoji="0" lang="en-US" sz="20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The static keyword in Java is used for memory management mainly. We  can apply static keyword with variables, methods, blocks and nested classes. The  static keyword belongs to the class than an instance of the class</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1" i="0" u="none" strike="noStrike" kern="1200" cap="none" spc="0" normalizeH="0" baseline="0" noProof="0" dirty="0">
                <a:ln>
                  <a:noFill/>
                </a:ln>
                <a:solidFill>
                  <a:srgbClr val="FF0000"/>
                </a:solidFill>
                <a:effectLst/>
                <a:uLnTx/>
                <a:uFillTx/>
                <a:latin typeface="+mn-lt" pitchFamily="34" charset="0"/>
                <a:ea typeface="+mn-ea" pitchFamily="34" charset="0"/>
                <a:cs typeface="+mn-cs"/>
              </a:rPr>
              <a:t>Final</a:t>
            </a:r>
            <a:r>
              <a:rPr kumimoji="0" lang="en-US" sz="2000" b="1"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r>
              <a:rPr kumimoji="0" lang="en-US" sz="20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The final keyword in java is used to restrict the user. The java final keyword</a:t>
            </a:r>
            <a:r>
              <a:rPr lang="en-US" sz="2000" b="1" dirty="0">
                <a:solidFill>
                  <a:srgbClr val="FF0000"/>
                </a:solidFill>
                <a:latin typeface="+mn-lt" pitchFamily="34" charset="0"/>
                <a:ea typeface="+mn-ea" pitchFamily="34" charset="0"/>
              </a:rPr>
              <a:t> </a:t>
            </a:r>
            <a:r>
              <a:rPr kumimoji="0" lang="en-US" sz="20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can be used in many contexts. Final can be variable, method and class</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a:xfrm>
            <a:off x="0" y="-381000"/>
            <a:ext cx="9144000" cy="6477000"/>
          </a:xfrm>
          <a:prstGeom prst="rect">
            <a:avLst/>
          </a:prstGeom>
        </p:spPr>
        <p:txBody>
          <a:bodyPr vert="horz" lIns="91440" tIns="45720" rIns="91440" bIns="45720" rtlCol="0">
            <a:normAutofit fontScale="92500" lnSpcReduction="10000"/>
          </a:bodyPr>
          <a:lstStyle/>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1" i="0" u="none" strike="noStrike" kern="1200" cap="none" spc="0" normalizeH="0" baseline="0" noProof="0">
                <a:ln>
                  <a:noFill/>
                </a:ln>
                <a:solidFill>
                  <a:srgbClr val="FF0000"/>
                </a:solidFill>
                <a:effectLst/>
                <a:uLnTx/>
                <a:uFillTx/>
                <a:latin typeface="+mn-lt" pitchFamily="34" charset="0"/>
                <a:ea typeface="+mn-ea" pitchFamily="34" charset="0"/>
                <a:cs typeface="+mn-cs"/>
              </a:rPr>
              <a:t>Abstract: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The abstract keyword is used to achieve abstraction in Java. It is a  non-access modifier which is used to create abstract class and method. The role  of an abstract class is to contain abstract methods</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1" i="0" u="none" strike="noStrike" kern="1200" cap="none" spc="0" normalizeH="0" baseline="0" noProof="0">
                <a:ln>
                  <a:noFill/>
                </a:ln>
                <a:solidFill>
                  <a:srgbClr val="FF0000"/>
                </a:solidFill>
                <a:effectLst/>
                <a:uLnTx/>
                <a:uFillTx/>
                <a:latin typeface="+mn-lt" pitchFamily="34" charset="0"/>
                <a:ea typeface="+mn-ea" pitchFamily="34" charset="0"/>
                <a:cs typeface="+mn-cs"/>
              </a:rPr>
              <a:t>Synchronized: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Java programming language provides a very handy way of  creating threads and synchronizing their task by using synchronized blocks to keep shared resources.</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000" b="1" i="0" u="none" strike="noStrike" kern="1200" cap="none" spc="0" normalizeH="0" baseline="0" noProof="0">
                <a:ln>
                  <a:noFill/>
                </a:ln>
                <a:solidFill>
                  <a:srgbClr val="FF0000"/>
                </a:solidFill>
                <a:effectLst/>
                <a:uLnTx/>
                <a:uFillTx/>
                <a:latin typeface="+mn-lt" pitchFamily="34" charset="0"/>
                <a:ea typeface="+mn-ea" pitchFamily="34" charset="0"/>
                <a:cs typeface="+mn-cs"/>
              </a:rPr>
              <a:t>Transient: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Java transient keyword is used in serialization. If you define any data  member as transient, it will not be serialized.</a:t>
            </a:r>
          </a:p>
          <a:p>
            <a:pPr marL="171450" marR="0" lvl="0" indent="-171450" algn="just" defTabSz="685800" rtl="0" eaLnBrk="1" fontAlgn="auto" latinLnBrk="0" hangingPunct="1">
              <a:lnSpc>
                <a:spcPct val="160000"/>
              </a:lnSpc>
              <a:spcBef>
                <a:spcPts val="750"/>
              </a:spcBef>
              <a:spcAft>
                <a:spcPct val="0"/>
              </a:spcAft>
              <a:buClrTx/>
              <a:buSzTx/>
              <a:buFont typeface="Arial" pitchFamily="34" charset="0"/>
              <a:buChar char="•"/>
              <a:defRPr/>
            </a:pPr>
            <a:r>
              <a:rPr kumimoji="0" lang="en-US" sz="2000" b="1" i="0" u="none" strike="noStrike" kern="1200" cap="none" spc="0" normalizeH="0" baseline="0" noProof="0">
                <a:ln>
                  <a:noFill/>
                </a:ln>
                <a:solidFill>
                  <a:srgbClr val="FF0000"/>
                </a:solidFill>
                <a:effectLst/>
                <a:uLnTx/>
                <a:uFillTx/>
                <a:latin typeface="+mn-lt" pitchFamily="34" charset="0"/>
                <a:ea typeface="+mn-ea" pitchFamily="34" charset="0"/>
                <a:cs typeface="+mn-cs"/>
              </a:rPr>
              <a:t>Volatile: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Volatile keyword is used to modify the value of a variable (either  primitive type or objects) by different threads. It is also used to make classes  thread safe.</a:t>
            </a:r>
          </a:p>
          <a:p>
            <a:pPr marL="171450" marR="0" lvl="0" indent="-171450" algn="just" defTabSz="685800" rtl="0" eaLnBrk="1" fontAlgn="auto" latinLnBrk="0" hangingPunct="1">
              <a:lnSpc>
                <a:spcPct val="160000"/>
              </a:lnSpc>
              <a:spcBef>
                <a:spcPts val="750"/>
              </a:spcBef>
              <a:spcAft>
                <a:spcPct val="0"/>
              </a:spcAft>
              <a:buClrTx/>
              <a:buSzTx/>
              <a:buFont typeface="Arial" pitchFamily="34" charset="0"/>
              <a:buChar char="•"/>
              <a:defRPr/>
            </a:pPr>
            <a:r>
              <a:rPr kumimoji="0" lang="en-US" sz="2000" b="1" i="0" u="none" strike="noStrike" kern="1200" cap="none" spc="0" normalizeH="0" baseline="0" noProof="0">
                <a:ln>
                  <a:noFill/>
                </a:ln>
                <a:solidFill>
                  <a:srgbClr val="FF0000"/>
                </a:solidFill>
                <a:effectLst/>
                <a:uLnTx/>
                <a:uFillTx/>
                <a:latin typeface="+mn-lt" pitchFamily="34" charset="0"/>
                <a:ea typeface="+mn-ea" pitchFamily="34" charset="0"/>
                <a:cs typeface="+mn-cs"/>
              </a:rPr>
              <a:t>Native: </a:t>
            </a:r>
            <a:r>
              <a:rPr kumimoji="0" lang="en-US" sz="2000" b="0" i="0" u="none" strike="noStrike" kern="1200" cap="none" spc="0" normalizeH="0" baseline="0" noProof="0">
                <a:ln>
                  <a:noFill/>
                </a:ln>
                <a:solidFill>
                  <a:schemeClr val="tx1"/>
                </a:solidFill>
                <a:effectLst/>
                <a:uLnTx/>
                <a:uFillTx/>
                <a:latin typeface="+mn-lt" pitchFamily="34" charset="0"/>
                <a:ea typeface="+mn-ea" pitchFamily="34" charset="0"/>
                <a:cs typeface="+mn-cs"/>
              </a:rPr>
              <a:t>The native keyword is applied to a method to indicate that the method is  implemented in native code using JNI (Java Native Interface). Native is a modifier  applicable only for methods and cannot apply it anywhere else. The methods  which are implemented in C,  C++ are called as native methods or foreign</a:t>
            </a:r>
          </a:p>
          <a:p>
            <a:pPr marL="0" marR="0" lvl="0" indent="0" algn="just" defTabSz="685800" rtl="0" eaLnBrk="1" fontAlgn="auto" latinLnBrk="0" hangingPunct="1">
              <a:lnSpc>
                <a:spcPct val="150000"/>
              </a:lnSpc>
              <a:spcBef>
                <a:spcPts val="750"/>
              </a:spcBef>
              <a:spcAft>
                <a:spcPct val="0"/>
              </a:spcAft>
              <a:buClrTx/>
              <a:buSzTx/>
              <a:buFont typeface="Arial" pitchFamily="34" charset="0"/>
              <a:buNone/>
              <a:defRPr/>
            </a:pPr>
            <a:endParaRPr kumimoji="0" lang="en-US" sz="2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304800" y="381000"/>
            <a:ext cx="8610600" cy="61722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a:ln>
                  <a:noFill/>
                </a:ln>
                <a:solidFill>
                  <a:schemeClr val="tx1"/>
                </a:solidFill>
                <a:effectLst/>
                <a:uLnTx/>
                <a:uFillTx/>
                <a:latin typeface="+mn-lt" pitchFamily="34" charset="0"/>
                <a:ea typeface="+mn-ea" pitchFamily="34" charset="0"/>
                <a:cs typeface="+mn-cs"/>
              </a:rPr>
              <a:t>Java Static Keyword</a:t>
            </a:r>
          </a:p>
          <a:p>
            <a:pPr marL="171450" marR="0" lvl="0" indent="-171450" algn="just" defTabSz="685800" rtl="0" eaLnBrk="1" fontAlgn="auto" latinLnBrk="0" hangingPunct="1">
              <a:lnSpc>
                <a:spcPct val="150000"/>
              </a:lnSpc>
              <a:spcBef>
                <a:spcPts val="750"/>
              </a:spcBef>
              <a:spcAft>
                <a:spcPct val="0"/>
              </a:spcAft>
              <a:buClrTx/>
              <a:buSzTx/>
              <a:buFont typeface="Wingdings" panose="05000000000000000000" pitchFamily="2" charset="2"/>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The static keyword in Java is used for memory management mainly. We can  apply static keywords with variables, methods, blocks, and nested classes. The static  keyword belongs to the class than an instance of the class.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a:ln>
                  <a:noFill/>
                </a:ln>
                <a:solidFill>
                  <a:schemeClr val="tx1"/>
                </a:solidFill>
                <a:effectLst/>
                <a:uLnTx/>
                <a:uFillTx/>
                <a:latin typeface="+mn-lt" pitchFamily="34" charset="0"/>
                <a:ea typeface="+mn-ea" pitchFamily="34" charset="0"/>
                <a:cs typeface="+mn-cs"/>
              </a:rPr>
              <a:t>The static can be:</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Variable (also known as a class variable)</a:t>
            </a:r>
          </a:p>
          <a:p>
            <a:pPr marL="0" marR="0" lvl="0" indent="0" algn="l" defTabSz="685800" rtl="0" eaLnBrk="1" fontAlgn="auto" latinLnBrk="0" hangingPunct="1">
              <a:lnSpc>
                <a:spcPct val="15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             Method (also known as a class method)</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228600" y="838200"/>
            <a:ext cx="8610600" cy="52578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a:ln>
                  <a:noFill/>
                </a:ln>
                <a:solidFill>
                  <a:schemeClr val="tx1"/>
                </a:solidFill>
                <a:effectLst/>
                <a:uLnTx/>
                <a:uFillTx/>
                <a:latin typeface="+mn-lt" pitchFamily="34" charset="0"/>
                <a:ea typeface="+mn-ea" pitchFamily="34" charset="0"/>
                <a:cs typeface="+mn-cs"/>
              </a:rPr>
              <a:t>Java static variable</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If you declare any variable as static, it is known as a static variable.</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The static variable can be used to refer to the common property of all objects  (which is not unique for each object), for example, the company name of  employees, the college name of students, etc.</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The static variable gets memory only once in the class area at the time of class  loading.</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685800" y="228600"/>
            <a:ext cx="7772400" cy="5867400"/>
          </a:xfrm>
          <a:prstGeom prst="rect">
            <a:avLst/>
          </a:prstGeo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800" b="1" i="0" u="sng" strike="noStrike" kern="1200" cap="none" spc="0" normalizeH="0" baseline="0" noProof="0">
                <a:ln>
                  <a:noFill/>
                </a:ln>
                <a:solidFill>
                  <a:schemeClr val="tx1"/>
                </a:solidFill>
                <a:effectLst/>
                <a:uLnTx/>
                <a:uFillTx/>
                <a:latin typeface="+mn-lt" pitchFamily="34" charset="0"/>
                <a:ea typeface="+mn-ea" pitchFamily="34" charset="0"/>
                <a:cs typeface="+mn-cs"/>
              </a:rPr>
              <a:t>Advantages of static variable</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a:rPr>
              <a:t>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It makes your program memory efficient (i.e., it saves memory).</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Program of a counter by static variable.</a:t>
            </a:r>
          </a:p>
          <a:p>
            <a:pPr marL="171450" marR="0" lvl="0" indent="-171450" algn="just" defTabSz="685800" rtl="0" eaLnBrk="1" fontAlgn="auto" latinLnBrk="0" hangingPunct="1">
              <a:lnSpc>
                <a:spcPct val="150000"/>
              </a:lnSpc>
              <a:spcBef>
                <a:spcPts val="75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The static variable will get the memory only once, if an object changes the value  of the static variable, it will retain its value.</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228600" y="381000"/>
            <a:ext cx="8915400" cy="6400800"/>
          </a:xfrm>
          <a:prstGeom prst="rect">
            <a:avLst/>
          </a:prstGeom>
        </p:spPr>
        <p:txBody>
          <a:bodyPr vert="horz" lIns="91440" tIns="45720" rIns="91440" bIns="45720" rtlCol="0">
            <a:normAutofit fontScale="77500" lnSpcReduction="20000"/>
          </a:bodyPr>
          <a:lstStyle/>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1" i="0" u="none" strike="noStrike" kern="1200" cap="none" spc="0" normalizeH="0" baseline="0" noProof="0" dirty="0">
                <a:ln>
                  <a:noFill/>
                </a:ln>
                <a:solidFill>
                  <a:schemeClr val="tx1"/>
                </a:solidFill>
                <a:effectLst/>
                <a:uLnTx/>
                <a:uFillTx/>
                <a:latin typeface="+mn-lt" pitchFamily="34" charset="0"/>
                <a:ea typeface="+mn-ea" pitchFamily="34" charset="0"/>
                <a:cs typeface="+mn-cs"/>
              </a:rPr>
              <a:t>//Java Program to illustrate the use of static variables which is shared with all objects.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class Counter2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static int count=0;//will get memory only once and retain its value  Counter2(){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count++;//incrementing the value of the static variable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a:t>
            </a:r>
            <a:r>
              <a:rPr kumimoji="0" lang="en-US" sz="2400" b="0" i="0" u="none" strike="noStrike" kern="1200" cap="none" spc="0" normalizeH="0" baseline="0" noProof="0" dirty="0" err="1">
                <a:ln>
                  <a:noFill/>
                </a:ln>
                <a:solidFill>
                  <a:schemeClr val="tx1"/>
                </a:solidFill>
                <a:effectLst/>
                <a:uLnTx/>
                <a:uFillTx/>
                <a:latin typeface="+mn-lt" pitchFamily="34" charset="0"/>
                <a:ea typeface="+mn-ea" pitchFamily="34" charset="0"/>
                <a:cs typeface="+mn-cs"/>
              </a:rPr>
              <a:t>System.out.println</a:t>
            </a: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(count);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public static void main(String </a:t>
            </a:r>
            <a:r>
              <a:rPr kumimoji="0" lang="en-US" sz="2400" b="0" i="0" u="none" strike="noStrike" kern="1200" cap="none" spc="0" normalizeH="0" baseline="0" noProof="0" dirty="0" err="1">
                <a:ln>
                  <a:noFill/>
                </a:ln>
                <a:solidFill>
                  <a:schemeClr val="tx1"/>
                </a:solidFill>
                <a:effectLst/>
                <a:uLnTx/>
                <a:uFillTx/>
                <a:latin typeface="+mn-lt" pitchFamily="34" charset="0"/>
                <a:ea typeface="+mn-ea" pitchFamily="34" charset="0"/>
                <a:cs typeface="+mn-cs"/>
              </a:rPr>
              <a:t>args</a:t>
            </a: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//creating objects</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Counter2 c1=new Counter2();  </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Counter2 c2=new Counter2();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Counter2 c3=new Counter2();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sng" strike="noStrike" kern="1200" cap="none" spc="0" normalizeH="0" baseline="0" noProof="0" dirty="0">
                <a:ln>
                  <a:noFill/>
                </a:ln>
                <a:solidFill>
                  <a:schemeClr val="tx1"/>
                </a:solidFill>
                <a:effectLst/>
                <a:uLnTx/>
                <a:uFillTx/>
                <a:latin typeface="+mn-lt" pitchFamily="34" charset="0"/>
                <a:ea typeface="+mn-ea" pitchFamily="34" charset="0"/>
                <a:cs typeface="+mn-cs"/>
              </a:rPr>
              <a:t>Output</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1</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2</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3</a:t>
            </a: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200" b="0" i="0" u="none" strike="noStrike" kern="1200" cap="none" spc="0" normalizeH="0" baseline="0" noProof="0" dirty="0">
                <a:ln>
                  <a:noFill/>
                </a:ln>
                <a:solidFill>
                  <a:schemeClr val="tx1"/>
                </a:solidFill>
                <a:effectLst/>
                <a:uLnTx/>
                <a:uFillTx/>
                <a:latin typeface="+mn-lt" pitchFamily="34" charset="0"/>
                <a:ea typeface="+mn-ea" pitchFamily="34" charset="0"/>
                <a:cs typeface="+mn-cs"/>
              </a:rPr>
              <a:t> </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a:xfrm>
            <a:off x="0" y="152400"/>
            <a:ext cx="8991600" cy="67056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buNone/>
            </a:pPr>
            <a:r>
              <a:rPr lang="en-US" altLang="en-US" sz="2800" b="1" u="sng"/>
              <a:t>Java static method</a:t>
            </a:r>
          </a:p>
          <a:p>
            <a:pPr marL="0" lvl="0" indent="0" eaLnBrk="1" hangingPunct="1">
              <a:lnSpc>
                <a:spcPct val="150000"/>
              </a:lnSpc>
              <a:buNone/>
            </a:pPr>
            <a:r>
              <a:rPr lang="en-US" altLang="en-US" sz="2400"/>
              <a:t>If you apply a static keyword with any method, it is known as a static method.</a:t>
            </a:r>
          </a:p>
          <a:p>
            <a:pPr marL="0" lvl="0" indent="0" eaLnBrk="1" hangingPunct="1">
              <a:lnSpc>
                <a:spcPct val="150000"/>
              </a:lnSpc>
              <a:buFont typeface="Arial"/>
            </a:pPr>
            <a:r>
              <a:rPr lang="en-US" altLang="en-US" sz="2400"/>
              <a:t>A static method belongs to the class rather than the object of a class.</a:t>
            </a:r>
          </a:p>
          <a:p>
            <a:pPr marL="0" lvl="0" indent="0" eaLnBrk="1" hangingPunct="1">
              <a:lnSpc>
                <a:spcPct val="150000"/>
              </a:lnSpc>
              <a:buFont typeface="Arial"/>
            </a:pPr>
            <a:r>
              <a:rPr lang="en-US" altLang="en-US" sz="2400"/>
              <a:t>A static method can be invoked without the need for creating an instance of a  class.</a:t>
            </a:r>
          </a:p>
          <a:p>
            <a:pPr marL="0" lvl="0" indent="0" eaLnBrk="1" hangingPunct="1">
              <a:lnSpc>
                <a:spcPct val="150000"/>
              </a:lnSpc>
              <a:buFont typeface="Arial"/>
            </a:pPr>
            <a:r>
              <a:rPr lang="en-US" altLang="en-US" sz="2400"/>
              <a:t>A static method can access static data members and can change their value of it</a:t>
            </a:r>
            <a:r>
              <a:rPr lang="en-US" altLang="en-US" sz="2400">
                <a:solidFill>
                  <a:srgbClr val="528135"/>
                </a:solidFill>
                <a:latin typeface="Tahoma" pitchFamily="34" charset="0"/>
                <a:ea typeface="Tahoma" pitchFamily="34" charset="0"/>
              </a:rPr>
              <a:t>.</a:t>
            </a:r>
            <a:endParaRPr lang="en-US" altLang="en-US" sz="2400">
              <a:latin typeface="Tahoma" pitchFamily="34" charset="0"/>
              <a:ea typeface="Tahoma" pitchFamily="34" charset="0"/>
            </a:endParaRPr>
          </a:p>
          <a:p>
            <a:pPr marL="0" lvl="0" indent="0" eaLnBrk="1" hangingPunct="1">
              <a:lnSpc>
                <a:spcPct val="100000"/>
              </a:lnSpc>
              <a:buChar char="•"/>
            </a:pPr>
            <a:endParaRPr lang="en-US" altLang="en-US" sz="2800">
              <a:latin typeface="Tahoma" pitchFamily="34" charset="0"/>
              <a:ea typeface="Tahoma" pitchFamily="34" charset="0"/>
            </a:endParaRPr>
          </a:p>
          <a:p>
            <a:pPr marL="0" lvl="0" indent="0" eaLnBrk="1" hangingPunct="1"/>
            <a:endParaRPr lang="en-US" altLang="en-US"/>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152400" y="304800"/>
            <a:ext cx="8362950" cy="5872163"/>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lnSpc>
                <a:spcPct val="70000"/>
              </a:lnSpc>
              <a:buNone/>
            </a:pPr>
            <a:r>
              <a:rPr lang="en-US" altLang="en-US" sz="2800" b="1" u="sng"/>
              <a:t>Example of static method</a:t>
            </a:r>
          </a:p>
          <a:p>
            <a:pPr marL="0" lvl="0" indent="0" eaLnBrk="1" hangingPunct="1">
              <a:lnSpc>
                <a:spcPct val="70000"/>
              </a:lnSpc>
              <a:buNone/>
            </a:pPr>
            <a:endParaRPr lang="en-US" altLang="en-US" sz="1900" b="1" u="sng"/>
          </a:p>
          <a:p>
            <a:pPr marL="0" lvl="0" indent="0" eaLnBrk="1" hangingPunct="1">
              <a:lnSpc>
                <a:spcPct val="70000"/>
              </a:lnSpc>
              <a:buNone/>
            </a:pPr>
            <a:r>
              <a:rPr lang="en-US" altLang="en-US" sz="1900" b="1"/>
              <a:t>//Java Program to get the cube of a given number using the static method</a:t>
            </a:r>
          </a:p>
          <a:p>
            <a:pPr marL="0" lvl="0" indent="0" eaLnBrk="1" hangingPunct="1">
              <a:lnSpc>
                <a:spcPct val="70000"/>
              </a:lnSpc>
              <a:buNone/>
            </a:pPr>
            <a:endParaRPr lang="en-US" altLang="en-US" sz="1900"/>
          </a:p>
          <a:p>
            <a:pPr marL="0" lvl="0" indent="0" eaLnBrk="1" hangingPunct="1">
              <a:lnSpc>
                <a:spcPct val="70000"/>
              </a:lnSpc>
              <a:buNone/>
            </a:pPr>
            <a:r>
              <a:rPr lang="en-US" altLang="en-US" sz="1900"/>
              <a:t>class Calculate</a:t>
            </a:r>
          </a:p>
          <a:p>
            <a:pPr marL="0" lvl="0" indent="0" eaLnBrk="1" hangingPunct="1">
              <a:lnSpc>
                <a:spcPct val="70000"/>
              </a:lnSpc>
              <a:buNone/>
            </a:pPr>
            <a:r>
              <a:rPr lang="en-US" altLang="en-US" sz="1900"/>
              <a:t>{</a:t>
            </a:r>
          </a:p>
          <a:p>
            <a:pPr marL="0" lvl="0" indent="0" eaLnBrk="1" hangingPunct="1">
              <a:lnSpc>
                <a:spcPct val="70000"/>
              </a:lnSpc>
              <a:buNone/>
            </a:pPr>
            <a:r>
              <a:rPr lang="en-US" altLang="en-US" sz="1900"/>
              <a:t>static int cube(int x)</a:t>
            </a:r>
          </a:p>
          <a:p>
            <a:pPr marL="0" lvl="0" indent="0" eaLnBrk="1" hangingPunct="1">
              <a:lnSpc>
                <a:spcPct val="70000"/>
              </a:lnSpc>
              <a:buNone/>
            </a:pPr>
            <a:r>
              <a:rPr lang="en-US" altLang="en-US" sz="1900"/>
              <a:t>{</a:t>
            </a:r>
          </a:p>
          <a:p>
            <a:pPr marL="0" lvl="0" indent="0" eaLnBrk="1" hangingPunct="1">
              <a:lnSpc>
                <a:spcPct val="70000"/>
              </a:lnSpc>
              <a:buNone/>
            </a:pPr>
            <a:r>
              <a:rPr lang="en-US" altLang="en-US" sz="1900"/>
              <a:t>return x*x*x;</a:t>
            </a:r>
          </a:p>
          <a:p>
            <a:pPr marL="0" lvl="0" indent="0" eaLnBrk="1" hangingPunct="1">
              <a:lnSpc>
                <a:spcPct val="70000"/>
              </a:lnSpc>
              <a:buNone/>
            </a:pPr>
            <a:r>
              <a:rPr lang="en-US" altLang="en-US" sz="1900"/>
              <a:t>}</a:t>
            </a:r>
          </a:p>
          <a:p>
            <a:pPr marL="0" lvl="0" indent="0" eaLnBrk="1" hangingPunct="1">
              <a:lnSpc>
                <a:spcPct val="70000"/>
              </a:lnSpc>
              <a:buNone/>
            </a:pPr>
            <a:r>
              <a:rPr lang="en-US" altLang="en-US" sz="1900"/>
              <a:t>public static void main(String args[])</a:t>
            </a:r>
          </a:p>
          <a:p>
            <a:pPr marL="0" lvl="0" indent="0" eaLnBrk="1" hangingPunct="1">
              <a:lnSpc>
                <a:spcPct val="70000"/>
              </a:lnSpc>
              <a:buNone/>
            </a:pPr>
            <a:r>
              <a:rPr lang="en-US" altLang="en-US" sz="1900"/>
              <a:t>{</a:t>
            </a:r>
          </a:p>
          <a:p>
            <a:pPr marL="0" lvl="0" indent="0" eaLnBrk="1" hangingPunct="1">
              <a:lnSpc>
                <a:spcPct val="100000"/>
              </a:lnSpc>
              <a:spcBef>
                <a:spcPts val="100"/>
              </a:spcBef>
              <a:buNone/>
            </a:pPr>
            <a:r>
              <a:rPr lang="en-US" altLang="en-US" sz="1900"/>
              <a:t>int result=Calculate.cube(5);  System.out.println(result);</a:t>
            </a:r>
          </a:p>
          <a:p>
            <a:pPr marL="0" lvl="0" indent="0" eaLnBrk="1" hangingPunct="1">
              <a:lnSpc>
                <a:spcPct val="100000"/>
              </a:lnSpc>
              <a:spcBef>
                <a:spcPts val="12"/>
              </a:spcBef>
              <a:buNone/>
            </a:pPr>
            <a:r>
              <a:rPr lang="en-US" altLang="en-US" sz="1900"/>
              <a:t>}</a:t>
            </a:r>
          </a:p>
          <a:p>
            <a:pPr marL="0" lvl="0" indent="0" eaLnBrk="1" hangingPunct="1">
              <a:lnSpc>
                <a:spcPct val="100000"/>
              </a:lnSpc>
              <a:spcBef>
                <a:spcPts val="12"/>
              </a:spcBef>
              <a:buNone/>
            </a:pPr>
            <a:r>
              <a:rPr lang="en-US" altLang="en-US" sz="1900"/>
              <a:t>}</a:t>
            </a:r>
          </a:p>
          <a:p>
            <a:pPr marL="0" lvl="0" indent="0" eaLnBrk="1" hangingPunct="1">
              <a:lnSpc>
                <a:spcPct val="100000"/>
              </a:lnSpc>
              <a:spcBef>
                <a:spcPts val="12"/>
              </a:spcBef>
              <a:buNone/>
            </a:pPr>
            <a:r>
              <a:rPr lang="en-US" altLang="en-US" sz="1900" b="1" u="sng"/>
              <a:t>Output</a:t>
            </a:r>
          </a:p>
          <a:p>
            <a:pPr marL="0" lvl="0" indent="0" eaLnBrk="1" hangingPunct="1">
              <a:lnSpc>
                <a:spcPct val="100000"/>
              </a:lnSpc>
              <a:buNone/>
            </a:pPr>
            <a:r>
              <a:rPr lang="en-US" altLang="en-US" sz="1900"/>
              <a:t>125</a:t>
            </a:r>
          </a:p>
          <a:p>
            <a:pPr marL="0" lvl="0" indent="0" eaLnBrk="1" hangingPunct="1">
              <a:buNone/>
            </a:pPr>
            <a:endParaRPr lang="en-US" altLang="en-US"/>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152400" y="304800"/>
            <a:ext cx="8686800" cy="5872163"/>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lnSpc>
                <a:spcPct val="140000"/>
              </a:lnSpc>
              <a:buNone/>
            </a:pPr>
            <a:r>
              <a:rPr lang="en-US" altLang="en-US" sz="2800" b="1" u="sng"/>
              <a:t>Final Keyword in Java</a:t>
            </a:r>
          </a:p>
          <a:p>
            <a:pPr marL="0" lvl="0" indent="0" algn="just" eaLnBrk="1" hangingPunct="1">
              <a:lnSpc>
                <a:spcPct val="140000"/>
              </a:lnSpc>
            </a:pPr>
            <a:r>
              <a:rPr lang="en-US" altLang="en-US" sz="2200"/>
              <a:t>The final keyword in java is used to restrict the user. The java final keyword can be  used in many contexts. The Final can be:</a:t>
            </a:r>
          </a:p>
          <a:p>
            <a:pPr marL="0" lvl="0" indent="0" algn="just" eaLnBrk="1" hangingPunct="1">
              <a:lnSpc>
                <a:spcPct val="140000"/>
              </a:lnSpc>
              <a:buFont typeface="Arial"/>
              <a:buAutoNum type="arabicPeriod"/>
            </a:pPr>
            <a:r>
              <a:rPr lang="en-US" altLang="en-US" sz="2200"/>
              <a:t>variable</a:t>
            </a:r>
          </a:p>
          <a:p>
            <a:pPr marL="0" lvl="0" indent="0" algn="just" eaLnBrk="1" hangingPunct="1">
              <a:lnSpc>
                <a:spcPct val="140000"/>
              </a:lnSpc>
              <a:buFont typeface="Arial"/>
              <a:buAutoNum type="arabicPeriod"/>
            </a:pPr>
            <a:r>
              <a:rPr lang="en-US" altLang="en-US" sz="2200"/>
              <a:t>method</a:t>
            </a:r>
          </a:p>
          <a:p>
            <a:pPr marL="0" lvl="0" indent="0" algn="just" eaLnBrk="1" hangingPunct="1">
              <a:lnSpc>
                <a:spcPct val="140000"/>
              </a:lnSpc>
              <a:buFont typeface="Arial"/>
              <a:buAutoNum type="arabicPeriod"/>
            </a:pPr>
            <a:r>
              <a:rPr lang="en-US" altLang="en-US" sz="2200"/>
              <a:t>class</a:t>
            </a:r>
          </a:p>
          <a:p>
            <a:pPr marL="0" lvl="0" indent="0" algn="just" eaLnBrk="1" hangingPunct="1">
              <a:lnSpc>
                <a:spcPct val="140000"/>
              </a:lnSpc>
            </a:pPr>
            <a:r>
              <a:rPr lang="en-US" altLang="en-US" sz="2200"/>
              <a:t>The final keyword can be applied to the variables, a final variable that have no value  is called a blank final variable or uninitialized final variable.</a:t>
            </a:r>
          </a:p>
          <a:p>
            <a:pPr marL="0" lvl="0" indent="0" algn="just" eaLnBrk="1" hangingPunct="1">
              <a:lnSpc>
                <a:spcPct val="140000"/>
              </a:lnSpc>
            </a:pPr>
            <a:r>
              <a:rPr lang="en-US" altLang="en-US" sz="2200"/>
              <a:t>It can be initialized in the constructor only. The blank final variable can be static also  which will be initialized in the static block only.</a:t>
            </a:r>
          </a:p>
          <a:p>
            <a:pPr marL="0" lvl="0" indent="0" eaLnBrk="1" hangingPunct="1">
              <a:lnSpc>
                <a:spcPct val="70000"/>
              </a:lnSpc>
            </a:pPr>
            <a:endParaRPr lang="en-US" altLang="en-US" sz="150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081A-43EA-EDF3-786A-9DB1D92BA2CD}"/>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JRE-JAVA RUNTIME ENVIRONMENT</a:t>
            </a:r>
          </a:p>
        </p:txBody>
      </p:sp>
      <p:sp>
        <p:nvSpPr>
          <p:cNvPr id="3" name="Content Placeholder 2">
            <a:extLst>
              <a:ext uri="{FF2B5EF4-FFF2-40B4-BE49-F238E27FC236}">
                <a16:creationId xmlns:a16="http://schemas.microsoft.com/office/drawing/2014/main" id="{C6FE5EBD-5C49-5767-80DB-6B5D62DF1F23}"/>
              </a:ext>
            </a:extLst>
          </p:cNvPr>
          <p:cNvSpPr>
            <a:spLocks noGrp="1"/>
          </p:cNvSpPr>
          <p:nvPr>
            <p:ph idx="1"/>
          </p:nvPr>
        </p:nvSpPr>
        <p:spPr/>
        <p:txBody>
          <a:bodyPr/>
          <a:lstStyle/>
          <a:p>
            <a:pPr algn="just">
              <a:lnSpc>
                <a:spcPct val="200000"/>
              </a:lnSpc>
            </a:pPr>
            <a:r>
              <a:rPr lang="en-US" sz="1800">
                <a:effectLst/>
                <a:latin typeface="Times New Roman" panose="02020603050405020304" pitchFamily="18" charset="0"/>
                <a:ea typeface="Times New Roman" panose="02020603050405020304" pitchFamily="18" charset="0"/>
              </a:rPr>
              <a:t>JRE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Runtime</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Environment)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software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package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that</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provides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class</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libraries,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along</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with</a:t>
            </a:r>
            <a:r>
              <a:rPr lang="en-US" sz="1800" spc="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Virtual</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Machine</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(JVM),</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and</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other</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components</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run</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applications</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written</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in</a:t>
            </a:r>
            <a:r>
              <a:rPr lang="en-US" sz="1800" spc="-8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programming.</a:t>
            </a:r>
            <a:r>
              <a:rPr lang="en-US" sz="1800" spc="-3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JRE</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the</a:t>
            </a:r>
            <a:r>
              <a:rPr lang="en-US" sz="1800" spc="-1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superset</a:t>
            </a:r>
            <a:r>
              <a:rPr lang="en-US" sz="1800" spc="-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of</a:t>
            </a:r>
            <a:r>
              <a:rPr lang="en-US" sz="1800" spc="-1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JVM.</a:t>
            </a:r>
          </a:p>
          <a:p>
            <a:pPr algn="just">
              <a:lnSpc>
                <a:spcPct val="200000"/>
              </a:lnSpc>
            </a:pPr>
            <a:endParaRPr lang="en-US" sz="1800">
              <a:effectLst/>
              <a:latin typeface="Times New Roman" panose="02020603050405020304" pitchFamily="18" charset="0"/>
              <a:ea typeface="Times New Roman" panose="02020603050405020304" pitchFamily="18" charset="0"/>
            </a:endParaRPr>
          </a:p>
          <a:p>
            <a:pPr algn="just">
              <a:lnSpc>
                <a:spcPct val="200000"/>
              </a:lnSpc>
            </a:pPr>
            <a:endParaRPr lang="en-US" sz="1800">
              <a:latin typeface="Times New Roman" panose="02020603050405020304" pitchFamily="18" charset="0"/>
            </a:endParaRPr>
          </a:p>
          <a:p>
            <a:pPr marL="0" indent="0" algn="just">
              <a:lnSpc>
                <a:spcPct val="200000"/>
              </a:lnSpc>
              <a:buNone/>
            </a:pPr>
            <a:endParaRPr lang="en-IN"/>
          </a:p>
        </p:txBody>
      </p:sp>
      <p:pic>
        <p:nvPicPr>
          <p:cNvPr id="4" name="image2.jpeg">
            <a:extLst>
              <a:ext uri="{FF2B5EF4-FFF2-40B4-BE49-F238E27FC236}">
                <a16:creationId xmlns:a16="http://schemas.microsoft.com/office/drawing/2014/main" id="{F6EF532A-E835-188A-32F6-4621AAE15FD4}"/>
              </a:ext>
            </a:extLst>
          </p:cNvPr>
          <p:cNvPicPr>
            <a:picLocks noChangeAspect="1"/>
          </p:cNvPicPr>
          <p:nvPr/>
        </p:nvPicPr>
        <p:blipFill>
          <a:blip r:embed="rId2"/>
          <a:stretch>
            <a:fillRect/>
          </a:stretch>
        </p:blipFill>
        <p:spPr>
          <a:xfrm>
            <a:off x="3084669" y="3912517"/>
            <a:ext cx="5866478" cy="1538372"/>
          </a:xfrm>
          <a:prstGeom prst="rect">
            <a:avLst/>
          </a:prstGeom>
        </p:spPr>
      </p:pic>
    </p:spTree>
    <p:extLst>
      <p:ext uri="{BB962C8B-B14F-4D97-AF65-F5344CB8AC3E}">
        <p14:creationId xmlns:p14="http://schemas.microsoft.com/office/powerpoint/2010/main" val="2960688014"/>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28650" y="365125"/>
            <a:ext cx="4248150" cy="1692275"/>
          </a:xfrm>
          <a:noFill/>
          <a:ln>
            <a:miter lim="800000"/>
          </a:ln>
        </p:spPr>
        <p:txBody>
          <a:bodyPr wrap="square" lIns="91440" tIns="45720" rIns="91440" bIns="45720"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eaLnBrk="1" hangingPunct="1"/>
            <a:endParaRPr lang="en-US" altLang="en-US"/>
          </a:p>
        </p:txBody>
      </p:sp>
      <p:sp>
        <p:nvSpPr>
          <p:cNvPr id="35843" name="Content Placeholder 2"/>
          <p:cNvSpPr>
            <a:spLocks noGrp="1"/>
          </p:cNvSpPr>
          <p:nvPr>
            <p:ph idx="1"/>
          </p:nvPr>
        </p:nvSpPr>
        <p:spPr>
          <a:xfrm>
            <a:off x="628650" y="3124200"/>
            <a:ext cx="7886700" cy="3052763"/>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0" lvl="0" indent="0" eaLnBrk="1" hangingPunct="1">
              <a:lnSpc>
                <a:spcPct val="150000"/>
              </a:lnSpc>
              <a:spcBef>
                <a:spcPct val="0"/>
              </a:spcBef>
              <a:buNone/>
            </a:pPr>
            <a:r>
              <a:rPr lang="en-US" altLang="en-US" sz="2800" b="1" u="sng"/>
              <a:t>Java final variable</a:t>
            </a:r>
          </a:p>
          <a:p>
            <a:pPr marL="0" lvl="0" indent="0" eaLnBrk="1" hangingPunct="1">
              <a:lnSpc>
                <a:spcPct val="150000"/>
              </a:lnSpc>
            </a:pPr>
            <a:r>
              <a:rPr lang="en-US" altLang="en-US" sz="2800"/>
              <a:t>If you make any variable final, you cannot change the value of a final variable (It will be  constant).</a:t>
            </a:r>
          </a:p>
          <a:p>
            <a:pPr marL="0" lvl="0" indent="0" eaLnBrk="1" hangingPunct="1">
              <a:buNone/>
            </a:pPr>
            <a:endParaRPr lang="en-US" altLang="en-US"/>
          </a:p>
        </p:txBody>
      </p:sp>
      <p:pic>
        <p:nvPicPr>
          <p:cNvPr id="35844" name="object 6"/>
          <p:cNvPicPr>
            <a:picLocks noChangeAspect="1"/>
          </p:cNvPicPr>
          <p:nvPr/>
        </p:nvPicPr>
        <p:blipFill>
          <a:blip r:embed="rId2"/>
          <a:stretch>
            <a:fillRect/>
          </a:stretch>
        </p:blipFill>
        <p:spPr>
          <a:xfrm>
            <a:off x="381000" y="363538"/>
            <a:ext cx="4800600" cy="2608262"/>
          </a:xfrm>
          <a:prstGeom prst="rect">
            <a:avLst/>
          </a:prstGeom>
          <a:noFill/>
          <a:ln>
            <a:noFill/>
            <a:miter lim="800000"/>
          </a:ln>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a:xfrm>
            <a:off x="152400" y="381000"/>
            <a:ext cx="8362950" cy="5795963"/>
          </a:xfrm>
          <a:prstGeom prst="rect">
            <a:avLst/>
          </a:prstGeom>
        </p:spPr>
        <p:txBody>
          <a:bodyPr vert="horz" lIns="91440" tIns="45720" rIns="91440" bIns="45720" rtlCol="0">
            <a:normAutofit fontScale="85000" lnSpcReduction="20000"/>
          </a:bodyPr>
          <a:lstStyle/>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3300" b="1" i="0" u="sng" strike="noStrike" kern="1200" cap="none" spc="0" normalizeH="0" baseline="0" noProof="0">
                <a:ln>
                  <a:noFill/>
                </a:ln>
                <a:solidFill>
                  <a:schemeClr val="tx1"/>
                </a:solidFill>
                <a:effectLst/>
                <a:uLnTx/>
                <a:uFillTx/>
                <a:latin typeface="+mn-lt" pitchFamily="34" charset="0"/>
                <a:ea typeface="+mn-ea" pitchFamily="34" charset="0"/>
                <a:cs typeface="+mn-cs"/>
              </a:rPr>
              <a:t>Example of final variable</a:t>
            </a:r>
          </a:p>
          <a:p>
            <a:pPr marL="171450" marR="0" lvl="0" indent="0" algn="l" defTabSz="685800" rtl="0" eaLnBrk="1" fontAlgn="auto" latinLnBrk="0" hangingPunct="1">
              <a:lnSpc>
                <a:spcPct val="12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There is a final variable AGE, we are going to change the value of this variable, but it  cannot be changed because the final variable once assigned a value can never be  changed.</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Example</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class Main</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main(String[] args)</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final int AGE = 32; // create a final variable</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AGE = 45; // try to change the final variable </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System.out.println("Age: " + AGE);</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1" i="0" u="sng" strike="noStrike" kern="1200" cap="none" spc="0" normalizeH="0" baseline="0" noProof="0">
                <a:ln>
                  <a:noFill/>
                </a:ln>
                <a:solidFill>
                  <a:schemeClr val="tx1"/>
                </a:solidFill>
                <a:effectLst/>
                <a:uLnTx/>
                <a:uFillTx/>
                <a:latin typeface="+mn-lt" pitchFamily="34" charset="0"/>
                <a:ea typeface="+mn-ea" pitchFamily="34" charset="0"/>
                <a:cs typeface="+mn-cs"/>
              </a:rPr>
              <a:t>Output: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cannot assign a value to final variable AGE</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500" b="0" i="0" u="none" strike="noStrike" kern="1200" cap="none" spc="0" normalizeH="0" baseline="0" noProof="0">
                <a:ln>
                  <a:noFill/>
                </a:ln>
                <a:solidFill>
                  <a:schemeClr val="tx1"/>
                </a:solidFill>
                <a:effectLst/>
                <a:uLnTx/>
                <a:uFillTx/>
                <a:latin typeface="+mn-lt" pitchFamily="34" charset="0"/>
                <a:ea typeface="+mn-ea" pitchFamily="34" charset="0"/>
                <a:cs typeface="+mn-cs"/>
              </a:rPr>
              <a:t>AGE = 45;</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5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685800" rtl="0" eaLnBrk="1" fontAlgn="auto" latinLnBrk="0" hangingPunct="1">
              <a:lnSpc>
                <a:spcPct val="90000"/>
              </a:lnSpc>
              <a:spcBef>
                <a:spcPts val="750"/>
              </a:spcBef>
              <a:spcAft>
                <a:spcPct val="0"/>
              </a:spcAft>
              <a:buClrTx/>
              <a:buSzTx/>
              <a:buFont typeface="Arial" pitchFamily="34" charset="0"/>
              <a:buNone/>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bwMode="auto">
          <a:xfrm>
            <a:off x="228600" y="685800"/>
            <a:ext cx="8915400" cy="5643563"/>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171450" lvl="0" indent="0" eaLnBrk="1" hangingPunct="1">
              <a:buNone/>
            </a:pPr>
            <a:r>
              <a:rPr lang="en-US" altLang="en-US" sz="2800" b="1" u="sng"/>
              <a:t>Java final method</a:t>
            </a:r>
          </a:p>
          <a:p>
            <a:pPr marL="171450" lvl="0" indent="0" eaLnBrk="1" hangingPunct="1">
              <a:buNone/>
            </a:pPr>
            <a:r>
              <a:rPr lang="en-US" altLang="en-US" sz="2400"/>
              <a:t>If you make any method final, you cannot override it.</a:t>
            </a:r>
          </a:p>
          <a:p>
            <a:pPr marL="171450" lvl="0" indent="0" eaLnBrk="1" hangingPunct="1">
              <a:buNone/>
            </a:pPr>
            <a:r>
              <a:rPr lang="en-US" altLang="en-US" sz="2400" b="1" u="sng"/>
              <a:t>Example</a:t>
            </a:r>
          </a:p>
          <a:p>
            <a:pPr marL="171450" lvl="0" indent="0" eaLnBrk="1" hangingPunct="1">
              <a:buNone/>
            </a:pPr>
            <a:r>
              <a:rPr lang="en-US" altLang="en-US" sz="2400"/>
              <a:t>class FinalDemo</a:t>
            </a:r>
          </a:p>
          <a:p>
            <a:pPr marL="171450" lvl="0" indent="0" eaLnBrk="1" hangingPunct="1">
              <a:buNone/>
            </a:pPr>
            <a:r>
              <a:rPr lang="en-US" altLang="en-US" sz="2400"/>
              <a:t>{</a:t>
            </a:r>
          </a:p>
          <a:p>
            <a:pPr marL="171450" lvl="0" indent="0" eaLnBrk="1" hangingPunct="1">
              <a:buNone/>
            </a:pPr>
            <a:r>
              <a:rPr lang="en-US" altLang="en-US" sz="2400"/>
              <a:t>public final void display()    // create a final method </a:t>
            </a:r>
          </a:p>
          <a:p>
            <a:pPr marL="171450" lvl="0" indent="0" eaLnBrk="1" hangingPunct="1">
              <a:buNone/>
            </a:pPr>
            <a:r>
              <a:rPr lang="en-US" altLang="en-US" sz="2400"/>
              <a:t>{</a:t>
            </a:r>
          </a:p>
          <a:p>
            <a:pPr marL="171450" lvl="0" indent="0" eaLnBrk="1" hangingPunct="1">
              <a:buNone/>
            </a:pPr>
            <a:r>
              <a:rPr lang="en-US" altLang="en-US" sz="2400"/>
              <a:t>System.out.println("This is a final method.");</a:t>
            </a:r>
          </a:p>
          <a:p>
            <a:pPr marL="171450" lvl="0" indent="0" eaLnBrk="1" hangingPunct="1">
              <a:buNone/>
            </a:pPr>
            <a:r>
              <a:rPr lang="en-US" altLang="en-US" sz="2400"/>
              <a:t>}</a:t>
            </a:r>
          </a:p>
          <a:p>
            <a:pPr marL="171450" lvl="0" indent="0" eaLnBrk="1" hangingPunct="1">
              <a:buNone/>
            </a:pPr>
            <a:r>
              <a:rPr lang="en-US" altLang="en-US" sz="2400"/>
              <a:t>}</a:t>
            </a:r>
          </a:p>
          <a:p>
            <a:pPr marL="171450" lvl="0" indent="0" eaLnBrk="1" hangingPunct="1">
              <a:buNone/>
            </a:pPr>
            <a:r>
              <a:rPr lang="en-US" altLang="en-US" sz="2400"/>
              <a:t>class Main extends FinalDemo</a:t>
            </a:r>
          </a:p>
          <a:p>
            <a:pPr marL="171450" lvl="0" indent="0" eaLnBrk="1" hangingPunct="1">
              <a:buNone/>
            </a:pPr>
            <a:r>
              <a:rPr lang="en-US" altLang="en-US" sz="2400"/>
              <a:t>{</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628650" y="762000"/>
            <a:ext cx="7677150" cy="5313363"/>
          </a:xfrm>
          <a:prstGeom prst="rect">
            <a:avLst/>
          </a:prstGeom>
        </p:spPr>
        <p:txBody>
          <a:bodyPr vert="horz" lIns="91440" tIns="45720" rIns="91440" bIns="45720" rtlCol="0">
            <a:normAutofit/>
          </a:bodyPr>
          <a:lstStyle/>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final void display()  // try to override final method </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System.out.println("The final method is overridden.");</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public static void main(String[] args)</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Main obj = new Main();  </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err="1">
                <a:ln>
                  <a:noFill/>
                </a:ln>
                <a:solidFill>
                  <a:schemeClr val="tx1"/>
                </a:solidFill>
                <a:effectLst/>
                <a:uLnTx/>
                <a:uFillTx/>
                <a:latin typeface="+mn-lt" pitchFamily="34" charset="0"/>
                <a:ea typeface="+mn-ea" pitchFamily="34" charset="0"/>
                <a:cs typeface="+mn-cs"/>
              </a:rPr>
              <a:t>obj.display();</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0" algn="l" defTabSz="685800" rtl="0" eaLnBrk="1" fontAlgn="auto" latinLnBrk="0" hangingPunct="1">
              <a:lnSpc>
                <a:spcPct val="90000"/>
              </a:lnSpc>
              <a:spcBef>
                <a:spcPts val="75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a:rPr>
              <a:t>}</a:t>
            </a:r>
          </a:p>
          <a:p>
            <a:pPr marL="171450" marR="0" lvl="0" indent="-171450" algn="l" defTabSz="685800" rtl="0" eaLnBrk="1" fontAlgn="auto" latinLnBrk="0" hangingPunct="1">
              <a:lnSpc>
                <a:spcPct val="90000"/>
              </a:lnSpc>
              <a:spcBef>
                <a:spcPts val="750"/>
              </a:spcBef>
              <a:spcAft>
                <a:spcPct val="0"/>
              </a:spcAft>
              <a:buClrTx/>
              <a:buSzTx/>
              <a:buFont typeface="Arial" pitchFamily="34" charset="0"/>
              <a:buChar char="•"/>
              <a:defRPr/>
            </a:pPr>
            <a:endParaRPr kumimoji="0" lang="en-US" sz="21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152400" y="381000"/>
            <a:ext cx="8839200" cy="6324600"/>
          </a:xfrm>
          <a:noFill/>
          <a:ln>
            <a:miter lim="800000"/>
          </a:ln>
        </p:spPr>
        <p:txBody>
          <a:bodyPr wrap="square" lIns="91440" tIns="45720" rIns="91440" bIns="45720" anchor="t" anchorCtr="0">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marL="12700" lvl="0" indent="-171450" eaLnBrk="1" hangingPunct="1">
              <a:lnSpc>
                <a:spcPct val="150000"/>
              </a:lnSpc>
              <a:spcBef>
                <a:spcPts val="100"/>
              </a:spcBef>
            </a:pPr>
            <a:r>
              <a:rPr lang="en-US" altLang="en-US"/>
              <a:t>In the above example, we have created a final method named display() inside the FinalDemo class. </a:t>
            </a:r>
          </a:p>
          <a:p>
            <a:pPr marL="12700" lvl="0" indent="-171450" eaLnBrk="1" hangingPunct="1">
              <a:lnSpc>
                <a:spcPct val="150000"/>
              </a:lnSpc>
              <a:spcBef>
                <a:spcPts val="100"/>
              </a:spcBef>
            </a:pPr>
            <a:r>
              <a:rPr lang="en-US" altLang="en-US"/>
              <a:t>Here, the Main class inherits the FinalDemo class.</a:t>
            </a:r>
          </a:p>
          <a:p>
            <a:pPr marL="12700" lvl="0" indent="-171450" eaLnBrk="1" hangingPunct="1">
              <a:lnSpc>
                <a:spcPct val="150000"/>
              </a:lnSpc>
              <a:spcBef>
                <a:spcPts val="100"/>
              </a:spcBef>
            </a:pPr>
            <a:r>
              <a:rPr lang="en-US" altLang="en-US"/>
              <a:t>We have tried to override the final method in the Main class. When we run the  program, we will get a compilation error with the following message.</a:t>
            </a:r>
          </a:p>
          <a:p>
            <a:pPr marL="12700" lvl="0" indent="-171450" eaLnBrk="1" hangingPunct="1">
              <a:lnSpc>
                <a:spcPct val="100000"/>
              </a:lnSpc>
              <a:spcBef>
                <a:spcPts val="100"/>
              </a:spcBef>
              <a:buNone/>
            </a:pPr>
            <a:endParaRPr lang="en-US" altLang="en-US"/>
          </a:p>
          <a:p>
            <a:pPr marL="12700" lvl="0" indent="-171450" eaLnBrk="1" hangingPunct="1">
              <a:lnSpc>
                <a:spcPct val="100000"/>
              </a:lnSpc>
              <a:spcBef>
                <a:spcPts val="12"/>
              </a:spcBef>
              <a:buNone/>
            </a:pPr>
            <a:r>
              <a:rPr lang="en-US" altLang="en-US" b="1" u="sng"/>
              <a:t>Output</a:t>
            </a:r>
          </a:p>
          <a:p>
            <a:pPr marL="12700" lvl="0" indent="-171450" eaLnBrk="1" hangingPunct="1">
              <a:lnSpc>
                <a:spcPct val="100000"/>
              </a:lnSpc>
              <a:spcBef>
                <a:spcPts val="12"/>
              </a:spcBef>
              <a:buNone/>
            </a:pPr>
            <a:r>
              <a:rPr lang="en-US" altLang="en-US"/>
              <a:t>display() in Main cannot override display() in FinalDemo  public final void display() {</a:t>
            </a:r>
          </a:p>
          <a:p>
            <a:pPr marL="12700" lvl="0" indent="-171450" eaLnBrk="1" hangingPunct="1">
              <a:lnSpc>
                <a:spcPct val="100000"/>
              </a:lnSpc>
              <a:spcBef>
                <a:spcPts val="12"/>
              </a:spcBef>
              <a:buNone/>
            </a:pPr>
            <a:r>
              <a:rPr lang="en-US" altLang="en-US"/>
              <a:t>^</a:t>
            </a:r>
          </a:p>
          <a:p>
            <a:pPr marL="12700" lvl="0" indent="-171450" eaLnBrk="1" hangingPunct="1">
              <a:lnSpc>
                <a:spcPct val="100000"/>
              </a:lnSpc>
              <a:spcBef>
                <a:spcPts val="12"/>
              </a:spcBef>
              <a:buNone/>
            </a:pPr>
            <a:r>
              <a:rPr lang="en-US" altLang="en-US"/>
              <a:t>  overridden method is final</a:t>
            </a:r>
          </a:p>
          <a:p>
            <a:pPr marL="12700" lvl="0" indent="-171450" eaLnBrk="1" hangingPunct="1"/>
            <a:endParaRPr lang="en-US"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73F7-EACE-FC06-1C6B-ADD40A1C4A14}"/>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JDK (Java Development Kit) </a:t>
            </a:r>
          </a:p>
        </p:txBody>
      </p:sp>
      <p:sp>
        <p:nvSpPr>
          <p:cNvPr id="3" name="Content Placeholder 2">
            <a:extLst>
              <a:ext uri="{FF2B5EF4-FFF2-40B4-BE49-F238E27FC236}">
                <a16:creationId xmlns:a16="http://schemas.microsoft.com/office/drawing/2014/main" id="{8AF7A0F4-7987-C852-CE17-F84C3EFBC703}"/>
              </a:ext>
            </a:extLst>
          </p:cNvPr>
          <p:cNvSpPr>
            <a:spLocks noGrp="1"/>
          </p:cNvSpPr>
          <p:nvPr>
            <p:ph idx="1"/>
          </p:nvPr>
        </p:nvSpPr>
        <p:spPr/>
        <p:txBody>
          <a:bodyPr/>
          <a:lstStyle/>
          <a:p>
            <a:pPr marL="0" indent="0">
              <a:buNone/>
            </a:pPr>
            <a:endParaRPr lang="en-IN"/>
          </a:p>
          <a:p>
            <a:pPr marL="53975" marR="137160">
              <a:lnSpc>
                <a:spcPct val="150000"/>
              </a:lnSpc>
              <a:spcBef>
                <a:spcPts val="375"/>
              </a:spcBef>
              <a:spcAft>
                <a:spcPct val="0"/>
              </a:spcAft>
            </a:pPr>
            <a:r>
              <a:rPr lang="en-US" sz="1800">
                <a:effectLst/>
                <a:latin typeface="Times New Roman" panose="02020603050405020304" pitchFamily="18" charset="0"/>
                <a:ea typeface="Times New Roman" panose="02020603050405020304" pitchFamily="18" charset="0"/>
              </a:rPr>
              <a:t>JDK</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Development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Kit)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software</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development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kit</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develop</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applications</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in</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When</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you</a:t>
            </a:r>
            <a:r>
              <a:rPr lang="en-US" sz="1800" spc="-31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download</a:t>
            </a:r>
            <a:r>
              <a:rPr lang="en-US" sz="1800" spc="-3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JDK,</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JRE</a:t>
            </a:r>
            <a:r>
              <a:rPr lang="en-US" sz="1800" spc="-3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is</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also</a:t>
            </a:r>
            <a:r>
              <a:rPr lang="en-US" sz="1800" spc="-3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downloaded,</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and</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don't</a:t>
            </a:r>
            <a:r>
              <a:rPr lang="en-US" sz="1800" spc="-3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need</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a:t>
            </a:r>
            <a:r>
              <a:rPr lang="en-US" sz="1800" spc="-3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download</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it</a:t>
            </a:r>
            <a:r>
              <a:rPr lang="en-US" sz="1800" spc="-2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separately.</a:t>
            </a:r>
            <a:endParaRPr lang="en-IN" sz="1800">
              <a:latin typeface="Times New Roman" panose="02020603050405020304" pitchFamily="18" charset="0"/>
              <a:ea typeface="Times New Roman" panose="02020603050405020304" pitchFamily="18" charset="0"/>
            </a:endParaRPr>
          </a:p>
          <a:p>
            <a:pPr marL="53975" marR="137160">
              <a:lnSpc>
                <a:spcPct val="150000"/>
              </a:lnSpc>
              <a:spcBef>
                <a:spcPts val="375"/>
              </a:spcBef>
              <a:spcAft>
                <a:spcPct val="0"/>
              </a:spcAft>
            </a:pPr>
            <a:r>
              <a:rPr lang="en-US" sz="1800">
                <a:effectLst/>
                <a:latin typeface="Times New Roman" panose="02020603050405020304" pitchFamily="18" charset="0"/>
                <a:ea typeface="Times New Roman" panose="02020603050405020304" pitchFamily="18" charset="0"/>
              </a:rPr>
              <a:t>In</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addition</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JRE,</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JDK</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also</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contains</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number</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of</a:t>
            </a:r>
            <a:r>
              <a:rPr lang="en-US" sz="1800" spc="-7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development</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tools</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(compilers,</a:t>
            </a:r>
            <a:r>
              <a:rPr lang="en-US" sz="1800" spc="-75">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JavaDoc,</a:t>
            </a:r>
            <a:r>
              <a:rPr lang="en-US" sz="1800" spc="-7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31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Debugger</a:t>
            </a:r>
            <a:r>
              <a:rPr lang="en-US" sz="1800" spc="-15">
                <a:effectLst/>
                <a:latin typeface="Times New Roman" panose="02020603050405020304" pitchFamily="18" charset="0"/>
                <a:ea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rPr>
              <a:t>etc).</a:t>
            </a:r>
            <a:endParaRPr lang="en-IN" sz="1800">
              <a:effectLst/>
              <a:latin typeface="Times New Roman" panose="02020603050405020304" pitchFamily="18" charset="0"/>
              <a:ea typeface="Times New Roman" panose="02020603050405020304" pitchFamily="18" charset="0"/>
            </a:endParaRPr>
          </a:p>
          <a:p>
            <a:pPr>
              <a:lnSpc>
                <a:spcPct val="150000"/>
              </a:lnSpc>
            </a:pPr>
            <a:r>
              <a:rPr lang="en-US" sz="1800">
                <a:effectLst/>
                <a:latin typeface="Times New Roman" panose="02020603050405020304" pitchFamily="18" charset="0"/>
                <a:ea typeface="Times New Roman" panose="02020603050405020304" pitchFamily="18" charset="0"/>
              </a:rPr>
              <a:t>JRE</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contains</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JVM</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and</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other</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Java</a:t>
            </a:r>
            <a:r>
              <a:rPr lang="en-US" sz="1800" spc="-65">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class</a:t>
            </a:r>
            <a:r>
              <a:rPr lang="en-US" sz="1800" spc="-6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libraries.</a:t>
            </a:r>
            <a:endParaRPr lang="en-IN" sz="1800">
              <a:effectLst/>
              <a:latin typeface="Times New Roman" panose="02020603050405020304" pitchFamily="18" charset="0"/>
              <a:ea typeface="Times New Roman" panose="02020603050405020304" pitchFamily="18" charset="0"/>
            </a:endParaRPr>
          </a:p>
          <a:p>
            <a:pPr marL="0" indent="0">
              <a:buNone/>
            </a:pPr>
            <a:endParaRPr lang="en-IN"/>
          </a:p>
        </p:txBody>
      </p:sp>
      <p:pic>
        <p:nvPicPr>
          <p:cNvPr id="10" name="image3.jpeg">
            <a:extLst>
              <a:ext uri="{FF2B5EF4-FFF2-40B4-BE49-F238E27FC236}">
                <a16:creationId xmlns:a16="http://schemas.microsoft.com/office/drawing/2014/main" id="{98DA9BF3-0A32-F10F-6FC1-27B085E512E8}"/>
              </a:ext>
            </a:extLst>
          </p:cNvPr>
          <p:cNvPicPr>
            <a:picLocks noChangeAspect="1"/>
          </p:cNvPicPr>
          <p:nvPr/>
        </p:nvPicPr>
        <p:blipFill>
          <a:blip r:embed="rId2"/>
          <a:stretch>
            <a:fillRect/>
          </a:stretch>
        </p:blipFill>
        <p:spPr>
          <a:xfrm>
            <a:off x="3019899" y="4552184"/>
            <a:ext cx="5001261" cy="1253811"/>
          </a:xfrm>
          <a:prstGeom prst="rect">
            <a:avLst/>
          </a:prstGeom>
        </p:spPr>
      </p:pic>
    </p:spTree>
    <p:extLst>
      <p:ext uri="{BB962C8B-B14F-4D97-AF65-F5344CB8AC3E}">
        <p14:creationId xmlns:p14="http://schemas.microsoft.com/office/powerpoint/2010/main" val="2531128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93A6B-95A2-C2EF-2D29-5BD537C73715}"/>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HOW ACTUALLY WORKS</a:t>
            </a:r>
          </a:p>
        </p:txBody>
      </p:sp>
      <p:pic>
        <p:nvPicPr>
          <p:cNvPr id="4" name="image4.jpeg">
            <a:extLst>
              <a:ext uri="{FF2B5EF4-FFF2-40B4-BE49-F238E27FC236}">
                <a16:creationId xmlns:a16="http://schemas.microsoft.com/office/drawing/2014/main" id="{609BC699-8722-6239-FD15-C253B20D7B6D}"/>
              </a:ext>
            </a:extLst>
          </p:cNvPr>
          <p:cNvPicPr>
            <a:picLocks noGrp="1" noChangeAspect="1"/>
          </p:cNvPicPr>
          <p:nvPr>
            <p:ph idx="1"/>
          </p:nvPr>
        </p:nvPicPr>
        <p:blipFill>
          <a:blip r:embed="rId2"/>
          <a:stretch>
            <a:fillRect/>
          </a:stretch>
        </p:blipFill>
        <p:spPr>
          <a:xfrm>
            <a:off x="2792270" y="1852258"/>
            <a:ext cx="6607460" cy="4539664"/>
          </a:xfrm>
          <a:prstGeom prst="rect">
            <a:avLst/>
          </a:prstGeom>
        </p:spPr>
      </p:pic>
    </p:spTree>
    <p:extLst>
      <p:ext uri="{BB962C8B-B14F-4D97-AF65-F5344CB8AC3E}">
        <p14:creationId xmlns:p14="http://schemas.microsoft.com/office/powerpoint/2010/main" val="20612972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7B85-811E-385B-630C-1B9F69D2C4C1}"/>
              </a:ext>
            </a:extLst>
          </p:cNvPr>
          <p:cNvSpPr>
            <a:spLocks noGrp="1"/>
          </p:cNvSpPr>
          <p:nvPr>
            <p:ph type="title"/>
          </p:nvPr>
        </p:nvSpPr>
        <p:spPr/>
        <p:txBody>
          <a:bodyPr>
            <a:normAutofit/>
          </a:bodyPr>
          <a:lstStyle/>
          <a:p>
            <a:pPr algn="ctr"/>
            <a:r>
              <a:rPr lang="en-IN" sz="2400" b="1">
                <a:solidFill>
                  <a:srgbClr val="002060"/>
                </a:solidFill>
                <a:latin typeface="Times New Roman" panose="02020603050405020304" pitchFamily="18" charset="0"/>
                <a:cs typeface="Times New Roman" panose="02020603050405020304" pitchFamily="18" charset="0"/>
              </a:rPr>
              <a:t>HOW ACTUALLY WORKS:  </a:t>
            </a:r>
            <a:br>
              <a:rPr lang="en-IN" sz="2400" b="1">
                <a:solidFill>
                  <a:srgbClr val="002060"/>
                </a:solidFill>
                <a:latin typeface="Times New Roman" panose="02020603050405020304" pitchFamily="18" charset="0"/>
                <a:cs typeface="Times New Roman" panose="02020603050405020304" pitchFamily="18" charset="0"/>
              </a:rPr>
            </a:br>
            <a:r>
              <a:rPr kumimoji="0" lang="en-US"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JAVA</a:t>
            </a:r>
            <a:r>
              <a:rPr kumimoji="0" lang="en-US" sz="2400" b="1" i="0" u="none" strike="noStrike" kern="1200" cap="none" spc="-20" normalizeH="0" baseline="0" noProof="0">
                <a:ln>
                  <a:noFill/>
                </a:ln>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ENVIRONMENT/JAVA</a:t>
            </a:r>
            <a:r>
              <a:rPr kumimoji="0" lang="en-US" sz="2400" b="1"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ARCHITECTURE</a:t>
            </a:r>
            <a:br>
              <a:rPr kumimoji="0" lang="en-US"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br>
            <a:endParaRPr lang="en-IN" sz="2400"/>
          </a:p>
        </p:txBody>
      </p:sp>
      <p:sp>
        <p:nvSpPr>
          <p:cNvPr id="3" name="Content Placeholder 2">
            <a:extLst>
              <a:ext uri="{FF2B5EF4-FFF2-40B4-BE49-F238E27FC236}">
                <a16:creationId xmlns:a16="http://schemas.microsoft.com/office/drawing/2014/main" id="{0FD425EF-1153-32A7-4F78-E2A06EFD0054}"/>
              </a:ext>
            </a:extLst>
          </p:cNvPr>
          <p:cNvSpPr>
            <a:spLocks noGrp="1"/>
          </p:cNvSpPr>
          <p:nvPr>
            <p:ph idx="1"/>
          </p:nvPr>
        </p:nvSpPr>
        <p:spPr/>
        <p:txBody>
          <a:bodyPr/>
          <a:lstStyle/>
          <a:p>
            <a:pPr marL="12700"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Java</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programs</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can</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typically</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developed</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five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stages:</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0" lvl="0" indent="-228600" algn="l" defTabSz="914400" rtl="0" eaLnBrk="1" fontAlgn="auto" latinLnBrk="0" hangingPunct="1">
              <a:lnSpc>
                <a:spcPct val="100000"/>
              </a:lnSpc>
              <a:spcBef>
                <a:spcPct val="0"/>
              </a:spcBef>
              <a:spcAft>
                <a:spcPct val="0"/>
              </a:spcAft>
              <a:buClrTx/>
              <a:buSzTx/>
              <a:buFont typeface="Tahoma"/>
              <a:buAutoNum type="arabicPeriod"/>
              <a:tabLst>
                <a:tab pos="469900" algn="l"/>
              </a:tabLst>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Edit</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Use</a:t>
            </a:r>
            <a:r>
              <a:rPr kumimoji="0" lang="en-US" sz="20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editor to</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source code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(Welcome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java)</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7620" lvl="0" indent="-228600" algn="l" defTabSz="914400" rtl="0" eaLnBrk="1" fontAlgn="auto" latinLnBrk="0" hangingPunct="1">
              <a:lnSpc>
                <a:spcPct val="100000"/>
              </a:lnSpc>
              <a:spcBef>
                <a:spcPts val="45"/>
              </a:spcBef>
              <a:spcAft>
                <a:spcPct val="0"/>
              </a:spcAft>
              <a:buClrTx/>
              <a:buSzTx/>
              <a:buFont typeface="Tahoma"/>
              <a:buAutoNum type="arabicPeriod"/>
              <a:tabLst>
                <a:tab pos="469900" algn="l"/>
              </a:tabLst>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Compile</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javac,</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Java</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compiler</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is</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used</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translate</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source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code</a:t>
            </a:r>
            <a:r>
              <a:rPr kumimoji="0" lang="en-US" sz="2000" b="0" i="0" u="none" strike="noStrike" kern="1200" cap="none" spc="36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to </a:t>
            </a:r>
            <a:r>
              <a:rPr kumimoji="0" lang="en-US" sz="20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machine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independent, </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bytecode</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Bytecodes</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are</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called</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class</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file</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0" lvl="0" indent="-228600" algn="l" defTabSz="914400" rtl="0" eaLnBrk="1" fontAlgn="auto" latinLnBrk="0" hangingPunct="1">
              <a:lnSpc>
                <a:spcPct val="100000"/>
              </a:lnSpc>
              <a:spcBef>
                <a:spcPct val="0"/>
              </a:spcBef>
              <a:spcAft>
                <a:spcPct val="0"/>
              </a:spcAft>
              <a:buClrTx/>
              <a:buSzTx/>
              <a:buFont typeface="Tahoma"/>
              <a:buAutoNum type="arabicPeriod"/>
              <a:tabLst>
                <a:tab pos="469900" algn="l"/>
              </a:tabLst>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Loading</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US" sz="2000"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Class</a:t>
            </a:r>
            <a:r>
              <a:rPr kumimoji="0" lang="en-US" sz="2000" b="0" i="0" u="none" strike="noStrike" kern="1200" cap="none" spc="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loader</a:t>
            </a:r>
            <a:r>
              <a:rPr kumimoji="0" lang="en-US" sz="2000"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loads</a:t>
            </a:r>
            <a:r>
              <a:rPr kumimoji="0" lang="en-US" sz="2000" b="0" i="0" u="none" strike="noStrike" kern="1200" cap="none" spc="4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2000" b="0" i="0" u="none" strike="noStrike" kern="1200" cap="none" spc="5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bytecodes</a:t>
            </a:r>
            <a:r>
              <a:rPr kumimoji="0" lang="en-US" sz="2000" b="0" i="0" u="none" strike="noStrike" kern="1200" cap="none" spc="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from</a:t>
            </a:r>
            <a:r>
              <a:rPr kumimoji="0" lang="en-US" sz="2000"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class</a:t>
            </a:r>
            <a:r>
              <a:rPr kumimoji="0" lang="en-US" sz="2000"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and</a:t>
            </a:r>
            <a:r>
              <a:rPr kumimoji="0" lang="en-US" sz="2000" b="0" i="0" u="none" strike="noStrike" kern="1200" cap="none" spc="4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other</a:t>
            </a:r>
            <a:r>
              <a:rPr kumimoji="0" lang="en-US" sz="2000" b="0" i="0" u="none" strike="noStrike" kern="1200" cap="none" spc="4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libraries</a:t>
            </a:r>
            <a:r>
              <a:rPr kumimoji="0" lang="en-US" sz="2000"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file</a:t>
            </a:r>
            <a:r>
              <a:rPr kumimoji="0" lang="en-US" sz="2000" b="0" i="0" u="none" strike="noStrike" kern="1200" cap="none" spc="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into</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main</a:t>
            </a:r>
            <a:r>
              <a:rPr kumimoji="0" lang="en-US" sz="2000" b="0" i="0" u="none" strike="noStrike" kern="1200" cap="none" spc="-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memory</a:t>
            </a:r>
          </a:p>
          <a:p>
            <a:pPr marL="469900" marR="6985" lvl="0" indent="-228600" algn="l" defTabSz="914400" rtl="0" eaLnBrk="1" fontAlgn="auto" latinLnBrk="0" hangingPunct="1">
              <a:lnSpc>
                <a:spcPct val="100000"/>
              </a:lnSpc>
              <a:spcBef>
                <a:spcPct val="0"/>
              </a:spcBef>
              <a:spcAft>
                <a:spcPct val="0"/>
              </a:spcAft>
              <a:buClrTx/>
              <a:buSzTx/>
              <a:buFont typeface="Tahoma"/>
              <a:buAutoNum type="arabicPeriod" startAt="4"/>
              <a:tabLst>
                <a:tab pos="469900" algn="l"/>
              </a:tabLst>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Verify</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US" sz="2000" b="0" i="0" u="none" strike="noStrike" kern="1200" cap="none" spc="1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Verifier</a:t>
            </a:r>
            <a:r>
              <a:rPr kumimoji="0" lang="en-US" sz="2000" b="0" i="0" u="none" strike="noStrike" kern="1200" cap="none" spc="1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make</a:t>
            </a:r>
            <a:r>
              <a:rPr kumimoji="0" lang="en-US" sz="2000" b="0" i="0" u="none" strike="noStrike" kern="1200" cap="none" spc="1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sure,</a:t>
            </a:r>
            <a:r>
              <a:rPr kumimoji="0" lang="en-US" sz="2000" b="0" i="0" u="none" strike="noStrike" kern="1200" cap="none" spc="1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whether</a:t>
            </a:r>
            <a:r>
              <a:rPr kumimoji="0" lang="en-US" sz="2000" b="0" i="0" u="none" strike="noStrike" kern="1200" cap="none" spc="1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2000" b="0" i="0" u="none" strike="noStrike" kern="1200" cap="none" spc="1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bytecodes</a:t>
            </a:r>
            <a:r>
              <a:rPr kumimoji="0" lang="en-US" sz="2000" b="0" i="0" u="none" strike="noStrike" kern="1200" cap="none" spc="14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are</a:t>
            </a:r>
            <a:r>
              <a:rPr kumimoji="0" lang="en-US" sz="2000" b="0" i="0" u="none" strike="noStrike" kern="1200" cap="none" spc="15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valid</a:t>
            </a:r>
            <a:r>
              <a:rPr kumimoji="0" lang="en-US" sz="2000" b="0" i="0" u="none" strike="noStrike" kern="1200" cap="none" spc="1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and</a:t>
            </a:r>
            <a:r>
              <a:rPr kumimoji="0" lang="en-US" sz="2000" b="0" i="0" u="none" strike="noStrike" kern="1200" cap="none" spc="13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do</a:t>
            </a:r>
            <a:r>
              <a:rPr kumimoji="0" lang="en-US" sz="2000" b="0" i="0" u="none" strike="noStrike" kern="1200" cap="none" spc="1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not</a:t>
            </a:r>
            <a:r>
              <a:rPr kumimoji="0" lang="en-US" sz="2000" b="0" i="0" u="none" strike="noStrike" kern="1200" cap="none" spc="1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violate </a:t>
            </a:r>
            <a:r>
              <a:rPr kumimoji="0" lang="en-US" sz="20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security</a:t>
            </a:r>
            <a:r>
              <a:rPr kumimoji="0" lang="en-US" sz="20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restrictions</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5080" lvl="0" indent="-228600" algn="l" defTabSz="914400" rtl="0" eaLnBrk="1" fontAlgn="auto" latinLnBrk="0" hangingPunct="1">
              <a:lnSpc>
                <a:spcPct val="100000"/>
              </a:lnSpc>
              <a:spcBef>
                <a:spcPts val="40"/>
              </a:spcBef>
              <a:spcAft>
                <a:spcPct val="0"/>
              </a:spcAft>
              <a:buClrTx/>
              <a:buSzTx/>
              <a:buFont typeface="Tahoma"/>
              <a:buAutoNum type="arabicPeriod" startAt="4"/>
              <a:tabLst>
                <a:tab pos="469900" algn="l"/>
              </a:tabLst>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Execute</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US" sz="2000" b="0" i="0" u="none" strike="noStrike" kern="1200" cap="none" spc="8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Java</a:t>
            </a:r>
            <a:r>
              <a:rPr kumimoji="0" lang="en-US" sz="2000" b="0" i="0" u="none" strike="noStrike" kern="1200" cap="none" spc="10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Virtual</a:t>
            </a:r>
            <a:r>
              <a:rPr kumimoji="0" lang="en-US" sz="2000" b="0" i="0" u="none" strike="noStrike" kern="1200" cap="none" spc="8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Machine</a:t>
            </a:r>
            <a:r>
              <a:rPr kumimoji="0" lang="en-US" sz="2000" b="0" i="0" u="none" strike="noStrike" kern="1200" cap="none" spc="10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(uses</a:t>
            </a:r>
            <a:r>
              <a:rPr kumimoji="0" lang="en-US" sz="2000"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a:t>
            </a:r>
            <a:r>
              <a:rPr kumimoji="0" lang="en-US" sz="2000" b="0" i="0" u="none" strike="noStrike" kern="1200" cap="none" spc="10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combination</a:t>
            </a:r>
            <a:r>
              <a:rPr kumimoji="0" lang="en-US" sz="2000" b="0" i="0" u="none" strike="noStrike" kern="1200" cap="none" spc="9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of</a:t>
            </a:r>
            <a:r>
              <a:rPr kumimoji="0" lang="en-US" sz="2000"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interpretation</a:t>
            </a:r>
            <a:r>
              <a:rPr kumimoji="0" lang="en-US" sz="2000" b="0" i="0" u="none" strike="noStrike" kern="1200" cap="none" spc="9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and</a:t>
            </a:r>
            <a:r>
              <a:rPr kumimoji="0" lang="en-US" sz="2000"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just</a:t>
            </a:r>
            <a:r>
              <a:rPr kumimoji="0" lang="en-US" sz="2000" b="0" i="0" u="none" strike="noStrike" kern="1200" cap="none" spc="8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 </a:t>
            </a:r>
            <a:r>
              <a:rPr kumimoji="0" lang="en-US" sz="20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time</a:t>
            </a:r>
            <a:r>
              <a:rPr kumimoji="0" lang="en-US" sz="2000" b="0" i="0" u="none" strike="noStrike" kern="1200" cap="none" spc="16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compilation</a:t>
            </a:r>
            <a:r>
              <a:rPr kumimoji="0" lang="en-US" sz="2000" b="0" i="0" u="none" strike="noStrike" kern="1200" cap="none" spc="17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a:t>
            </a:r>
            <a:r>
              <a:rPr kumimoji="0" lang="en-US" sz="2000" b="0" i="0" u="none" strike="noStrike" kern="1200" cap="none" spc="1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translate</a:t>
            </a:r>
            <a:r>
              <a:rPr kumimoji="0" lang="en-US" sz="2000" b="0" i="0" u="none" strike="noStrike" kern="1200" cap="none" spc="17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bytecodes</a:t>
            </a:r>
            <a:r>
              <a:rPr kumimoji="0" lang="en-US" sz="2000" b="0" i="0" u="none" strike="noStrike" kern="1200" cap="none" spc="17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into</a:t>
            </a:r>
            <a:r>
              <a:rPr kumimoji="0" lang="en-US" sz="2000" b="0" i="0" u="none" strike="noStrike" kern="1200" cap="none" spc="15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machine</a:t>
            </a:r>
            <a:r>
              <a:rPr kumimoji="0" lang="en-US" sz="2000" b="0" i="0" u="none" strike="noStrike" kern="1200" cap="none" spc="17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language</a:t>
            </a:r>
            <a:r>
              <a:rPr kumimoji="0" lang="en-US" sz="2000" b="0" i="0" u="none" strike="noStrike" kern="1200" cap="none" spc="17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Applications</a:t>
            </a:r>
            <a:r>
              <a:rPr kumimoji="0" lang="en-US" sz="2000" b="0" i="0" u="none" strike="noStrike" kern="1200" cap="none" spc="16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are</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508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run</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on</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user's</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machine,</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i.e.,</a:t>
            </a:r>
            <a:r>
              <a:rPr kumimoji="0" lang="en-US" sz="20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executed</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by</a:t>
            </a:r>
            <a:r>
              <a:rPr kumimoji="0" lang="en-US" sz="2000" b="0" i="0" u="none" strike="noStrike" kern="1200" cap="none" spc="22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interpreter</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with</a:t>
            </a:r>
            <a:r>
              <a:rPr kumimoji="0" lang="en-US" sz="20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java</a:t>
            </a:r>
            <a:r>
              <a:rPr kumimoji="0" lang="en-US" sz="2000" b="0" i="0" u="none" strike="noStrike" kern="1200" cap="none" spc="265"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command</a:t>
            </a:r>
            <a:r>
              <a:rPr kumimoji="0" lang="en-US" sz="2000" b="0" i="0" u="none" strike="noStrike" kern="1200" cap="none" spc="22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(java </a:t>
            </a:r>
            <a:r>
              <a:rPr kumimoji="0" lang="en-US" sz="20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Welcome)</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93872955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EE14-3DE0-A049-BB9F-D9F82B69817B}"/>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STRUCTURE OF JAVA PROGRAM</a:t>
            </a:r>
          </a:p>
        </p:txBody>
      </p:sp>
      <p:pic>
        <p:nvPicPr>
          <p:cNvPr id="4" name="image1.jpeg">
            <a:extLst>
              <a:ext uri="{FF2B5EF4-FFF2-40B4-BE49-F238E27FC236}">
                <a16:creationId xmlns:a16="http://schemas.microsoft.com/office/drawing/2014/main" id="{582B6190-AC24-123C-B36F-33FC834F9773}"/>
              </a:ext>
            </a:extLst>
          </p:cNvPr>
          <p:cNvPicPr>
            <a:picLocks noGrp="1" noChangeAspect="1"/>
          </p:cNvPicPr>
          <p:nvPr>
            <p:ph idx="1"/>
          </p:nvPr>
        </p:nvPicPr>
        <p:blipFill>
          <a:blip r:embed="rId2"/>
          <a:stretch>
            <a:fillRect/>
          </a:stretch>
        </p:blipFill>
        <p:spPr>
          <a:xfrm>
            <a:off x="3740861" y="1775657"/>
            <a:ext cx="4834967" cy="4717218"/>
          </a:xfrm>
          <a:prstGeom prst="rect">
            <a:avLst/>
          </a:prstGeom>
        </p:spPr>
      </p:pic>
    </p:spTree>
    <p:extLst>
      <p:ext uri="{BB962C8B-B14F-4D97-AF65-F5344CB8AC3E}">
        <p14:creationId xmlns:p14="http://schemas.microsoft.com/office/powerpoint/2010/main" val="22108663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B19B-3A1E-9704-D6E7-758EE76BB8A8}"/>
              </a:ext>
            </a:extLst>
          </p:cNvPr>
          <p:cNvSpPr>
            <a:spLocks noGrp="1"/>
          </p:cNvSpPr>
          <p:nvPr>
            <p:ph type="title"/>
          </p:nvPr>
        </p:nvSpPr>
        <p:spPr/>
        <p:txBody>
          <a:bodyPr/>
          <a:lstStyle/>
          <a:p>
            <a:pPr algn="ctr"/>
            <a:r>
              <a:rPr lang="en-US" b="1" dirty="0">
                <a:solidFill>
                  <a:srgbClr val="C00000"/>
                </a:solidFill>
                <a:latin typeface="Times New Roman" panose="02020603050405020304" pitchFamily="18" charset="0"/>
                <a:cs typeface="Times New Roman" panose="02020603050405020304" pitchFamily="18" charset="0"/>
              </a:rPr>
              <a:t>UNIT 1-SYLLABUS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4044E1-B35B-AC87-D87D-B5E3CA217A67}"/>
              </a:ext>
            </a:extLst>
          </p:cNvPr>
          <p:cNvSpPr>
            <a:spLocks noGrp="1"/>
          </p:cNvSpPr>
          <p:nvPr>
            <p:ph idx="1"/>
          </p:nvPr>
        </p:nvSpPr>
        <p:spPr/>
        <p:txBody>
          <a:bodyPr/>
          <a:lstStyle/>
          <a:p>
            <a:pPr algn="just">
              <a:lnSpc>
                <a:spcPct val="150000"/>
              </a:lnSpc>
            </a:pPr>
            <a:r>
              <a:rPr lang="en-US" sz="2800" dirty="0">
                <a:latin typeface="Times New Roman" panose="02020603050405020304" pitchFamily="18" charset="0"/>
                <a:cs typeface="Times New Roman" panose="02020603050405020304" pitchFamily="18" charset="0"/>
              </a:rPr>
              <a:t>An</a:t>
            </a:r>
            <a:r>
              <a:rPr lang="en-US" sz="2800" spc="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Overview</a:t>
            </a:r>
            <a:r>
              <a:rPr lang="en-US" sz="2800" dirty="0">
                <a:latin typeface="Times New Roman" panose="02020603050405020304" pitchFamily="18" charset="0"/>
                <a:cs typeface="Times New Roman" panose="02020603050405020304" pitchFamily="18" charset="0"/>
              </a:rPr>
              <a:t> of</a:t>
            </a:r>
            <a:r>
              <a:rPr lang="en-US" sz="2800"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Java</a:t>
            </a:r>
            <a:r>
              <a:rPr lang="en-US" sz="2800"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spc="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Data</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Types,</a:t>
            </a:r>
            <a:r>
              <a:rPr lang="en-US" sz="2800" dirty="0">
                <a:latin typeface="Times New Roman" panose="02020603050405020304" pitchFamily="18" charset="0"/>
                <a:cs typeface="Times New Roman" panose="02020603050405020304" pitchFamily="18" charset="0"/>
              </a:rPr>
              <a:t> Variables,</a:t>
            </a:r>
            <a:r>
              <a:rPr lang="en-US" sz="2800"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a:t>
            </a:r>
            <a:r>
              <a:rPr lang="en-US" sz="2800"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Arrays</a:t>
            </a:r>
            <a:r>
              <a:rPr lang="en-US" sz="2800"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spc="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Operators</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Control </a:t>
            </a:r>
            <a:r>
              <a:rPr lang="en-US" sz="2800" spc="-36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Statements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Class Fundamentals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Declaring objects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Methods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Constructors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this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keyword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Overloading methods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Overloading constructors </a:t>
            </a:r>
            <a:r>
              <a:rPr lang="en-US" sz="2800" dirty="0">
                <a:latin typeface="Times New Roman" panose="02020603050405020304" pitchFamily="18" charset="0"/>
                <a:cs typeface="Times New Roman" panose="02020603050405020304" pitchFamily="18" charset="0"/>
              </a:rPr>
              <a:t>- Access </a:t>
            </a:r>
            <a:r>
              <a:rPr lang="en-US" sz="2800" spc="-5" dirty="0">
                <a:latin typeface="Times New Roman" panose="02020603050405020304" pitchFamily="18" charset="0"/>
                <a:cs typeface="Times New Roman" panose="02020603050405020304" pitchFamily="18" charset="0"/>
              </a:rPr>
              <a:t>Control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Static </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Final.</a:t>
            </a:r>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5170587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36D2-D05E-2721-1890-D4A60C0ED2E0}"/>
              </a:ext>
            </a:extLst>
          </p:cNvPr>
          <p:cNvSpPr>
            <a:spLocks noGrp="1"/>
          </p:cNvSpPr>
          <p:nvPr>
            <p:ph type="title"/>
          </p:nvPr>
        </p:nvSpPr>
        <p:spPr/>
        <p:txBody>
          <a:bodyPr/>
          <a:lstStyle/>
          <a:p>
            <a:pPr algn="ctr"/>
            <a:r>
              <a:rPr lang="en-US" sz="4000" b="1">
                <a:solidFill>
                  <a:srgbClr val="002060"/>
                </a:solidFill>
                <a:effectLst/>
                <a:latin typeface="Times New Roman" panose="02020603050405020304" pitchFamily="18" charset="0"/>
                <a:ea typeface="Times New Roman" panose="02020603050405020304" pitchFamily="18" charset="0"/>
              </a:rPr>
              <a:t>FIRST</a:t>
            </a:r>
            <a:r>
              <a:rPr lang="en-US" sz="4000" b="1" spc="10">
                <a:solidFill>
                  <a:srgbClr val="002060"/>
                </a:solidFill>
                <a:effectLst/>
                <a:latin typeface="Times New Roman" panose="02020603050405020304" pitchFamily="18" charset="0"/>
                <a:ea typeface="Times New Roman" panose="02020603050405020304" pitchFamily="18" charset="0"/>
              </a:rPr>
              <a:t> </a:t>
            </a:r>
            <a:r>
              <a:rPr lang="en-US" sz="4000" b="1">
                <a:solidFill>
                  <a:srgbClr val="002060"/>
                </a:solidFill>
                <a:effectLst/>
                <a:latin typeface="Times New Roman" panose="02020603050405020304" pitchFamily="18" charset="0"/>
                <a:ea typeface="Times New Roman" panose="02020603050405020304" pitchFamily="18" charset="0"/>
              </a:rPr>
              <a:t>JAVA</a:t>
            </a:r>
            <a:r>
              <a:rPr lang="en-US" sz="4000" b="1" spc="15">
                <a:solidFill>
                  <a:srgbClr val="002060"/>
                </a:solidFill>
                <a:effectLst/>
                <a:latin typeface="Times New Roman" panose="02020603050405020304" pitchFamily="18" charset="0"/>
                <a:ea typeface="Times New Roman" panose="02020603050405020304" pitchFamily="18" charset="0"/>
              </a:rPr>
              <a:t> </a:t>
            </a:r>
            <a:r>
              <a:rPr lang="en-US" sz="4000" b="1">
                <a:solidFill>
                  <a:srgbClr val="002060"/>
                </a:solidFill>
                <a:effectLst/>
                <a:latin typeface="Times New Roman" panose="02020603050405020304" pitchFamily="18" charset="0"/>
                <a:ea typeface="Times New Roman" panose="02020603050405020304" pitchFamily="18" charset="0"/>
              </a:rPr>
              <a:t>PROGRAM</a:t>
            </a:r>
            <a:br>
              <a:rPr lang="en-IN" sz="1800">
                <a:effectLst/>
                <a:latin typeface="Times New Roman" panose="02020603050405020304" pitchFamily="18" charset="0"/>
                <a:ea typeface="Times New Roman" panose="02020603050405020304" pitchFamily="18" charset="0"/>
              </a:rPr>
            </a:br>
            <a:endParaRPr lang="en-IN"/>
          </a:p>
        </p:txBody>
      </p:sp>
      <p:pic>
        <p:nvPicPr>
          <p:cNvPr id="5" name="Content Placeholder 4">
            <a:extLst>
              <a:ext uri="{FF2B5EF4-FFF2-40B4-BE49-F238E27FC236}">
                <a16:creationId xmlns:a16="http://schemas.microsoft.com/office/drawing/2014/main" id="{38579D75-8CE7-71AB-2990-B03CC81E4613}"/>
              </a:ext>
            </a:extLst>
          </p:cNvPr>
          <p:cNvPicPr>
            <a:picLocks noGrp="1" noChangeAspect="1"/>
          </p:cNvPicPr>
          <p:nvPr>
            <p:ph idx="1"/>
          </p:nvPr>
        </p:nvPicPr>
        <p:blipFill>
          <a:blip r:embed="rId2"/>
          <a:stretch>
            <a:fillRect/>
          </a:stretch>
        </p:blipFill>
        <p:spPr>
          <a:xfrm>
            <a:off x="1953087" y="1864311"/>
            <a:ext cx="8655729" cy="4749553"/>
          </a:xfrm>
        </p:spPr>
      </p:pic>
    </p:spTree>
    <p:extLst>
      <p:ext uri="{BB962C8B-B14F-4D97-AF65-F5344CB8AC3E}">
        <p14:creationId xmlns:p14="http://schemas.microsoft.com/office/powerpoint/2010/main" val="36310485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63DB-B56C-2750-E15B-4047FAE298BC}"/>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PROGRAM EXPLANATION</a:t>
            </a:r>
          </a:p>
        </p:txBody>
      </p:sp>
      <p:sp>
        <p:nvSpPr>
          <p:cNvPr id="3" name="Content Placeholder 2">
            <a:extLst>
              <a:ext uri="{FF2B5EF4-FFF2-40B4-BE49-F238E27FC236}">
                <a16:creationId xmlns:a16="http://schemas.microsoft.com/office/drawing/2014/main" id="{B8B65706-4BB2-BF2F-757A-96A65174A5DB}"/>
              </a:ext>
            </a:extLst>
          </p:cNvPr>
          <p:cNvSpPr>
            <a:spLocks noGrp="1"/>
          </p:cNvSpPr>
          <p:nvPr>
            <p:ph idx="1"/>
          </p:nvPr>
        </p:nvSpPr>
        <p:spPr/>
        <p:txBody>
          <a:bodyPr>
            <a:normAutofit lnSpcReduction="10000"/>
          </a:bodyPr>
          <a:lstStyle/>
          <a:p>
            <a:pPr marL="342900" lvl="0" indent="-342900" algn="just">
              <a:lnSpc>
                <a:spcPct val="150000"/>
              </a:lnSpc>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class</a:t>
            </a:r>
            <a:r>
              <a:rPr lang="en-US" sz="1800" b="1"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keyword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used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declare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class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in</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java.</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spcBef>
                <a:spcPts val="1035"/>
              </a:spcBef>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public</a:t>
            </a:r>
            <a:r>
              <a:rPr lang="en-US" sz="1800" b="1"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keyword</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an</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access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modifier</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which</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represents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visibility,</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means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visible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all.</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marR="180340" lvl="0" indent="-342900" algn="just">
              <a:lnSpc>
                <a:spcPct val="150000"/>
              </a:lnSpc>
              <a:spcBef>
                <a:spcPts val="1140"/>
              </a:spcBef>
              <a:spcAft>
                <a:spcPct val="0"/>
              </a:spcAft>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static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keyword,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if we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declare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any</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as static,</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known</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as static</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core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advantage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of</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static</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that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no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need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create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object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invoke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static</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main 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executed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by</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 JVM,</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doesn't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require to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create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object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invoke the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main</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29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So it saves memory.</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spcBef>
                <a:spcPts val="305"/>
              </a:spcBef>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void</a:t>
            </a:r>
            <a:r>
              <a:rPr lang="en-US" sz="1800" b="1"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return</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type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of</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method,</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means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it</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doesn't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return</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any</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value.</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spcBef>
                <a:spcPts val="1035"/>
              </a:spcBef>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main</a:t>
            </a:r>
            <a:r>
              <a:rPr lang="en-US" sz="1800" b="1"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represents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starting</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point</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of</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program.</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spcBef>
                <a:spcPts val="1035"/>
              </a:spcBef>
              <a:buSzPts val="1250"/>
              <a:buFont typeface="PMingLiU-ExtB" panose="02020500000000000000" pitchFamily="18" charset="-120"/>
              <a:buChar char="❖"/>
              <a:tabLst>
                <a:tab pos="427355" algn="l"/>
              </a:tabLst>
            </a:pP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String[]</a:t>
            </a:r>
            <a:r>
              <a:rPr lang="en-US" sz="1800" b="1"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b="1" err="1">
                <a:effectLst/>
                <a:latin typeface="Times New Roman" panose="02020603050405020304" pitchFamily="18" charset="0"/>
                <a:ea typeface="Times New Roman" panose="02020603050405020304" pitchFamily="18" charset="0"/>
                <a:cs typeface="PMingLiU-ExtB" panose="02020500000000000000" pitchFamily="18" charset="-120"/>
              </a:rPr>
              <a:t>args</a:t>
            </a:r>
            <a:r>
              <a:rPr lang="en-US" sz="1800" b="1"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used</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for</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command</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line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argument.</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spcBef>
                <a:spcPts val="1035"/>
              </a:spcBef>
              <a:buSzPts val="1250"/>
              <a:buFont typeface="PMingLiU-ExtB" panose="02020500000000000000" pitchFamily="18" charset="-120"/>
              <a:buChar char="❖"/>
              <a:tabLst>
                <a:tab pos="427355" algn="l"/>
              </a:tabLst>
            </a:pPr>
            <a:r>
              <a:rPr lang="en-US" sz="1800" b="1" err="1">
                <a:effectLst/>
                <a:latin typeface="Times New Roman" panose="02020603050405020304" pitchFamily="18" charset="0"/>
                <a:ea typeface="Times New Roman" panose="02020603050405020304" pitchFamily="18" charset="0"/>
                <a:cs typeface="PMingLiU-ExtB" panose="02020500000000000000" pitchFamily="18" charset="-120"/>
              </a:rPr>
              <a:t>System.out.println()</a:t>
            </a:r>
            <a:r>
              <a:rPr lang="en-US" sz="1800" b="1"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is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used</a:t>
            </a:r>
            <a:r>
              <a:rPr lang="en-US" sz="1800" spc="1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print</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statement</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0" marR="180340" lvl="0" indent="0">
              <a:lnSpc>
                <a:spcPct val="91000"/>
              </a:lnSpc>
              <a:spcBef>
                <a:spcPts val="1140"/>
              </a:spcBef>
              <a:spcAft>
                <a:spcPct val="0"/>
              </a:spcAft>
              <a:buSzPts val="1250"/>
              <a:buNone/>
              <a:tabLst>
                <a:tab pos="427355" algn="l"/>
              </a:tabLst>
            </a:pP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p:txBody>
      </p:sp>
    </p:spTree>
    <p:extLst>
      <p:ext uri="{BB962C8B-B14F-4D97-AF65-F5344CB8AC3E}">
        <p14:creationId xmlns:p14="http://schemas.microsoft.com/office/powerpoint/2010/main" val="107486842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6594C-5D0E-682D-0DEA-9B9298FA1717}"/>
              </a:ext>
            </a:extLst>
          </p:cNvPr>
          <p:cNvSpPr>
            <a:spLocks noGrp="1"/>
          </p:cNvSpPr>
          <p:nvPr>
            <p:ph type="title"/>
          </p:nvPr>
        </p:nvSpPr>
        <p:spPr/>
        <p:txBody>
          <a:bodyPr>
            <a:normAutofit/>
          </a:bodyPr>
          <a:lstStyle/>
          <a:p>
            <a:pPr algn="ctr"/>
            <a:r>
              <a:rPr lang="en-US" sz="3600" b="1" spc="-5">
                <a:latin typeface="Times New Roman" panose="02020603050405020304" pitchFamily="18" charset="0"/>
                <a:cs typeface="Times New Roman" panose="02020603050405020304" pitchFamily="18" charset="0"/>
              </a:rPr>
              <a:t>EXECUTION</a:t>
            </a:r>
            <a:r>
              <a:rPr lang="en-US" sz="3600" b="1" spc="-15">
                <a:latin typeface="Times New Roman" panose="02020603050405020304" pitchFamily="18" charset="0"/>
                <a:cs typeface="Times New Roman" panose="02020603050405020304" pitchFamily="18" charset="0"/>
              </a:rPr>
              <a:t> </a:t>
            </a:r>
            <a:r>
              <a:rPr lang="en-US" sz="3600" b="1" spc="-5">
                <a:latin typeface="Times New Roman" panose="02020603050405020304" pitchFamily="18" charset="0"/>
                <a:cs typeface="Times New Roman" panose="02020603050405020304" pitchFamily="18" charset="0"/>
              </a:rPr>
              <a:t>OF</a:t>
            </a:r>
            <a:r>
              <a:rPr lang="en-US" sz="3600" b="1" spc="-20">
                <a:latin typeface="Times New Roman" panose="02020603050405020304" pitchFamily="18" charset="0"/>
                <a:cs typeface="Times New Roman" panose="02020603050405020304" pitchFamily="18" charset="0"/>
              </a:rPr>
              <a:t> </a:t>
            </a:r>
            <a:r>
              <a:rPr lang="en-US" sz="3600" b="1" spc="-5">
                <a:latin typeface="Times New Roman" panose="02020603050405020304" pitchFamily="18" charset="0"/>
                <a:cs typeface="Times New Roman" panose="02020603050405020304" pitchFamily="18" charset="0"/>
              </a:rPr>
              <a:t>JAVA</a:t>
            </a:r>
            <a:r>
              <a:rPr lang="en-US" sz="3600" b="1" spc="-15">
                <a:latin typeface="Times New Roman" panose="02020603050405020304" pitchFamily="18" charset="0"/>
                <a:cs typeface="Times New Roman" panose="02020603050405020304" pitchFamily="18" charset="0"/>
              </a:rPr>
              <a:t> </a:t>
            </a:r>
            <a:r>
              <a:rPr lang="en-US" sz="3600" b="1" spc="-5">
                <a:latin typeface="Times New Roman" panose="02020603050405020304" pitchFamily="18" charset="0"/>
                <a:cs typeface="Times New Roman" panose="02020603050405020304" pitchFamily="18" charset="0"/>
              </a:rPr>
              <a:t>PROGRAM</a:t>
            </a:r>
            <a:endParaRPr lang="en-IN" sz="36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7BDF64-4300-BE16-07AE-7B8AA64D809F}"/>
              </a:ext>
            </a:extLst>
          </p:cNvPr>
          <p:cNvSpPr>
            <a:spLocks noGrp="1"/>
          </p:cNvSpPr>
          <p:nvPr>
            <p:ph idx="1"/>
          </p:nvPr>
        </p:nvSpPr>
        <p:spPr/>
        <p:txBody>
          <a:bodyPr/>
          <a:lstStyle/>
          <a:p>
            <a:pPr marL="12700">
              <a:lnSpc>
                <a:spcPct val="150000"/>
              </a:lnSpc>
            </a:pPr>
            <a:r>
              <a:rPr lang="en-US" sz="2800" spc="-5" dirty="0">
                <a:latin typeface="Times New Roman" panose="02020603050405020304" pitchFamily="18" charset="0"/>
                <a:cs typeface="Times New Roman" panose="02020603050405020304" pitchFamily="18" charset="0"/>
              </a:rPr>
              <a:t>Java</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program</a:t>
            </a:r>
            <a:r>
              <a:rPr lang="en-US" sz="2800" spc="-1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can</a:t>
            </a:r>
            <a:r>
              <a:rPr lang="en-US" sz="2800" dirty="0">
                <a:latin typeface="Times New Roman" panose="02020603050405020304" pitchFamily="18" charset="0"/>
                <a:cs typeface="Times New Roman" panose="02020603050405020304" pitchFamily="18" charset="0"/>
              </a:rPr>
              <a:t> be</a:t>
            </a:r>
            <a:r>
              <a:rPr lang="en-US" sz="2800" spc="-5" dirty="0">
                <a:latin typeface="Times New Roman" panose="02020603050405020304" pitchFamily="18" charset="0"/>
                <a:cs typeface="Times New Roman" panose="02020603050405020304" pitchFamily="18" charset="0"/>
              </a:rPr>
              <a:t> executed</a:t>
            </a:r>
            <a:r>
              <a:rPr lang="en-US" sz="2800" spc="-1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using </a:t>
            </a:r>
            <a:r>
              <a:rPr lang="en-US" sz="2800" spc="-5" dirty="0">
                <a:latin typeface="Times New Roman" panose="02020603050405020304" pitchFamily="18" charset="0"/>
                <a:cs typeface="Times New Roman" panose="02020603050405020304" pitchFamily="18" charset="0"/>
              </a:rPr>
              <a:t>the</a:t>
            </a:r>
            <a:r>
              <a:rPr lang="en-US" sz="280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following</a:t>
            </a:r>
            <a:r>
              <a:rPr lang="en-US" sz="2800" spc="-1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means</a:t>
            </a:r>
          </a:p>
          <a:p>
            <a:pPr marL="469900" indent="-228600">
              <a:lnSpc>
                <a:spcPct val="150000"/>
              </a:lnSpc>
              <a:spcBef>
                <a:spcPts val="10"/>
              </a:spcBef>
              <a:buAutoNum type="arabicPeriod"/>
              <a:tabLst>
                <a:tab pos="469900" algn="l"/>
              </a:tabLst>
            </a:pPr>
            <a:r>
              <a:rPr lang="en-US" sz="2800" spc="-5" dirty="0">
                <a:latin typeface="Times New Roman" panose="02020603050405020304" pitchFamily="18" charset="0"/>
                <a:cs typeface="Times New Roman" panose="02020603050405020304" pitchFamily="18" charset="0"/>
              </a:rPr>
              <a:t> In</a:t>
            </a:r>
            <a:r>
              <a:rPr lang="en-US" sz="2800" spc="-2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command</a:t>
            </a:r>
            <a:r>
              <a:rPr lang="en-US" sz="2800" spc="-2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prompt</a:t>
            </a:r>
            <a:endParaRPr lang="en-US" sz="2800" dirty="0">
              <a:latin typeface="Times New Roman" panose="02020603050405020304" pitchFamily="18" charset="0"/>
              <a:cs typeface="Times New Roman" panose="02020603050405020304" pitchFamily="18" charset="0"/>
            </a:endParaRPr>
          </a:p>
          <a:p>
            <a:pPr marL="469900" indent="-228600">
              <a:lnSpc>
                <a:spcPct val="150000"/>
              </a:lnSpc>
              <a:spcBef>
                <a:spcPts val="15"/>
              </a:spcBef>
              <a:buAutoNum type="arabicPeriod"/>
              <a:tabLst>
                <a:tab pos="469900" algn="l"/>
              </a:tabLst>
            </a:pPr>
            <a:r>
              <a:rPr lang="en-US" sz="2800" spc="-5" dirty="0">
                <a:latin typeface="Times New Roman" panose="02020603050405020304" pitchFamily="18" charset="0"/>
                <a:cs typeface="Times New Roman" panose="02020603050405020304" pitchFamily="18" charset="0"/>
              </a:rPr>
              <a:t> IDE</a:t>
            </a:r>
            <a:endParaRPr lang="en-US" sz="2800" dirty="0">
              <a:latin typeface="Times New Roman" panose="02020603050405020304" pitchFamily="18" charset="0"/>
              <a:cs typeface="Times New Roman" panose="02020603050405020304" pitchFamily="18" charset="0"/>
            </a:endParaRPr>
          </a:p>
          <a:p>
            <a:pPr marL="469900" indent="-228600">
              <a:lnSpc>
                <a:spcPct val="150000"/>
              </a:lnSpc>
              <a:buAutoNum type="arabicPeriod"/>
              <a:tabLst>
                <a:tab pos="469900" algn="l"/>
              </a:tabLst>
            </a:pPr>
            <a:r>
              <a:rPr lang="en-US" sz="2800" dirty="0">
                <a:latin typeface="Times New Roman" panose="02020603050405020304" pitchFamily="18" charset="0"/>
                <a:cs typeface="Times New Roman" panose="02020603050405020304" pitchFamily="18" charset="0"/>
              </a:rPr>
              <a:t> Online</a:t>
            </a:r>
            <a:r>
              <a:rPr lang="en-US" sz="2800" spc="-4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compilers</a:t>
            </a:r>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4070035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3E5FC-52A1-C937-607B-76585E4C44B5}"/>
              </a:ext>
            </a:extLst>
          </p:cNvPr>
          <p:cNvSpPr>
            <a:spLocks noGrp="1"/>
          </p:cNvSpPr>
          <p:nvPr>
            <p:ph idx="1"/>
          </p:nvPr>
        </p:nvSpPr>
        <p:spPr>
          <a:xfrm>
            <a:off x="838200" y="559293"/>
            <a:ext cx="10515600" cy="5617670"/>
          </a:xfrm>
        </p:spPr>
        <p:txBody>
          <a:bodyPr>
            <a:normAutofit fontScale="92500" lnSpcReduction="10000"/>
          </a:bodyPr>
          <a:lstStyle/>
          <a:p>
            <a:pPr marL="0" indent="0">
              <a:lnSpc>
                <a:spcPct val="100000"/>
              </a:lnSpc>
              <a:buNone/>
            </a:pPr>
            <a:r>
              <a:rPr lang="en-US" sz="2800" b="1" spc="-5">
                <a:latin typeface="Times New Roman" panose="02020603050405020304" pitchFamily="18" charset="0"/>
                <a:cs typeface="Times New Roman" panose="02020603050405020304" pitchFamily="18" charset="0"/>
              </a:rPr>
              <a:t>Command</a:t>
            </a:r>
            <a:r>
              <a:rPr lang="en-US" sz="2800" b="1" spc="-15">
                <a:latin typeface="Times New Roman" panose="02020603050405020304" pitchFamily="18" charset="0"/>
                <a:cs typeface="Times New Roman" panose="02020603050405020304" pitchFamily="18" charset="0"/>
              </a:rPr>
              <a:t> </a:t>
            </a:r>
            <a:r>
              <a:rPr lang="en-US" sz="2800" b="1" spc="-5">
                <a:latin typeface="Times New Roman" panose="02020603050405020304" pitchFamily="18" charset="0"/>
                <a:cs typeface="Times New Roman" panose="02020603050405020304" pitchFamily="18" charset="0"/>
              </a:rPr>
              <a:t>Prompt</a:t>
            </a:r>
            <a:r>
              <a:rPr lang="en-US" sz="2800" b="1" spc="-20">
                <a:latin typeface="Times New Roman" panose="02020603050405020304" pitchFamily="18" charset="0"/>
                <a:cs typeface="Times New Roman" panose="02020603050405020304" pitchFamily="18" charset="0"/>
              </a:rPr>
              <a:t> </a:t>
            </a:r>
            <a:r>
              <a:rPr lang="en-US" sz="2800" b="1" spc="-5">
                <a:latin typeface="Times New Roman" panose="02020603050405020304" pitchFamily="18" charset="0"/>
                <a:cs typeface="Times New Roman" panose="02020603050405020304" pitchFamily="18" charset="0"/>
              </a:rPr>
              <a:t>Execution</a:t>
            </a:r>
            <a:endParaRPr lang="en-US" sz="2800" b="1">
              <a:latin typeface="Times New Roman" panose="02020603050405020304" pitchFamily="18" charset="0"/>
              <a:cs typeface="Times New Roman" panose="02020603050405020304" pitchFamily="18" charset="0"/>
            </a:endParaRPr>
          </a:p>
          <a:p>
            <a:pPr marL="0" indent="0">
              <a:lnSpc>
                <a:spcPct val="100000"/>
              </a:lnSpc>
              <a:spcBef>
                <a:spcPts val="15"/>
              </a:spcBef>
              <a:buNone/>
            </a:pPr>
            <a:r>
              <a:rPr lang="en-US" sz="2800" spc="-5">
                <a:latin typeface="Times New Roman" panose="02020603050405020304" pitchFamily="18" charset="0"/>
                <a:cs typeface="Times New Roman" panose="02020603050405020304" pitchFamily="18" charset="0"/>
              </a:rPr>
              <a:t>   (Refer:https:/</a:t>
            </a:r>
            <a:r>
              <a:rPr lang="en-US" sz="2800" spc="-5">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/www.youtub</a:t>
            </a:r>
            <a:r>
              <a:rPr lang="en-US" sz="2800" spc="-5">
                <a:latin typeface="Times New Roman" panose="02020603050405020304" pitchFamily="18" charset="0"/>
                <a:cs typeface="Times New Roman" panose="02020603050405020304" pitchFamily="18" charset="0"/>
              </a:rPr>
              <a:t>e</a:t>
            </a:r>
            <a:r>
              <a:rPr lang="en-US" sz="2800" spc="-5">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.com/watch?v=zBF1M8dTftk)</a:t>
            </a:r>
            <a:endParaRPr lang="en-US" sz="2800">
              <a:latin typeface="Times New Roman" panose="02020603050405020304" pitchFamily="18" charset="0"/>
              <a:cs typeface="Times New Roman" panose="02020603050405020304" pitchFamily="18" charset="0"/>
            </a:endParaRPr>
          </a:p>
          <a:p>
            <a:pPr marL="469900" indent="-228600">
              <a:lnSpc>
                <a:spcPct val="100000"/>
              </a:lnSpc>
              <a:buAutoNum type="arabicPeriod"/>
              <a:tabLst>
                <a:tab pos="469900" algn="l"/>
              </a:tabLst>
            </a:pPr>
            <a:r>
              <a:rPr lang="en-US" sz="2800" spc="-5">
                <a:latin typeface="Times New Roman" panose="02020603050405020304" pitchFamily="18" charset="0"/>
                <a:cs typeface="Times New Roman" panose="02020603050405020304" pitchFamily="18" charset="0"/>
              </a:rPr>
              <a:t>Download</a:t>
            </a:r>
            <a:r>
              <a:rPr lang="en-US" sz="2800" spc="-3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and</a:t>
            </a:r>
            <a:r>
              <a:rPr lang="en-US" sz="2800" spc="-20">
                <a:latin typeface="Times New Roman" panose="02020603050405020304" pitchFamily="18" charset="0"/>
                <a:cs typeface="Times New Roman" panose="02020603050405020304" pitchFamily="18" charset="0"/>
              </a:rPr>
              <a:t> </a:t>
            </a:r>
            <a:r>
              <a:rPr lang="en-US" sz="2800" spc="-5">
                <a:latin typeface="Times New Roman" panose="02020603050405020304" pitchFamily="18" charset="0"/>
                <a:cs typeface="Times New Roman" panose="02020603050405020304" pitchFamily="18" charset="0"/>
              </a:rPr>
              <a:t>Install</a:t>
            </a:r>
            <a:r>
              <a:rPr lang="en-US" sz="2800" spc="-15">
                <a:latin typeface="Times New Roman" panose="02020603050405020304" pitchFamily="18" charset="0"/>
                <a:cs typeface="Times New Roman" panose="02020603050405020304" pitchFamily="18" charset="0"/>
              </a:rPr>
              <a:t> </a:t>
            </a:r>
            <a:r>
              <a:rPr lang="en-US" sz="2800" spc="-10">
                <a:latin typeface="Times New Roman" panose="02020603050405020304" pitchFamily="18" charset="0"/>
                <a:cs typeface="Times New Roman" panose="02020603050405020304" pitchFamily="18" charset="0"/>
              </a:rPr>
              <a:t>JDK</a:t>
            </a:r>
            <a:endParaRPr lang="en-US" sz="2800">
              <a:latin typeface="Times New Roman" panose="02020603050405020304" pitchFamily="18" charset="0"/>
              <a:cs typeface="Times New Roman" panose="02020603050405020304" pitchFamily="18" charset="0"/>
            </a:endParaRPr>
          </a:p>
          <a:p>
            <a:pPr marL="927100" marR="438784" lvl="1">
              <a:lnSpc>
                <a:spcPct val="100000"/>
              </a:lnSpc>
              <a:spcBef>
                <a:spcPts val="15"/>
              </a:spcBef>
            </a:pPr>
            <a:r>
              <a:rPr lang="en-US" spc="-5">
                <a:latin typeface="Times New Roman" panose="02020603050405020304" pitchFamily="18" charset="0"/>
                <a:cs typeface="Times New Roman" panose="02020603050405020304" pitchFamily="18" charset="0"/>
              </a:rPr>
              <a:t>(Refer:</a:t>
            </a:r>
            <a:r>
              <a:rPr lang="en-US" spc="25">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https:/</a:t>
            </a:r>
            <a:r>
              <a:rPr lang="en-US" spc="-5">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a:t>
            </a:r>
            <a:r>
              <a:rPr lang="en-US" spc="-5">
                <a:latin typeface="Times New Roman" panose="02020603050405020304" pitchFamily="18" charset="0"/>
                <a:cs typeface="Times New Roman" panose="02020603050405020304" pitchFamily="18" charset="0"/>
              </a:rPr>
              <a:t>.</a:t>
            </a:r>
            <a:r>
              <a:rPr lang="en-US" spc="-5">
                <a:solidFill>
                  <a:srgbClr val="0563C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oracle.com/java/technologies/javase-downloads.html</a:t>
            </a:r>
            <a:r>
              <a:rPr lang="en-US" spc="3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a:latin typeface="Times New Roman" panose="02020603050405020304" pitchFamily="18" charset="0"/>
                <a:cs typeface="Times New Roman" panose="02020603050405020304" pitchFamily="18" charset="0"/>
              </a:rPr>
              <a:t>) </a:t>
            </a:r>
            <a:r>
              <a:rPr lang="en-US" spc="-36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Installed</a:t>
            </a:r>
            <a:r>
              <a:rPr lang="en-US" spc="-1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in C:</a:t>
            </a:r>
            <a:r>
              <a:rPr lang="en-US" spc="-5">
                <a:latin typeface="Times New Roman" panose="02020603050405020304" pitchFamily="18" charset="0"/>
                <a:cs typeface="Times New Roman" panose="02020603050405020304" pitchFamily="18" charset="0"/>
              </a:rPr>
              <a:t> Program Files</a:t>
            </a:r>
            <a:r>
              <a:rPr lang="en-US">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Java</a:t>
            </a:r>
            <a:r>
              <a:rPr lang="en-US" spc="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JDK</a:t>
            </a:r>
          </a:p>
          <a:p>
            <a:pPr marL="469900" marR="2581910" indent="-228600">
              <a:lnSpc>
                <a:spcPct val="100800"/>
              </a:lnSpc>
              <a:buAutoNum type="arabicPeriod" startAt="2"/>
              <a:tabLst>
                <a:tab pos="469900" algn="l"/>
              </a:tabLst>
            </a:pPr>
            <a:r>
              <a:rPr lang="en-US" sz="2800" spc="-5">
                <a:latin typeface="Times New Roman" panose="02020603050405020304" pitchFamily="18" charset="0"/>
                <a:cs typeface="Times New Roman" panose="02020603050405020304" pitchFamily="18" charset="0"/>
              </a:rPr>
              <a:t>Save the Source Code </a:t>
            </a:r>
            <a:r>
              <a:rPr lang="en-US" sz="2800" spc="-10">
                <a:latin typeface="Times New Roman" panose="02020603050405020304" pitchFamily="18" charset="0"/>
                <a:cs typeface="Times New Roman" panose="02020603050405020304" pitchFamily="18" charset="0"/>
              </a:rPr>
              <a:t>in </a:t>
            </a:r>
            <a:r>
              <a:rPr lang="en-US" sz="2800">
                <a:latin typeface="Times New Roman" panose="02020603050405020304" pitchFamily="18" charset="0"/>
                <a:cs typeface="Times New Roman" panose="02020603050405020304" pitchFamily="18" charset="0"/>
              </a:rPr>
              <a:t>any </a:t>
            </a:r>
            <a:r>
              <a:rPr lang="en-US" sz="2800" spc="-5">
                <a:latin typeface="Times New Roman" panose="02020603050405020304" pitchFamily="18" charset="0"/>
                <a:cs typeface="Times New Roman" panose="02020603050405020304" pitchFamily="18" charset="0"/>
              </a:rPr>
              <a:t>working </a:t>
            </a:r>
            <a:r>
              <a:rPr lang="en-US" sz="2800">
                <a:latin typeface="Times New Roman" panose="02020603050405020304" pitchFamily="18" charset="0"/>
                <a:cs typeface="Times New Roman" panose="02020603050405020304" pitchFamily="18" charset="0"/>
              </a:rPr>
              <a:t>space </a:t>
            </a:r>
            <a:r>
              <a:rPr lang="en-US" sz="2800" spc="-36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Let</a:t>
            </a:r>
            <a:r>
              <a:rPr lang="en-US" sz="2800" spc="-10">
                <a:latin typeface="Times New Roman" panose="02020603050405020304" pitchFamily="18" charset="0"/>
                <a:cs typeface="Times New Roman" panose="02020603050405020304" pitchFamily="18" charset="0"/>
              </a:rPr>
              <a:t> </a:t>
            </a:r>
            <a:r>
              <a:rPr lang="en-US" sz="2800" spc="-5">
                <a:latin typeface="Times New Roman" panose="02020603050405020304" pitchFamily="18" charset="0"/>
                <a:cs typeface="Times New Roman" panose="02020603050405020304" pitchFamily="18" charset="0"/>
              </a:rPr>
              <a:t>Working </a:t>
            </a:r>
            <a:r>
              <a:rPr lang="en-US" sz="2800">
                <a:latin typeface="Times New Roman" panose="02020603050405020304" pitchFamily="18" charset="0"/>
                <a:cs typeface="Times New Roman" panose="02020603050405020304" pitchFamily="18" charset="0"/>
              </a:rPr>
              <a:t>Space </a:t>
            </a:r>
            <a:r>
              <a:rPr lang="en-US" sz="2800" spc="-5">
                <a:latin typeface="Times New Roman" panose="02020603050405020304" pitchFamily="18" charset="0"/>
                <a:cs typeface="Times New Roman" panose="02020603050405020304" pitchFamily="18" charset="0"/>
              </a:rPr>
              <a:t>be</a:t>
            </a:r>
            <a:endParaRPr lang="en-US" sz="2800">
              <a:latin typeface="Times New Roman" panose="02020603050405020304" pitchFamily="18" charset="0"/>
              <a:cs typeface="Times New Roman" panose="02020603050405020304" pitchFamily="18" charset="0"/>
            </a:endParaRPr>
          </a:p>
          <a:p>
            <a:pPr marL="927100" lvl="1">
              <a:lnSpc>
                <a:spcPct val="100000"/>
              </a:lnSpc>
              <a:spcBef>
                <a:spcPts val="100"/>
              </a:spcBef>
            </a:pPr>
            <a:r>
              <a:rPr lang="en-IN" b="1" spc="-5">
                <a:solidFill>
                  <a:srgbClr val="C00000"/>
                </a:solidFill>
                <a:latin typeface="Times New Roman" panose="02020603050405020304" pitchFamily="18" charset="0"/>
                <a:cs typeface="Times New Roman" panose="02020603050405020304" pitchFamily="18" charset="0"/>
              </a:rPr>
              <a:t>D:\My</a:t>
            </a:r>
            <a:r>
              <a:rPr lang="en-IN" b="1" spc="-20">
                <a:solidFill>
                  <a:srgbClr val="C00000"/>
                </a:solidFill>
                <a:latin typeface="Times New Roman" panose="02020603050405020304" pitchFamily="18" charset="0"/>
                <a:cs typeface="Times New Roman" panose="02020603050405020304" pitchFamily="18" charset="0"/>
              </a:rPr>
              <a:t> </a:t>
            </a:r>
            <a:r>
              <a:rPr lang="en-IN" b="1">
                <a:solidFill>
                  <a:srgbClr val="C00000"/>
                </a:solidFill>
                <a:latin typeface="Times New Roman" panose="02020603050405020304" pitchFamily="18" charset="0"/>
                <a:cs typeface="Times New Roman" panose="02020603050405020304" pitchFamily="18" charset="0"/>
              </a:rPr>
              <a:t>Java</a:t>
            </a:r>
            <a:r>
              <a:rPr lang="en-IN" b="1" spc="-15">
                <a:solidFill>
                  <a:srgbClr val="C00000"/>
                </a:solidFill>
                <a:latin typeface="Times New Roman" panose="02020603050405020304" pitchFamily="18" charset="0"/>
                <a:cs typeface="Times New Roman" panose="02020603050405020304" pitchFamily="18" charset="0"/>
              </a:rPr>
              <a:t> </a:t>
            </a:r>
            <a:r>
              <a:rPr lang="en-IN" b="1" spc="-5">
                <a:solidFill>
                  <a:srgbClr val="C00000"/>
                </a:solidFill>
                <a:latin typeface="Times New Roman" panose="02020603050405020304" pitchFamily="18" charset="0"/>
                <a:cs typeface="Times New Roman" panose="02020603050405020304" pitchFamily="18" charset="0"/>
              </a:rPr>
              <a:t>Programs\Week1</a:t>
            </a:r>
            <a:endParaRPr lang="en-IN" b="1">
              <a:solidFill>
                <a:srgbClr val="C00000"/>
              </a:solidFill>
              <a:latin typeface="Times New Roman" panose="02020603050405020304" pitchFamily="18" charset="0"/>
              <a:cs typeface="Times New Roman" panose="02020603050405020304" pitchFamily="18" charset="0"/>
            </a:endParaRPr>
          </a:p>
          <a:p>
            <a:pPr marL="469900" indent="-228600">
              <a:lnSpc>
                <a:spcPct val="100000"/>
              </a:lnSpc>
              <a:buAutoNum type="arabicPeriod" startAt="3"/>
              <a:tabLst>
                <a:tab pos="469900" algn="l"/>
              </a:tabLst>
            </a:pPr>
            <a:r>
              <a:rPr lang="en-IN" sz="2800">
                <a:latin typeface="Times New Roman" panose="02020603050405020304" pitchFamily="18" charset="0"/>
                <a:cs typeface="Times New Roman" panose="02020603050405020304" pitchFamily="18" charset="0"/>
              </a:rPr>
              <a:t>Set</a:t>
            </a:r>
            <a:r>
              <a:rPr lang="en-IN" sz="2800" spc="-15">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the Path</a:t>
            </a:r>
            <a:r>
              <a:rPr lang="en-IN" sz="2800" spc="-10">
                <a:latin typeface="Times New Roman" panose="02020603050405020304" pitchFamily="18" charset="0"/>
                <a:cs typeface="Times New Roman" panose="02020603050405020304" pitchFamily="18" charset="0"/>
              </a:rPr>
              <a:t> </a:t>
            </a:r>
            <a:r>
              <a:rPr lang="en-IN" sz="2800">
                <a:latin typeface="Times New Roman" panose="02020603050405020304" pitchFamily="18" charset="0"/>
                <a:cs typeface="Times New Roman" panose="02020603050405020304" pitchFamily="18" charset="0"/>
              </a:rPr>
              <a:t>in</a:t>
            </a:r>
            <a:r>
              <a:rPr lang="en-IN" sz="2800" spc="-10">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Command</a:t>
            </a:r>
            <a:r>
              <a:rPr lang="en-IN" sz="2800" spc="-15">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Prompt</a:t>
            </a:r>
            <a:endParaRPr lang="en-IN" sz="2800">
              <a:latin typeface="Times New Roman" panose="02020603050405020304" pitchFamily="18" charset="0"/>
              <a:cs typeface="Times New Roman" panose="02020603050405020304" pitchFamily="18" charset="0"/>
            </a:endParaRPr>
          </a:p>
          <a:p>
            <a:pPr marL="927100" lvl="1">
              <a:lnSpc>
                <a:spcPct val="100000"/>
              </a:lnSpc>
              <a:spcBef>
                <a:spcPts val="10"/>
              </a:spcBef>
            </a:pPr>
            <a:r>
              <a:rPr lang="en-IN" b="1" spc="-5">
                <a:solidFill>
                  <a:srgbClr val="C00000"/>
                </a:solidFill>
                <a:latin typeface="Times New Roman" panose="02020603050405020304" pitchFamily="18" charset="0"/>
                <a:cs typeface="Times New Roman" panose="02020603050405020304" pitchFamily="18" charset="0"/>
              </a:rPr>
              <a:t>D:\My</a:t>
            </a:r>
            <a:r>
              <a:rPr lang="en-IN" b="1">
                <a:solidFill>
                  <a:srgbClr val="C00000"/>
                </a:solidFill>
                <a:latin typeface="Times New Roman" panose="02020603050405020304" pitchFamily="18" charset="0"/>
                <a:cs typeface="Times New Roman" panose="02020603050405020304" pitchFamily="18" charset="0"/>
              </a:rPr>
              <a:t> Java</a:t>
            </a:r>
            <a:r>
              <a:rPr lang="en-IN" b="1" spc="5">
                <a:solidFill>
                  <a:srgbClr val="C00000"/>
                </a:solidFill>
                <a:latin typeface="Times New Roman" panose="02020603050405020304" pitchFamily="18" charset="0"/>
                <a:cs typeface="Times New Roman" panose="02020603050405020304" pitchFamily="18" charset="0"/>
              </a:rPr>
              <a:t> </a:t>
            </a:r>
            <a:r>
              <a:rPr lang="en-IN" b="1" spc="-5">
                <a:solidFill>
                  <a:srgbClr val="C00000"/>
                </a:solidFill>
                <a:latin typeface="Times New Roman" panose="02020603050405020304" pitchFamily="18" charset="0"/>
                <a:cs typeface="Times New Roman" panose="02020603050405020304" pitchFamily="18" charset="0"/>
              </a:rPr>
              <a:t>Programs\Week1&gt;</a:t>
            </a:r>
            <a:r>
              <a:rPr lang="en-IN" b="1" spc="5">
                <a:solidFill>
                  <a:srgbClr val="C00000"/>
                </a:solidFill>
                <a:latin typeface="Times New Roman" panose="02020603050405020304" pitchFamily="18" charset="0"/>
                <a:cs typeface="Times New Roman" panose="02020603050405020304" pitchFamily="18" charset="0"/>
              </a:rPr>
              <a:t> </a:t>
            </a:r>
            <a:r>
              <a:rPr lang="en-IN" b="1" spc="-5">
                <a:solidFill>
                  <a:srgbClr val="C00000"/>
                </a:solidFill>
                <a:latin typeface="Times New Roman" panose="02020603050405020304" pitchFamily="18" charset="0"/>
                <a:cs typeface="Times New Roman" panose="02020603050405020304" pitchFamily="18" charset="0"/>
              </a:rPr>
              <a:t>set path</a:t>
            </a:r>
            <a:r>
              <a:rPr lang="en-IN" b="1" spc="5">
                <a:solidFill>
                  <a:srgbClr val="C00000"/>
                </a:solidFill>
                <a:latin typeface="Times New Roman" panose="02020603050405020304" pitchFamily="18" charset="0"/>
                <a:cs typeface="Times New Roman" panose="02020603050405020304" pitchFamily="18" charset="0"/>
              </a:rPr>
              <a:t> </a:t>
            </a:r>
            <a:r>
              <a:rPr lang="en-IN" b="1">
                <a:solidFill>
                  <a:srgbClr val="C00000"/>
                </a:solidFill>
                <a:latin typeface="Times New Roman" panose="02020603050405020304" pitchFamily="18" charset="0"/>
                <a:cs typeface="Times New Roman" panose="02020603050405020304" pitchFamily="18" charset="0"/>
              </a:rPr>
              <a:t>=</a:t>
            </a:r>
            <a:r>
              <a:rPr lang="en-IN" b="1" spc="5">
                <a:solidFill>
                  <a:srgbClr val="C00000"/>
                </a:solidFill>
                <a:latin typeface="Times New Roman" panose="02020603050405020304" pitchFamily="18" charset="0"/>
                <a:cs typeface="Times New Roman" panose="02020603050405020304" pitchFamily="18" charset="0"/>
              </a:rPr>
              <a:t> </a:t>
            </a:r>
            <a:r>
              <a:rPr lang="en-IN" b="1" spc="-5">
                <a:solidFill>
                  <a:srgbClr val="C00000"/>
                </a:solidFill>
                <a:latin typeface="Times New Roman" panose="02020603050405020304" pitchFamily="18" charset="0"/>
                <a:cs typeface="Times New Roman" panose="02020603050405020304" pitchFamily="18" charset="0"/>
              </a:rPr>
              <a:t>“C:\Program</a:t>
            </a:r>
            <a:r>
              <a:rPr lang="en-IN" b="1">
                <a:solidFill>
                  <a:srgbClr val="C00000"/>
                </a:solidFill>
                <a:latin typeface="Times New Roman" panose="02020603050405020304" pitchFamily="18" charset="0"/>
                <a:cs typeface="Times New Roman" panose="02020603050405020304" pitchFamily="18" charset="0"/>
              </a:rPr>
              <a:t> </a:t>
            </a:r>
            <a:r>
              <a:rPr lang="en-IN" b="1" spc="-5">
                <a:solidFill>
                  <a:srgbClr val="C00000"/>
                </a:solidFill>
                <a:latin typeface="Times New Roman" panose="02020603050405020304" pitchFamily="18" charset="0"/>
                <a:cs typeface="Times New Roman" panose="02020603050405020304" pitchFamily="18" charset="0"/>
              </a:rPr>
              <a:t>Files\Java\JDK\Bin”</a:t>
            </a:r>
            <a:endParaRPr lang="en-IN" b="1">
              <a:solidFill>
                <a:srgbClr val="C00000"/>
              </a:solidFill>
              <a:latin typeface="Times New Roman" panose="02020603050405020304" pitchFamily="18" charset="0"/>
              <a:cs typeface="Times New Roman" panose="02020603050405020304" pitchFamily="18" charset="0"/>
            </a:endParaRPr>
          </a:p>
          <a:p>
            <a:pPr marL="469900" indent="-228600">
              <a:lnSpc>
                <a:spcPct val="100000"/>
              </a:lnSpc>
              <a:spcBef>
                <a:spcPts val="15"/>
              </a:spcBef>
              <a:buAutoNum type="arabicPeriod" startAt="4"/>
              <a:tabLst>
                <a:tab pos="469900" algn="l"/>
              </a:tabLst>
            </a:pPr>
            <a:r>
              <a:rPr lang="en-IN" sz="2800" spc="-5">
                <a:latin typeface="Times New Roman" panose="02020603050405020304" pitchFamily="18" charset="0"/>
                <a:cs typeface="Times New Roman" panose="02020603050405020304" pitchFamily="18" charset="0"/>
              </a:rPr>
              <a:t>Compile</a:t>
            </a:r>
            <a:r>
              <a:rPr lang="en-IN" sz="2800" spc="-15">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the</a:t>
            </a:r>
            <a:r>
              <a:rPr lang="en-IN" sz="2800" spc="-10">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Source</a:t>
            </a:r>
            <a:r>
              <a:rPr lang="en-IN" sz="2800" spc="-15">
                <a:latin typeface="Times New Roman" panose="02020603050405020304" pitchFamily="18" charset="0"/>
                <a:cs typeface="Times New Roman" panose="02020603050405020304" pitchFamily="18" charset="0"/>
              </a:rPr>
              <a:t> </a:t>
            </a:r>
            <a:r>
              <a:rPr lang="en-IN" sz="2800">
                <a:latin typeface="Times New Roman" panose="02020603050405020304" pitchFamily="18" charset="0"/>
                <a:cs typeface="Times New Roman" panose="02020603050405020304" pitchFamily="18" charset="0"/>
              </a:rPr>
              <a:t>Code</a:t>
            </a:r>
          </a:p>
          <a:p>
            <a:pPr marL="927100" marR="2073275" lvl="1">
              <a:lnSpc>
                <a:spcPct val="100000"/>
              </a:lnSpc>
              <a:spcBef>
                <a:spcPts val="10"/>
              </a:spcBef>
            </a:pPr>
            <a:r>
              <a:rPr lang="en-IN" spc="-5">
                <a:latin typeface="Times New Roman" panose="02020603050405020304" pitchFamily="18" charset="0"/>
                <a:cs typeface="Times New Roman" panose="02020603050405020304" pitchFamily="18" charset="0"/>
              </a:rPr>
              <a:t>D:\My </a:t>
            </a:r>
            <a:r>
              <a:rPr lang="en-IN">
                <a:latin typeface="Times New Roman" panose="02020603050405020304" pitchFamily="18" charset="0"/>
                <a:cs typeface="Times New Roman" panose="02020603050405020304" pitchFamily="18" charset="0"/>
              </a:rPr>
              <a:t>Java </a:t>
            </a:r>
            <a:r>
              <a:rPr lang="en-IN" spc="-5">
                <a:latin typeface="Times New Roman" panose="02020603050405020304" pitchFamily="18" charset="0"/>
                <a:cs typeface="Times New Roman" panose="02020603050405020304" pitchFamily="18" charset="0"/>
              </a:rPr>
              <a:t>Programs\Week1&gt; javac Welcome.java </a:t>
            </a:r>
          </a:p>
          <a:p>
            <a:pPr marL="927100" marR="2073275" lvl="1">
              <a:lnSpc>
                <a:spcPct val="100000"/>
              </a:lnSpc>
              <a:spcBef>
                <a:spcPts val="10"/>
              </a:spcBef>
            </a:pPr>
            <a:r>
              <a:rPr lang="en-IN" spc="-36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On</a:t>
            </a:r>
            <a:r>
              <a:rPr lang="en-IN" spc="-5">
                <a:latin typeface="Times New Roman" panose="02020603050405020304" pitchFamily="18" charset="0"/>
                <a:cs typeface="Times New Roman" panose="02020603050405020304" pitchFamily="18" charset="0"/>
              </a:rPr>
              <a:t> successful</a:t>
            </a:r>
            <a:r>
              <a:rPr lang="en-IN">
                <a:latin typeface="Times New Roman" panose="02020603050405020304" pitchFamily="18" charset="0"/>
                <a:cs typeface="Times New Roman" panose="02020603050405020304" pitchFamily="18" charset="0"/>
              </a:rPr>
              <a:t> </a:t>
            </a:r>
            <a:r>
              <a:rPr lang="en-IN" spc="-5">
                <a:latin typeface="Times New Roman" panose="02020603050405020304" pitchFamily="18" charset="0"/>
                <a:cs typeface="Times New Roman" panose="02020603050405020304" pitchFamily="18" charset="0"/>
              </a:rPr>
              <a:t>Compilation </a:t>
            </a:r>
            <a:r>
              <a:rPr lang="en-IN" sz="2200" b="1" spc="-5" err="1">
                <a:solidFill>
                  <a:srgbClr val="002060"/>
                </a:solidFill>
                <a:latin typeface="Times New Roman" panose="02020603050405020304" pitchFamily="18" charset="0"/>
                <a:cs typeface="Times New Roman" panose="02020603050405020304" pitchFamily="18" charset="0"/>
              </a:rPr>
              <a:t>Welcome.class (Byte Code) is created</a:t>
            </a:r>
          </a:p>
          <a:p>
            <a:pPr marL="469900" marR="2465070" indent="-228600">
              <a:lnSpc>
                <a:spcPct val="100000"/>
              </a:lnSpc>
              <a:spcBef>
                <a:spcPts val="15"/>
              </a:spcBef>
              <a:buAutoNum type="arabicPeriod" startAt="5"/>
              <a:tabLst>
                <a:tab pos="469900" algn="l"/>
              </a:tabLst>
            </a:pPr>
            <a:r>
              <a:rPr lang="en-IN" sz="2800" spc="-5">
                <a:latin typeface="Times New Roman" panose="02020603050405020304" pitchFamily="18" charset="0"/>
                <a:cs typeface="Times New Roman" panose="02020603050405020304" pitchFamily="18" charset="0"/>
              </a:rPr>
              <a:t>Interpret </a:t>
            </a:r>
            <a:r>
              <a:rPr lang="en-IN" sz="2800">
                <a:latin typeface="Times New Roman" panose="02020603050405020304" pitchFamily="18" charset="0"/>
                <a:cs typeface="Times New Roman" panose="02020603050405020304" pitchFamily="18" charset="0"/>
              </a:rPr>
              <a:t>/ </a:t>
            </a:r>
            <a:r>
              <a:rPr lang="en-IN" sz="2800" spc="-5">
                <a:latin typeface="Times New Roman" panose="02020603050405020304" pitchFamily="18" charset="0"/>
                <a:cs typeface="Times New Roman" panose="02020603050405020304" pitchFamily="18" charset="0"/>
              </a:rPr>
              <a:t>Execute the </a:t>
            </a:r>
            <a:r>
              <a:rPr lang="en-IN" sz="2800">
                <a:latin typeface="Times New Roman" panose="02020603050405020304" pitchFamily="18" charset="0"/>
                <a:cs typeface="Times New Roman" panose="02020603050405020304" pitchFamily="18" charset="0"/>
              </a:rPr>
              <a:t>Class </a:t>
            </a:r>
            <a:r>
              <a:rPr lang="en-IN" sz="2800" spc="-5">
                <a:latin typeface="Times New Roman" panose="02020603050405020304" pitchFamily="18" charset="0"/>
                <a:cs typeface="Times New Roman" panose="02020603050405020304" pitchFamily="18" charset="0"/>
              </a:rPr>
              <a:t>File (Byte Code)</a:t>
            </a:r>
          </a:p>
          <a:p>
            <a:pPr marL="698500" marR="2465070" lvl="1" indent="0">
              <a:lnSpc>
                <a:spcPct val="100000"/>
              </a:lnSpc>
              <a:spcBef>
                <a:spcPts val="15"/>
              </a:spcBef>
              <a:buNone/>
              <a:tabLst>
                <a:tab pos="469900" algn="l"/>
              </a:tabLst>
            </a:pPr>
            <a:r>
              <a:rPr lang="en-IN" spc="-5">
                <a:latin typeface="Times New Roman" panose="02020603050405020304" pitchFamily="18" charset="0"/>
                <a:cs typeface="Times New Roman" panose="02020603050405020304" pitchFamily="18" charset="0"/>
              </a:rPr>
              <a:t> </a:t>
            </a:r>
            <a:r>
              <a:rPr lang="en-IN" spc="-360">
                <a:latin typeface="Times New Roman" panose="02020603050405020304" pitchFamily="18" charset="0"/>
                <a:cs typeface="Times New Roman" panose="02020603050405020304" pitchFamily="18" charset="0"/>
              </a:rPr>
              <a:t> </a:t>
            </a:r>
            <a:r>
              <a:rPr lang="en-IN" spc="-5">
                <a:latin typeface="Times New Roman" panose="02020603050405020304" pitchFamily="18" charset="0"/>
                <a:cs typeface="Times New Roman" panose="02020603050405020304" pitchFamily="18" charset="0"/>
              </a:rPr>
              <a:t>D:\My </a:t>
            </a:r>
            <a:r>
              <a:rPr lang="en-IN">
                <a:latin typeface="Times New Roman" panose="02020603050405020304" pitchFamily="18" charset="0"/>
                <a:cs typeface="Times New Roman" panose="02020603050405020304" pitchFamily="18" charset="0"/>
              </a:rPr>
              <a:t>Java </a:t>
            </a:r>
            <a:r>
              <a:rPr lang="en-IN" spc="-5">
                <a:latin typeface="Times New Roman" panose="02020603050405020304" pitchFamily="18" charset="0"/>
                <a:cs typeface="Times New Roman" panose="02020603050405020304" pitchFamily="18" charset="0"/>
              </a:rPr>
              <a:t>Programs\Week1&gt; java</a:t>
            </a:r>
            <a:r>
              <a:rPr lang="en-IN">
                <a:latin typeface="Times New Roman" panose="02020603050405020304" pitchFamily="18" charset="0"/>
                <a:cs typeface="Times New Roman" panose="02020603050405020304" pitchFamily="18" charset="0"/>
              </a:rPr>
              <a:t> </a:t>
            </a:r>
            <a:r>
              <a:rPr lang="en-IN" spc="-5">
                <a:latin typeface="Times New Roman" panose="02020603050405020304" pitchFamily="18" charset="0"/>
                <a:cs typeface="Times New Roman" panose="02020603050405020304" pitchFamily="18" charset="0"/>
              </a:rPr>
              <a:t>Welcome</a:t>
            </a:r>
            <a:endParaRPr lang="en-IN">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9886234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E9AC-091B-9118-2741-FA45AACA7BD7}"/>
              </a:ext>
            </a:extLst>
          </p:cNvPr>
          <p:cNvSpPr>
            <a:spLocks noGrp="1"/>
          </p:cNvSpPr>
          <p:nvPr>
            <p:ph type="title"/>
          </p:nvPr>
        </p:nvSpPr>
        <p:spPr/>
        <p:txBody>
          <a:bodyPr>
            <a:normAutofit/>
          </a:bodyPr>
          <a:lstStyle/>
          <a:p>
            <a:pPr algn="ctr"/>
            <a:r>
              <a:rPr lang="en-IN" sz="3600" b="1">
                <a:solidFill>
                  <a:srgbClr val="002060"/>
                </a:solidFill>
                <a:latin typeface="Times New Roman" panose="02020603050405020304" pitchFamily="18" charset="0"/>
                <a:cs typeface="Times New Roman" panose="02020603050405020304" pitchFamily="18" charset="0"/>
              </a:rPr>
              <a:t>STEPS FOR COMPILE AND RUN JAVA PROGRAM</a:t>
            </a:r>
          </a:p>
        </p:txBody>
      </p:sp>
      <p:sp>
        <p:nvSpPr>
          <p:cNvPr id="3" name="Content Placeholder 2">
            <a:extLst>
              <a:ext uri="{FF2B5EF4-FFF2-40B4-BE49-F238E27FC236}">
                <a16:creationId xmlns:a16="http://schemas.microsoft.com/office/drawing/2014/main" id="{A231642F-EF6F-F894-A9D8-387B19111CB0}"/>
              </a:ext>
            </a:extLst>
          </p:cNvPr>
          <p:cNvSpPr>
            <a:spLocks noGrp="1"/>
          </p:cNvSpPr>
          <p:nvPr>
            <p:ph idx="1"/>
          </p:nvPr>
        </p:nvSpPr>
        <p:spPr/>
        <p:txBody>
          <a:bodyPr>
            <a:normAutofit/>
          </a:bodyPr>
          <a:lstStyle/>
          <a:p>
            <a:pPr marL="426720" marR="1951990">
              <a:lnSpc>
                <a:spcPct val="200000"/>
              </a:lnSpc>
              <a:spcBef>
                <a:spcPts val="5"/>
              </a:spcBef>
              <a:spcAft>
                <a:spcPct val="0"/>
              </a:spcAft>
            </a:pPr>
            <a:r>
              <a:rPr lang="en-US" sz="2000">
                <a:effectLst/>
                <a:latin typeface="Times New Roman" panose="02020603050405020304" pitchFamily="18" charset="0"/>
                <a:ea typeface="Times New Roman" panose="02020603050405020304" pitchFamily="18" charset="0"/>
              </a:rPr>
              <a:t>First Save Java</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program with</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same as</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class name</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with .java</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extension.</a:t>
            </a:r>
            <a:r>
              <a:rPr lang="en-US" sz="2000" spc="-300">
                <a:effectLst/>
                <a:latin typeface="Times New Roman" panose="02020603050405020304" pitchFamily="18" charset="0"/>
                <a:ea typeface="Times New Roman" panose="02020603050405020304" pitchFamily="18" charset="0"/>
              </a:rPr>
              <a:t> </a:t>
            </a:r>
            <a:r>
              <a:rPr lang="en-US" sz="2000" b="1">
                <a:solidFill>
                  <a:srgbClr val="002060"/>
                </a:solidFill>
                <a:effectLst/>
                <a:latin typeface="Times New Roman" panose="02020603050405020304" pitchFamily="18" charset="0"/>
                <a:ea typeface="Times New Roman" panose="02020603050405020304" pitchFamily="18" charset="0"/>
              </a:rPr>
              <a:t>Example: Sum.java</a:t>
            </a:r>
            <a:endParaRPr lang="en-IN" sz="2000" b="1">
              <a:solidFill>
                <a:srgbClr val="002060"/>
              </a:solidFill>
              <a:effectLst/>
              <a:latin typeface="Times New Roman" panose="02020603050405020304" pitchFamily="18" charset="0"/>
              <a:ea typeface="Times New Roman" panose="02020603050405020304" pitchFamily="18" charset="0"/>
            </a:endParaRPr>
          </a:p>
          <a:p>
            <a:pPr marL="426720" marR="4745990">
              <a:lnSpc>
                <a:spcPct val="200000"/>
              </a:lnSpc>
            </a:pPr>
            <a:r>
              <a:rPr lang="en-US" sz="2000" b="1">
                <a:effectLst/>
                <a:latin typeface="Times New Roman" panose="02020603050405020304" pitchFamily="18" charset="0"/>
                <a:ea typeface="Times New Roman" panose="02020603050405020304" pitchFamily="18" charset="0"/>
              </a:rPr>
              <a:t>Compile</a:t>
            </a:r>
            <a:r>
              <a:rPr lang="en-US" sz="2000">
                <a:effectLst/>
                <a:latin typeface="Times New Roman" panose="02020603050405020304" pitchFamily="18" charset="0"/>
                <a:ea typeface="Times New Roman" panose="02020603050405020304" pitchFamily="18" charset="0"/>
              </a:rPr>
              <a:t>:    javac Filename.java</a:t>
            </a:r>
            <a:r>
              <a:rPr lang="en-US" sz="2000" spc="-300">
                <a:effectLst/>
                <a:latin typeface="Times New Roman" panose="02020603050405020304" pitchFamily="18" charset="0"/>
                <a:ea typeface="Times New Roman" panose="02020603050405020304" pitchFamily="18" charset="0"/>
              </a:rPr>
              <a:t> </a:t>
            </a:r>
          </a:p>
          <a:p>
            <a:pPr marL="941070" marR="4745990" lvl="1" indent="-285750">
              <a:lnSpc>
                <a:spcPct val="200000"/>
              </a:lnSpc>
              <a:buFont typeface="Wingdings" panose="05000000000000000000" pitchFamily="2" charset="2"/>
              <a:buChar char="ü"/>
            </a:pPr>
            <a:r>
              <a:rPr lang="en-US" sz="1600" b="1">
                <a:solidFill>
                  <a:srgbClr val="002060"/>
                </a:solidFill>
                <a:effectLst/>
                <a:latin typeface="Times New Roman" panose="02020603050405020304" pitchFamily="18" charset="0"/>
                <a:ea typeface="Times New Roman" panose="02020603050405020304" pitchFamily="18" charset="0"/>
              </a:rPr>
              <a:t>Example :   </a:t>
            </a:r>
            <a:r>
              <a:rPr lang="en-US" sz="1600" b="1" err="1">
                <a:solidFill>
                  <a:srgbClr val="C00000"/>
                </a:solidFill>
                <a:effectLst/>
                <a:latin typeface="Times New Roman" panose="02020603050405020304" pitchFamily="18" charset="0"/>
                <a:ea typeface="Times New Roman" panose="02020603050405020304" pitchFamily="18" charset="0"/>
              </a:rPr>
              <a:t>javac</a:t>
            </a:r>
            <a:r>
              <a:rPr lang="en-US" sz="1600" b="1" spc="5">
                <a:solidFill>
                  <a:srgbClr val="C00000"/>
                </a:solidFill>
                <a:effectLst/>
                <a:latin typeface="Times New Roman" panose="02020603050405020304" pitchFamily="18" charset="0"/>
                <a:ea typeface="Times New Roman" panose="02020603050405020304" pitchFamily="18" charset="0"/>
              </a:rPr>
              <a:t> </a:t>
            </a:r>
            <a:r>
              <a:rPr lang="en-US" sz="1600" b="1">
                <a:solidFill>
                  <a:srgbClr val="C00000"/>
                </a:solidFill>
                <a:effectLst/>
                <a:latin typeface="Times New Roman" panose="02020603050405020304" pitchFamily="18" charset="0"/>
                <a:ea typeface="Times New Roman" panose="02020603050405020304" pitchFamily="18" charset="0"/>
              </a:rPr>
              <a:t>Sum.java</a:t>
            </a:r>
            <a:endParaRPr lang="en-IN" sz="1600" b="1">
              <a:solidFill>
                <a:srgbClr val="C00000"/>
              </a:solidFill>
              <a:latin typeface="Times New Roman" panose="02020603050405020304" pitchFamily="18" charset="0"/>
              <a:ea typeface="Times New Roman" panose="02020603050405020304" pitchFamily="18" charset="0"/>
            </a:endParaRPr>
          </a:p>
          <a:p>
            <a:pPr marL="426720" marR="4745990">
              <a:lnSpc>
                <a:spcPct val="200000"/>
              </a:lnSpc>
            </a:pPr>
            <a:r>
              <a:rPr lang="en-US" sz="2000" b="1">
                <a:effectLst/>
                <a:latin typeface="Times New Roman" panose="02020603050405020304" pitchFamily="18" charset="0"/>
                <a:ea typeface="Times New Roman" panose="02020603050405020304" pitchFamily="18" charset="0"/>
              </a:rPr>
              <a:t>Run by: </a:t>
            </a:r>
            <a:r>
              <a:rPr lang="en-US" sz="2000">
                <a:effectLst/>
                <a:latin typeface="Times New Roman" panose="02020603050405020304" pitchFamily="18" charset="0"/>
                <a:ea typeface="Times New Roman" panose="02020603050405020304" pitchFamily="18" charset="0"/>
              </a:rPr>
              <a:t>java</a:t>
            </a:r>
            <a:r>
              <a:rPr lang="en-US" sz="2000" spc="5">
                <a:effectLst/>
                <a:latin typeface="Times New Roman" panose="02020603050405020304" pitchFamily="18" charset="0"/>
                <a:ea typeface="Times New Roman" panose="02020603050405020304" pitchFamily="18" charset="0"/>
              </a:rPr>
              <a:t> </a:t>
            </a:r>
            <a:r>
              <a:rPr lang="en-US" sz="2000">
                <a:effectLst/>
                <a:latin typeface="Times New Roman" panose="02020603050405020304" pitchFamily="18" charset="0"/>
                <a:ea typeface="Times New Roman" panose="02020603050405020304" pitchFamily="18" charset="0"/>
              </a:rPr>
              <a:t>Filename</a:t>
            </a:r>
            <a:endParaRPr lang="en-US" sz="2000" spc="5">
              <a:latin typeface="Times New Roman" panose="02020603050405020304" pitchFamily="18" charset="0"/>
              <a:ea typeface="Times New Roman" panose="02020603050405020304" pitchFamily="18" charset="0"/>
            </a:endParaRPr>
          </a:p>
          <a:p>
            <a:pPr marL="941070" marR="4745990" lvl="1" indent="-285750">
              <a:lnSpc>
                <a:spcPct val="200000"/>
              </a:lnSpc>
              <a:buFont typeface="Wingdings" panose="05000000000000000000" pitchFamily="2" charset="2"/>
              <a:buChar char="ü"/>
            </a:pPr>
            <a:r>
              <a:rPr lang="en-US" sz="1600" b="1">
                <a:solidFill>
                  <a:srgbClr val="002060"/>
                </a:solidFill>
                <a:effectLst/>
                <a:latin typeface="Times New Roman" panose="02020603050405020304" pitchFamily="18" charset="0"/>
                <a:ea typeface="Times New Roman" panose="02020603050405020304" pitchFamily="18" charset="0"/>
              </a:rPr>
              <a:t>Example:     </a:t>
            </a:r>
            <a:r>
              <a:rPr lang="en-US" sz="1600" b="1">
                <a:solidFill>
                  <a:srgbClr val="C00000"/>
                </a:solidFill>
                <a:effectLst/>
                <a:latin typeface="Times New Roman" panose="02020603050405020304" pitchFamily="18" charset="0"/>
                <a:ea typeface="Times New Roman" panose="02020603050405020304" pitchFamily="18" charset="0"/>
              </a:rPr>
              <a:t>java sum</a:t>
            </a:r>
            <a:endParaRPr lang="en-IN" sz="1600" b="1">
              <a:solidFill>
                <a:srgbClr val="C00000"/>
              </a:solidFill>
              <a:effectLst/>
              <a:latin typeface="Times New Roman" panose="02020603050405020304" pitchFamily="18" charset="0"/>
              <a:ea typeface="Times New Roman" panose="02020603050405020304" pitchFamily="18" charset="0"/>
            </a:endParaRPr>
          </a:p>
          <a:p>
            <a:endParaRPr lang="en-IN"/>
          </a:p>
        </p:txBody>
      </p:sp>
    </p:spTree>
    <p:extLst>
      <p:ext uri="{BB962C8B-B14F-4D97-AF65-F5344CB8AC3E}">
        <p14:creationId xmlns:p14="http://schemas.microsoft.com/office/powerpoint/2010/main" val="248809672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360D-F625-A57A-7349-B968595B389C}"/>
              </a:ext>
            </a:extLst>
          </p:cNvPr>
          <p:cNvSpPr>
            <a:spLocks noGrp="1"/>
          </p:cNvSpPr>
          <p:nvPr>
            <p:ph type="title"/>
          </p:nvPr>
        </p:nvSpPr>
        <p:spPr>
          <a:xfrm>
            <a:off x="669524" y="400635"/>
            <a:ext cx="10515600" cy="1325563"/>
          </a:xfrm>
        </p:spPr>
        <p:txBody>
          <a:bodyPr>
            <a:normAutofit/>
          </a:bodyPr>
          <a:lstStyle/>
          <a:p>
            <a:pPr algn="ctr"/>
            <a:r>
              <a:rPr lang="en-US" sz="3600" b="1">
                <a:solidFill>
                  <a:srgbClr val="002060"/>
                </a:solidFill>
                <a:latin typeface="Times New Roman" panose="02020603050405020304" pitchFamily="18" charset="0"/>
                <a:cs typeface="Times New Roman" panose="02020603050405020304" pitchFamily="18" charset="0"/>
              </a:rPr>
              <a:t>OBJECT ORIENTED PROGRAMMING</a:t>
            </a:r>
            <a:endParaRPr lang="en-IN" sz="3600" b="1">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91221A-0B55-B808-C8B2-667587E56E88}"/>
              </a:ext>
            </a:extLst>
          </p:cNvPr>
          <p:cNvSpPr>
            <a:spLocks noGrp="1"/>
          </p:cNvSpPr>
          <p:nvPr>
            <p:ph idx="1"/>
          </p:nvPr>
        </p:nvSpPr>
        <p:spPr>
          <a:xfrm>
            <a:off x="838200" y="1825624"/>
            <a:ext cx="10515600" cy="4530787"/>
          </a:xfrm>
        </p:spPr>
        <p:txBody>
          <a:bodyPr/>
          <a:lstStyle/>
          <a:p>
            <a:r>
              <a:rPr lang="en-US" sz="2400" dirty="0">
                <a:latin typeface="Times New Roman" panose="02020603050405020304" pitchFamily="18" charset="0"/>
                <a:cs typeface="Times New Roman" panose="02020603050405020304" pitchFamily="18" charset="0"/>
              </a:rPr>
              <a:t>Object Oriented Programming is a paradigm with concepts such as class, object, data  inheritance, polymorphism, etc.</a:t>
            </a:r>
          </a:p>
          <a:p>
            <a:pPr marL="0" indent="0">
              <a:buNone/>
            </a:pPr>
            <a:endParaRPr lang="en-IN" dirty="0"/>
          </a:p>
        </p:txBody>
      </p:sp>
      <p:pic>
        <p:nvPicPr>
          <p:cNvPr id="1026" name="Picture 2" descr="OOPs Concepts in Java ( Updated 2023) | Great Learning">
            <a:extLst>
              <a:ext uri="{FF2B5EF4-FFF2-40B4-BE49-F238E27FC236}">
                <a16:creationId xmlns:a16="http://schemas.microsoft.com/office/drawing/2014/main" id="{4CF4531D-AE7E-D5F0-36D0-E41521E02C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909" y="2620561"/>
            <a:ext cx="4867275" cy="3897637"/>
          </a:xfrm>
          <a:prstGeom prst="rect">
            <a:avLst/>
          </a:prstGeom>
          <a:noFill/>
          <a:extLst>
            <a:ext uri="{909E8E84-426E-40DD-AFC4-6F175D3DCCD1}">
              <a14:hiddenFill xmlns:a14="http://schemas.microsoft.com/office/drawing/2010/main">
                <a:solidFill>
                  <a:srgbClr val="FFFFFF"/>
                </a:solidFill>
              </a14:hiddenFill>
            </a:ext>
          </a:extLst>
        </p:spPr>
      </p:pic>
      <p:sp>
        <p:nvSpPr>
          <p:cNvPr id="6" name="Star: 7 Points 5">
            <a:extLst>
              <a:ext uri="{FF2B5EF4-FFF2-40B4-BE49-F238E27FC236}">
                <a16:creationId xmlns:a16="http://schemas.microsoft.com/office/drawing/2014/main" id="{6B2AD7CF-4134-36EC-DF9B-71E568703357}"/>
              </a:ext>
            </a:extLst>
          </p:cNvPr>
          <p:cNvSpPr/>
          <p:nvPr/>
        </p:nvSpPr>
        <p:spPr>
          <a:xfrm>
            <a:off x="8873808" y="2275096"/>
            <a:ext cx="1967144" cy="1726198"/>
          </a:xfrm>
          <a:prstGeom prst="star7">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anose="02020603050405020304" pitchFamily="18" charset="0"/>
                <a:cs typeface="Times New Roman" panose="02020603050405020304" pitchFamily="18" charset="0"/>
              </a:rPr>
              <a:t>Java-Object Oriented</a:t>
            </a:r>
            <a:endParaRPr lang="en-IN"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92211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53AA-D5B5-D002-28DB-59AC47780CA2}"/>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CHARACTERISTICS OF OOP</a:t>
            </a:r>
          </a:p>
        </p:txBody>
      </p:sp>
      <p:sp>
        <p:nvSpPr>
          <p:cNvPr id="3" name="Content Placeholder 2">
            <a:extLst>
              <a:ext uri="{FF2B5EF4-FFF2-40B4-BE49-F238E27FC236}">
                <a16:creationId xmlns:a16="http://schemas.microsoft.com/office/drawing/2014/main" id="{FBC20096-513F-A9EE-BE75-D7F22193AD21}"/>
              </a:ext>
            </a:extLst>
          </p:cNvPr>
          <p:cNvSpPr>
            <a:spLocks noGrp="1"/>
          </p:cNvSpPr>
          <p:nvPr>
            <p:ph idx="1"/>
          </p:nvPr>
        </p:nvSpPr>
        <p:spPr/>
        <p:txBody>
          <a:bodyPr/>
          <a:lstStyle/>
          <a:p>
            <a:pPr marL="0" lvl="0" indent="0">
              <a:spcBef>
                <a:spcPts val="470"/>
              </a:spcBef>
              <a:spcAft>
                <a:spcPct val="0"/>
              </a:spcAft>
              <a:buNone/>
              <a:tabLst>
                <a:tab pos="701040" algn="l"/>
              </a:tabLst>
            </a:pP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OBJECT</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Arial" pitchFamily="34" charset="0"/>
              <a:buChar char="❖"/>
              <a:tabLst>
                <a:tab pos="701040" algn="l"/>
              </a:tabLst>
            </a:pPr>
            <a:r>
              <a:rPr lang="en-US" sz="2000" b="1" dirty="0">
                <a:solidFill>
                  <a:srgbClr val="333333"/>
                </a:solidFill>
                <a:effectLst/>
                <a:latin typeface="Times New Roman" panose="02020603050405020304" pitchFamily="18" charset="0"/>
                <a:ea typeface="Times New Roman" panose="02020603050405020304" pitchFamily="18" charset="0"/>
              </a:rPr>
              <a:t>Object</a:t>
            </a:r>
            <a:r>
              <a:rPr lang="en-US" sz="2000" b="1" spc="45" dirty="0">
                <a:solidFill>
                  <a:srgbClr val="333333"/>
                </a:solidFill>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means</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45" dirty="0">
                <a:effectLst/>
                <a:latin typeface="Times New Roman" panose="02020603050405020304" pitchFamily="18" charset="0"/>
                <a:ea typeface="Times New Roman" panose="02020603050405020304" pitchFamily="18" charset="0"/>
              </a:rPr>
              <a:t> </a:t>
            </a:r>
            <a:r>
              <a:rPr lang="en-US" sz="2000" b="1" dirty="0">
                <a:solidFill>
                  <a:srgbClr val="BF0000"/>
                </a:solidFill>
                <a:effectLst/>
                <a:latin typeface="Times New Roman" panose="02020603050405020304" pitchFamily="18" charset="0"/>
                <a:ea typeface="Times New Roman" panose="02020603050405020304" pitchFamily="18" charset="0"/>
              </a:rPr>
              <a:t>real-world</a:t>
            </a:r>
            <a:r>
              <a:rPr lang="en-US" sz="2000" b="1" spc="50" dirty="0">
                <a:solidFill>
                  <a:srgbClr val="BF0000"/>
                </a:solidFill>
                <a:effectLst/>
                <a:latin typeface="Times New Roman" panose="02020603050405020304" pitchFamily="18" charset="0"/>
                <a:ea typeface="Times New Roman" panose="02020603050405020304" pitchFamily="18" charset="0"/>
              </a:rPr>
              <a:t> </a:t>
            </a:r>
            <a:r>
              <a:rPr lang="en-US" sz="2000" b="1" dirty="0">
                <a:solidFill>
                  <a:srgbClr val="BF0000"/>
                </a:solidFill>
                <a:effectLst/>
                <a:latin typeface="Times New Roman" panose="02020603050405020304" pitchFamily="18" charset="0"/>
                <a:ea typeface="Times New Roman" panose="02020603050405020304" pitchFamily="18" charset="0"/>
              </a:rPr>
              <a:t>entity</a:t>
            </a:r>
            <a:r>
              <a:rPr lang="en-US" sz="2000" b="1" spc="45" dirty="0">
                <a:solidFill>
                  <a:srgbClr val="BF0000"/>
                </a:solidFill>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such</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pen,</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chair,</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table,</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computer,</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watch,</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etc.</a:t>
            </a:r>
          </a:p>
          <a:p>
            <a:pPr marL="342900" lvl="0" indent="-342900">
              <a:spcBef>
                <a:spcPts val="315"/>
              </a:spcBef>
              <a:buFont typeface="Arial" pitchFamily="34" charset="0"/>
              <a:buChar char="❖"/>
              <a:tabLst>
                <a:tab pos="701040" algn="l"/>
              </a:tabLst>
            </a:pPr>
            <a:r>
              <a:rPr lang="en-US" sz="2000" dirty="0">
                <a:effectLst/>
                <a:latin typeface="Times New Roman" panose="02020603050405020304" pitchFamily="18" charset="0"/>
                <a:ea typeface="Times New Roman" panose="02020603050405020304" pitchFamily="18" charset="0"/>
              </a:rPr>
              <a:t>A</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Object</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can</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defined</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instance</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a:t>
            </a:r>
            <a:endParaRPr lang="en-IN" sz="2000" dirty="0">
              <a:latin typeface="Times New Roman" panose="02020603050405020304" pitchFamily="18" charset="0"/>
              <a:ea typeface="Times New Roman" panose="02020603050405020304" pitchFamily="18" charset="0"/>
            </a:endParaRPr>
          </a:p>
          <a:p>
            <a:pPr marL="342900" lvl="0" indent="-342900">
              <a:spcBef>
                <a:spcPts val="315"/>
              </a:spcBef>
              <a:buFont typeface="Arial" pitchFamily="34" charset="0"/>
              <a:buChar char="❖"/>
              <a:tabLst>
                <a:tab pos="701040" algn="l"/>
              </a:tabLst>
            </a:pPr>
            <a:r>
              <a:rPr lang="en-US" sz="2000" dirty="0">
                <a:effectLst/>
                <a:latin typeface="Times New Roman" panose="02020603050405020304" pitchFamily="18" charset="0"/>
                <a:ea typeface="Times New Roman" panose="02020603050405020304" pitchFamily="18" charset="0"/>
              </a:rPr>
              <a:t>Object</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will</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have</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same</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properties</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functions</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defined</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class.</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8" name="image2.jpeg">
            <a:extLst>
              <a:ext uri="{FF2B5EF4-FFF2-40B4-BE49-F238E27FC236}">
                <a16:creationId xmlns:a16="http://schemas.microsoft.com/office/drawing/2014/main" id="{98452BE9-D788-F033-F47E-FBBE1B240BB6}"/>
              </a:ext>
            </a:extLst>
          </p:cNvPr>
          <p:cNvPicPr>
            <a:picLocks noChangeAspect="1"/>
          </p:cNvPicPr>
          <p:nvPr/>
        </p:nvPicPr>
        <p:blipFill>
          <a:blip r:embed="rId2"/>
          <a:stretch>
            <a:fillRect/>
          </a:stretch>
        </p:blipFill>
        <p:spPr>
          <a:xfrm>
            <a:off x="7618695" y="3777535"/>
            <a:ext cx="2751843" cy="2312546"/>
          </a:xfrm>
          <a:prstGeom prst="rect">
            <a:avLst/>
          </a:prstGeom>
        </p:spPr>
      </p:pic>
    </p:spTree>
    <p:extLst>
      <p:ext uri="{BB962C8B-B14F-4D97-AF65-F5344CB8AC3E}">
        <p14:creationId xmlns:p14="http://schemas.microsoft.com/office/powerpoint/2010/main" val="38864457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D10C-FDC1-A6C5-EF65-63804B5273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2A9878-3E9A-0BFE-529E-60BCF2F8B1EC}"/>
              </a:ext>
            </a:extLst>
          </p:cNvPr>
          <p:cNvSpPr>
            <a:spLocks noGrp="1"/>
          </p:cNvSpPr>
          <p:nvPr>
            <p:ph idx="1"/>
          </p:nvPr>
        </p:nvSpPr>
        <p:spPr/>
        <p:txBody>
          <a:bodyPr/>
          <a:lstStyle/>
          <a:p>
            <a:pPr marL="0" indent="0">
              <a:spcBef>
                <a:spcPts val="465"/>
              </a:spcBef>
              <a:buNone/>
              <a:tabLst>
                <a:tab pos="701040" algn="l"/>
              </a:tabLst>
            </a:pPr>
            <a:r>
              <a:rPr lang="en-US" sz="1800" b="1" u="sng" kern="0" dirty="0">
                <a:effectLst/>
                <a:uFill>
                  <a:solidFill>
                    <a:srgbClr val="000000"/>
                  </a:solidFill>
                </a:uFill>
                <a:latin typeface="Times New Roman" panose="02020603050405020304" pitchFamily="18" charset="0"/>
                <a:ea typeface="Times New Roman" panose="02020603050405020304" pitchFamily="18" charset="0"/>
              </a:rPr>
              <a:t>CLASS</a:t>
            </a:r>
            <a:endParaRPr lang="en-IN" sz="1800" b="1" u="sng" kern="0" dirty="0">
              <a:effectLst/>
              <a:uFill>
                <a:solidFill>
                  <a:srgbClr val="000000"/>
                </a:solidFill>
              </a:uFill>
              <a:latin typeface="Times New Roman" panose="02020603050405020304" pitchFamily="18" charset="0"/>
              <a:ea typeface="Times New Roman" panose="02020603050405020304" pitchFamily="18" charset="0"/>
            </a:endParaRPr>
          </a:p>
          <a:p>
            <a:pPr marL="0" indent="0">
              <a:spcBef>
                <a:spcPts val="35"/>
              </a:spcBef>
              <a:buNone/>
            </a:pPr>
            <a:r>
              <a:rPr lang="en-US" sz="600" b="1" dirty="0">
                <a:effectLst/>
                <a:latin typeface="Times New Roman" panose="02020603050405020304" pitchFamily="18" charset="0"/>
                <a:ea typeface="Times New Roman" panose="02020603050405020304" pitchFamily="18" charset="0"/>
              </a:rPr>
              <a:t> </a:t>
            </a:r>
            <a:endParaRPr lang="en-IN" sz="1250" dirty="0">
              <a:effectLst/>
              <a:latin typeface="Times New Roman" panose="02020603050405020304" pitchFamily="18" charset="0"/>
              <a:ea typeface="Times New Roman" panose="02020603050405020304" pitchFamily="18" charset="0"/>
            </a:endParaRPr>
          </a:p>
          <a:p>
            <a:pPr marL="0" indent="0">
              <a:spcBef>
                <a:spcPts val="390"/>
              </a:spcBef>
              <a:spcAft>
                <a:spcPct val="0"/>
              </a:spcAft>
              <a:buSzPts val="1250"/>
              <a:buNone/>
              <a:tabLst>
                <a:tab pos="701040" algn="l"/>
              </a:tabLst>
            </a:pPr>
            <a:r>
              <a:rPr lang="en-US" sz="2000" dirty="0">
                <a:solidFill>
                  <a:srgbClr val="333333"/>
                </a:solidFill>
                <a:latin typeface="Times New Roman" panose="02020603050405020304" pitchFamily="18" charset="0"/>
              </a:rPr>
              <a:t>Collection of objects is called class. It is a logical entity.</a:t>
            </a:r>
            <a:endParaRPr lang="en-IN" sz="2000" dirty="0">
              <a:solidFill>
                <a:srgbClr val="333333"/>
              </a:solidFill>
              <a:latin typeface="Times New Roman" panose="02020603050405020304" pitchFamily="18" charset="0"/>
            </a:endParaRPr>
          </a:p>
          <a:p>
            <a:pPr marL="0" indent="0">
              <a:buSzPts val="1250"/>
              <a:buNone/>
              <a:tabLst>
                <a:tab pos="701040" algn="l"/>
              </a:tabLst>
            </a:pPr>
            <a:r>
              <a:rPr lang="en-US" sz="2000" dirty="0">
                <a:solidFill>
                  <a:srgbClr val="333333"/>
                </a:solidFill>
                <a:latin typeface="Times New Roman" panose="02020603050405020304" pitchFamily="18" charset="0"/>
              </a:rPr>
              <a:t>A class can also be defined as a blueprint from which you can create an individual object.</a:t>
            </a:r>
            <a:endParaRPr lang="en-IN" sz="2000" dirty="0">
              <a:solidFill>
                <a:srgbClr val="333333"/>
              </a:solidFill>
              <a:latin typeface="Times New Roman" panose="02020603050405020304" pitchFamily="18" charset="0"/>
            </a:endParaRPr>
          </a:p>
          <a:p>
            <a:pPr marL="0" indent="0" algn="r">
              <a:buSzPts val="1250"/>
              <a:buNone/>
              <a:tabLst>
                <a:tab pos="701040" algn="l"/>
              </a:tabLst>
            </a:pPr>
            <a:r>
              <a:rPr lang="en-US" sz="2000" b="1" dirty="0">
                <a:solidFill>
                  <a:srgbClr val="333333"/>
                </a:solidFill>
                <a:latin typeface="Times New Roman" panose="02020603050405020304" pitchFamily="18" charset="0"/>
              </a:rPr>
              <a:t>Example of Class and Object</a:t>
            </a:r>
            <a:endParaRPr lang="en-IN" sz="2000" b="1" dirty="0">
              <a:solidFill>
                <a:srgbClr val="333333"/>
              </a:solidFill>
              <a:latin typeface="Times New Roman" panose="02020603050405020304" pitchFamily="18" charset="0"/>
            </a:endParaRPr>
          </a:p>
          <a:p>
            <a:endParaRPr lang="en-IN" dirty="0"/>
          </a:p>
        </p:txBody>
      </p:sp>
      <p:pic>
        <p:nvPicPr>
          <p:cNvPr id="6" name="image3.jpeg">
            <a:extLst>
              <a:ext uri="{FF2B5EF4-FFF2-40B4-BE49-F238E27FC236}">
                <a16:creationId xmlns:a16="http://schemas.microsoft.com/office/drawing/2014/main" id="{F7E886A4-84AD-4ED5-6B8B-944BCA73A293}"/>
              </a:ext>
            </a:extLst>
          </p:cNvPr>
          <p:cNvPicPr>
            <a:picLocks noChangeAspect="1"/>
          </p:cNvPicPr>
          <p:nvPr/>
        </p:nvPicPr>
        <p:blipFill>
          <a:blip r:embed="rId2"/>
          <a:stretch>
            <a:fillRect/>
          </a:stretch>
        </p:blipFill>
        <p:spPr>
          <a:xfrm>
            <a:off x="1066800" y="3357583"/>
            <a:ext cx="4800600" cy="2616140"/>
          </a:xfrm>
          <a:prstGeom prst="rect">
            <a:avLst/>
          </a:prstGeom>
        </p:spPr>
      </p:pic>
      <p:pic>
        <p:nvPicPr>
          <p:cNvPr id="7" name="image6.jpeg">
            <a:extLst>
              <a:ext uri="{FF2B5EF4-FFF2-40B4-BE49-F238E27FC236}">
                <a16:creationId xmlns:a16="http://schemas.microsoft.com/office/drawing/2014/main" id="{76251E37-D073-F2BC-CCDA-14B84879850D}"/>
              </a:ext>
            </a:extLst>
          </p:cNvPr>
          <p:cNvPicPr>
            <a:picLocks noChangeAspect="1"/>
          </p:cNvPicPr>
          <p:nvPr/>
        </p:nvPicPr>
        <p:blipFill>
          <a:blip r:embed="rId3"/>
          <a:stretch>
            <a:fillRect/>
          </a:stretch>
        </p:blipFill>
        <p:spPr>
          <a:xfrm>
            <a:off x="6400800" y="3498800"/>
            <a:ext cx="5149050" cy="2474923"/>
          </a:xfrm>
          <a:prstGeom prst="rect">
            <a:avLst/>
          </a:prstGeom>
        </p:spPr>
      </p:pic>
    </p:spTree>
    <p:extLst>
      <p:ext uri="{BB962C8B-B14F-4D97-AF65-F5344CB8AC3E}">
        <p14:creationId xmlns:p14="http://schemas.microsoft.com/office/powerpoint/2010/main" val="404394510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D5736-DC68-6AA1-663E-43A7D8381ACA}"/>
              </a:ext>
            </a:extLst>
          </p:cNvPr>
          <p:cNvSpPr>
            <a:spLocks noGrp="1"/>
          </p:cNvSpPr>
          <p:nvPr>
            <p:ph idx="1"/>
          </p:nvPr>
        </p:nvSpPr>
        <p:spPr>
          <a:xfrm>
            <a:off x="838200" y="1154096"/>
            <a:ext cx="10515600" cy="5559573"/>
          </a:xfrm>
        </p:spPr>
        <p:txBody>
          <a:bodyPr/>
          <a:lstStyle/>
          <a:p>
            <a:pPr marL="0" indent="0">
              <a:spcBef>
                <a:spcPts val="465"/>
              </a:spcBef>
              <a:buNone/>
              <a:tabLst>
                <a:tab pos="701040" algn="l"/>
              </a:tabLst>
            </a:pPr>
            <a:r>
              <a:rPr lang="en-US" sz="1800" b="1" u="heavy" kern="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ABSTRACTION</a:t>
            </a:r>
            <a:endParaRPr lang="en-IN" sz="1800" b="1" u="sng" kern="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spcBef>
                <a:spcPts val="1070"/>
              </a:spcBef>
              <a:buSzPts val="1250"/>
              <a:buFont typeface="Arial" pitchFamily="34" charset="0"/>
              <a:buChar char="❖"/>
              <a:tabLst>
                <a:tab pos="973455" algn="l"/>
              </a:tabLst>
            </a:pPr>
            <a:r>
              <a:rPr lang="en-US" sz="2000" dirty="0">
                <a:latin typeface="Times New Roman" panose="02020603050405020304" pitchFamily="18" charset="0"/>
                <a:cs typeface="Times New Roman" panose="02020603050405020304" pitchFamily="18" charset="0"/>
              </a:rPr>
              <a:t>It refers to the act of representing essential feature without including the background details.</a:t>
            </a:r>
            <a:endParaRPr lang="en-IN" sz="2000" dirty="0">
              <a:latin typeface="Times New Roman" panose="02020603050405020304" pitchFamily="18" charset="0"/>
              <a:cs typeface="Times New Roman" panose="02020603050405020304" pitchFamily="18" charset="0"/>
            </a:endParaRPr>
          </a:p>
          <a:p>
            <a:pPr marL="342900" indent="-342900">
              <a:spcBef>
                <a:spcPts val="1070"/>
              </a:spcBef>
              <a:buSzPts val="1250"/>
              <a:buFont typeface="Arial" pitchFamily="34" charset="0"/>
              <a:buChar char="❖"/>
              <a:tabLst>
                <a:tab pos="973455" algn="l"/>
              </a:tabLst>
            </a:pPr>
            <a:r>
              <a:rPr lang="en-US" sz="2000" dirty="0">
                <a:latin typeface="Times New Roman" panose="02020603050405020304" pitchFamily="18" charset="0"/>
                <a:cs typeface="Times New Roman" panose="02020603050405020304" pitchFamily="18" charset="0"/>
              </a:rPr>
              <a:t>It basically hides unnecessary details from the user.</a:t>
            </a:r>
            <a:endParaRPr lang="en-IN" sz="2000" dirty="0">
              <a:latin typeface="Times New Roman" panose="02020603050405020304" pitchFamily="18" charset="0"/>
              <a:cs typeface="Times New Roman" panose="02020603050405020304" pitchFamily="18" charset="0"/>
            </a:endParaRPr>
          </a:p>
          <a:p>
            <a:pPr marL="0" indent="0">
              <a:spcBef>
                <a:spcPts val="45"/>
              </a:spcBef>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45"/>
              </a:spcBef>
              <a:buNone/>
            </a:pPr>
            <a:r>
              <a:rPr lang="en-US" sz="1800" b="1" u="heavy" kern="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5"/>
              </a:spcBef>
              <a:buFont typeface="Arial" pitchFamily="34" charset="0"/>
              <a:buChar char="❖"/>
              <a:tabLst>
                <a:tab pos="70104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wrapping</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up</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US" sz="2000" b="1"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into</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single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unit.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1070"/>
              </a:spcBef>
              <a:buFont typeface="Arial" pitchFamily="34" charset="0"/>
              <a:buChar char="❖"/>
              <a:tabLst>
                <a:tab pos="70104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accessible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outside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class.</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can</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done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by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access</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specifiers.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1070"/>
              </a:spcBef>
              <a:spcAft>
                <a:spcPct val="0"/>
              </a:spcAft>
              <a:buFont typeface="Arial" pitchFamily="34" charset="0"/>
              <a:buChar char="❖"/>
              <a:tabLst>
                <a:tab pos="74104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Provides</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security</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that</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keeps</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US" sz="20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safe</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from</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inadvertent</a:t>
            </a:r>
            <a:r>
              <a:rPr lang="en-US" sz="20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changes.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1075"/>
              </a:spcBef>
              <a:buFont typeface="Arial" pitchFamily="34" charset="0"/>
              <a:buChar char="❖"/>
              <a:tabLst>
                <a:tab pos="701040"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java</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class</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image7.jpeg">
            <a:extLst>
              <a:ext uri="{FF2B5EF4-FFF2-40B4-BE49-F238E27FC236}">
                <a16:creationId xmlns:a16="http://schemas.microsoft.com/office/drawing/2014/main" id="{D82DE9BC-DE2A-2756-8FA6-5DBBE24BBA55}"/>
              </a:ext>
            </a:extLst>
          </p:cNvPr>
          <p:cNvPicPr>
            <a:picLocks noChangeAspect="1"/>
          </p:cNvPicPr>
          <p:nvPr/>
        </p:nvPicPr>
        <p:blipFill>
          <a:blip r:embed="rId2"/>
          <a:stretch>
            <a:fillRect/>
          </a:stretch>
        </p:blipFill>
        <p:spPr>
          <a:xfrm>
            <a:off x="6590898" y="4154750"/>
            <a:ext cx="3252897" cy="2221569"/>
          </a:xfrm>
          <a:prstGeom prst="rect">
            <a:avLst/>
          </a:prstGeom>
        </p:spPr>
      </p:pic>
    </p:spTree>
    <p:extLst>
      <p:ext uri="{BB962C8B-B14F-4D97-AF65-F5344CB8AC3E}">
        <p14:creationId xmlns:p14="http://schemas.microsoft.com/office/powerpoint/2010/main" val="119355886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77A65-F3D0-FECA-A85E-CA5C661F3FA3}"/>
              </a:ext>
            </a:extLst>
          </p:cNvPr>
          <p:cNvSpPr>
            <a:spLocks noGrp="1"/>
          </p:cNvSpPr>
          <p:nvPr>
            <p:ph idx="1"/>
          </p:nvPr>
        </p:nvSpPr>
        <p:spPr>
          <a:xfrm>
            <a:off x="838200" y="533400"/>
            <a:ext cx="10515600" cy="5849645"/>
          </a:xfrm>
        </p:spPr>
        <p:txBody>
          <a:bodyPr>
            <a:normAutofit fontScale="92500" lnSpcReduction="20000"/>
          </a:bodyPr>
          <a:lstStyle/>
          <a:p>
            <a:pPr marL="0" indent="0">
              <a:buNone/>
            </a:pPr>
            <a:r>
              <a:rPr lang="en-US" sz="1800" b="1" u="heavy" dirty="0">
                <a:effectLst/>
                <a:latin typeface="Times New Roman" panose="02020603050405020304" pitchFamily="18" charset="0"/>
                <a:ea typeface="Times New Roman" panose="02020603050405020304" pitchFamily="18" charset="0"/>
              </a:rPr>
              <a:t>INHERITANCE</a:t>
            </a:r>
            <a:endParaRPr lang="en-IN" sz="1800" dirty="0">
              <a:effectLst/>
              <a:latin typeface="Times New Roman" panose="02020603050405020304" pitchFamily="18" charset="0"/>
              <a:ea typeface="Times New Roman" panose="02020603050405020304" pitchFamily="18" charset="0"/>
            </a:endParaRPr>
          </a:p>
          <a:p>
            <a:pPr marL="342900" marR="173355" lvl="0" indent="-342900">
              <a:lnSpc>
                <a:spcPct val="150000"/>
              </a:lnSpc>
              <a:spcBef>
                <a:spcPts val="595"/>
              </a:spcBef>
              <a:spcAft>
                <a:spcPct val="0"/>
              </a:spcAft>
              <a:buFont typeface="Arial" pitchFamily="34" charset="0"/>
              <a:buChar char="❖"/>
              <a:tabLst>
                <a:tab pos="701040" algn="l"/>
              </a:tabLst>
            </a:pPr>
            <a:r>
              <a:rPr lang="en-US" sz="1800" dirty="0">
                <a:effectLst/>
                <a:latin typeface="Times New Roman" panose="02020603050405020304" pitchFamily="18" charset="0"/>
                <a:ea typeface="Times New Roman" panose="02020603050405020304" pitchFamily="18" charset="0"/>
              </a:rPr>
              <a:t>When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object</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(derived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class)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acquires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properties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behavior's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parent</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object(base</a:t>
            </a:r>
            <a:r>
              <a:rPr lang="en-US" sz="1800" spc="-2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class),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known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inheritance.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5"/>
              </a:spcBef>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Arial" pitchFamily="34" charset="0"/>
              <a:buChar char="❖"/>
              <a:tabLst>
                <a:tab pos="701040" algn="l"/>
              </a:tabLst>
            </a:pPr>
            <a:r>
              <a:rPr lang="en-US" sz="1800" dirty="0">
                <a:effectLst/>
                <a:latin typeface="Times New Roman" panose="02020603050405020304" pitchFamily="18" charset="0"/>
                <a:ea typeface="Times New Roman" panose="02020603050405020304" pitchFamily="18" charset="0"/>
              </a:rPr>
              <a:t>It</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code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reusability.</a:t>
            </a:r>
          </a:p>
          <a:p>
            <a:pPr marL="0" lvl="0" indent="0">
              <a:lnSpc>
                <a:spcPct val="150000"/>
              </a:lnSpc>
              <a:buNone/>
              <a:tabLst>
                <a:tab pos="701040" algn="l"/>
              </a:tabLst>
            </a:pPr>
            <a:endParaRPr lang="en-US" sz="1800" dirty="0">
              <a:effectLst/>
              <a:latin typeface="Times New Roman" panose="02020603050405020304" pitchFamily="18" charset="0"/>
              <a:ea typeface="Times New Roman" panose="02020603050405020304" pitchFamily="18" charset="0"/>
            </a:endParaRPr>
          </a:p>
          <a:p>
            <a:pPr marL="0" indent="0">
              <a:lnSpc>
                <a:spcPct val="150000"/>
              </a:lnSpc>
              <a:buNone/>
              <a:tabLst>
                <a:tab pos="701040" algn="l"/>
              </a:tabLst>
            </a:pP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POLYMORPHISM</a:t>
            </a:r>
            <a:endParaRPr lang="en-US" sz="1800" dirty="0">
              <a:effectLst/>
              <a:latin typeface="Times New Roman" panose="02020603050405020304" pitchFamily="18" charset="0"/>
              <a:ea typeface="Times New Roman" panose="02020603050405020304" pitchFamily="18" charset="0"/>
              <a:cs typeface="PMingLiU-ExtB" panose="02020500000000000000" pitchFamily="18" charset="-120"/>
            </a:endParaRPr>
          </a:p>
          <a:p>
            <a:pPr>
              <a:lnSpc>
                <a:spcPct val="150000"/>
              </a:lnSpc>
              <a:buSzPts val="1250"/>
              <a:buFont typeface="Wingdings" panose="05000000000000000000" pitchFamily="2" charset="2"/>
              <a:buChar char="ü"/>
              <a:tabLst>
                <a:tab pos="701040" algn="l"/>
              </a:tabLst>
            </a:pPr>
            <a:r>
              <a:rPr lang="en-US" sz="1800" b="1" dirty="0">
                <a:solidFill>
                  <a:srgbClr val="002060"/>
                </a:solidFill>
                <a:latin typeface="Times New Roman" panose="02020603050405020304" pitchFamily="18" charset="0"/>
              </a:rPr>
              <a:t>Poly refers to ‘many’ and morph refers to ‘form’</a:t>
            </a:r>
            <a:endParaRPr lang="en-IN" sz="1800" b="1" dirty="0">
              <a:solidFill>
                <a:srgbClr val="002060"/>
              </a:solidFill>
              <a:latin typeface="Times New Roman" panose="02020603050405020304" pitchFamily="18" charset="0"/>
            </a:endParaRPr>
          </a:p>
          <a:p>
            <a:pPr>
              <a:lnSpc>
                <a:spcPct val="150000"/>
              </a:lnSpc>
              <a:buFont typeface="Wingdings" panose="05000000000000000000" pitchFamily="2" charset="2"/>
              <a:buChar char="v"/>
              <a:tabLst>
                <a:tab pos="701040" algn="l"/>
              </a:tabLst>
            </a:pPr>
            <a:r>
              <a:rPr lang="en-US" sz="1800" dirty="0">
                <a:effectLst/>
                <a:latin typeface="Times New Roman" panose="02020603050405020304" pitchFamily="18" charset="0"/>
                <a:ea typeface="Times New Roman" panose="02020603050405020304" pitchFamily="18" charset="0"/>
              </a:rPr>
              <a:t>The</a:t>
            </a:r>
            <a:r>
              <a:rPr lang="en-US" sz="1800"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ability</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to</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take</a:t>
            </a:r>
            <a:r>
              <a:rPr lang="en-US" sz="1800" b="1" spc="4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more</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than</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one</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form</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v"/>
              <a:tabLst>
                <a:tab pos="701040" algn="l"/>
              </a:tabLst>
            </a:pPr>
            <a:r>
              <a:rPr lang="en-US" sz="1800" dirty="0">
                <a:effectLst/>
                <a:latin typeface="Times New Roman" panose="02020603050405020304" pitchFamily="18" charset="0"/>
                <a:ea typeface="Times New Roman" panose="02020603050405020304" pitchFamily="18" charset="0"/>
              </a:rPr>
              <a:t>In</a:t>
            </a:r>
            <a:r>
              <a:rPr lang="en-US" sz="1800" spc="55" dirty="0">
                <a:effectLst/>
                <a:latin typeface="Times New Roman" panose="02020603050405020304" pitchFamily="18" charset="0"/>
                <a:ea typeface="Times New Roman" panose="02020603050405020304" pitchFamily="18" charset="0"/>
              </a:rPr>
              <a:t> </a:t>
            </a:r>
            <a:r>
              <a:rPr lang="en-US" sz="1800" spc="55" dirty="0">
                <a:latin typeface="Times New Roman" panose="02020603050405020304" pitchFamily="18" charset="0"/>
                <a:ea typeface="Times New Roman" panose="02020603050405020304" pitchFamily="18" charset="0"/>
              </a:rPr>
              <a:t>J</a:t>
            </a:r>
            <a:r>
              <a:rPr lang="en-US" sz="1800" dirty="0">
                <a:effectLst/>
                <a:latin typeface="Times New Roman" panose="02020603050405020304" pitchFamily="18" charset="0"/>
                <a:ea typeface="Times New Roman" panose="02020603050405020304" pitchFamily="18" charset="0"/>
              </a:rPr>
              <a:t>ava,</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overloading</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overriding</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achieve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polymorphism.</a:t>
            </a:r>
            <a:endParaRPr lang="en-IN" sz="1800" dirty="0">
              <a:latin typeface="Times New Roman" panose="02020603050405020304" pitchFamily="18" charset="0"/>
              <a:ea typeface="Times New Roman" panose="02020603050405020304" pitchFamily="18" charset="0"/>
            </a:endParaRPr>
          </a:p>
          <a:p>
            <a:pPr marL="0" indent="0">
              <a:lnSpc>
                <a:spcPct val="150000"/>
              </a:lnSpc>
              <a:buNone/>
              <a:tabLst>
                <a:tab pos="701040" algn="l"/>
              </a:tabLst>
            </a:pP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Types</a:t>
            </a:r>
            <a:r>
              <a:rPr lang="en-US" sz="1800" b="1" u="heavy" kern="0" spc="60"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of</a:t>
            </a:r>
            <a:r>
              <a:rPr lang="en-US" sz="1800" b="1" u="heavy" kern="0" spc="65"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Polymorphism</a:t>
            </a:r>
            <a:endParaRPr lang="en-IN" sz="1800" b="1" u="sng" kern="0" dirty="0">
              <a:effectLst/>
              <a:uFill>
                <a:solidFill>
                  <a:srgbClr val="000000"/>
                </a:solidFill>
              </a:uFill>
              <a:latin typeface="Times New Roman" panose="02020603050405020304" pitchFamily="18" charset="0"/>
              <a:ea typeface="Times New Roman" panose="02020603050405020304" pitchFamily="18" charset="0"/>
            </a:endParaRPr>
          </a:p>
          <a:p>
            <a:pPr marL="0" indent="0">
              <a:lnSpc>
                <a:spcPct val="150000"/>
              </a:lnSpc>
              <a:spcBef>
                <a:spcPts val="40"/>
              </a:spcBef>
              <a:buNone/>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465"/>
              </a:spcBef>
              <a:buSzPts val="1250"/>
              <a:buFont typeface="Times New Roman" panose="02020603050405020304" pitchFamily="18" charset="0"/>
              <a:buAutoNum type="arabicPeriod"/>
              <a:tabLst>
                <a:tab pos="701040" algn="l"/>
              </a:tabLst>
            </a:pPr>
            <a:r>
              <a:rPr lang="en-US" sz="1800" dirty="0">
                <a:effectLst/>
                <a:latin typeface="Times New Roman" panose="02020603050405020304" pitchFamily="18" charset="0"/>
                <a:ea typeface="Times New Roman" panose="02020603050405020304" pitchFamily="18" charset="0"/>
              </a:rPr>
              <a:t>Compile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Time</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Polymorphism</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b="1" dirty="0">
                <a:solidFill>
                  <a:srgbClr val="002060"/>
                </a:solidFill>
                <a:effectLst/>
                <a:latin typeface="Times New Roman" panose="02020603050405020304" pitchFamily="18" charset="0"/>
                <a:ea typeface="Times New Roman" panose="02020603050405020304" pitchFamily="18" charset="0"/>
              </a:rPr>
              <a:t>Method</a:t>
            </a:r>
            <a:r>
              <a:rPr lang="en-US" sz="1800" b="1" spc="8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Overloading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SzPts val="1250"/>
              <a:buFont typeface="Times New Roman" panose="02020603050405020304" pitchFamily="18" charset="0"/>
              <a:buAutoNum type="arabicPeriod"/>
              <a:tabLst>
                <a:tab pos="701040" algn="l"/>
              </a:tabLst>
            </a:pPr>
            <a:r>
              <a:rPr lang="en-US" sz="1800" dirty="0">
                <a:effectLst/>
                <a:latin typeface="Times New Roman" panose="02020603050405020304" pitchFamily="18" charset="0"/>
                <a:ea typeface="Times New Roman" panose="02020603050405020304" pitchFamily="18" charset="0"/>
              </a:rPr>
              <a:t>Run</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Time</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Polymorphism (</a:t>
            </a:r>
            <a:r>
              <a:rPr lang="en-US" sz="1800" b="1" dirty="0">
                <a:solidFill>
                  <a:srgbClr val="002060"/>
                </a:solidFill>
                <a:effectLst/>
                <a:latin typeface="Times New Roman" panose="02020603050405020304" pitchFamily="18" charset="0"/>
                <a:ea typeface="Times New Roman" panose="02020603050405020304" pitchFamily="18" charset="0"/>
              </a:rPr>
              <a:t>Method</a:t>
            </a:r>
            <a:r>
              <a:rPr lang="en-US" sz="1800" b="1" spc="9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Overriding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nSpc>
                <a:spcPct val="150000"/>
              </a:lnSpc>
              <a:buNone/>
              <a:tabLst>
                <a:tab pos="701040" algn="l"/>
              </a:tabLst>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919850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C792-FBA3-986F-D655-DB4C09CF516B}"/>
              </a:ext>
            </a:extLst>
          </p:cNvPr>
          <p:cNvSpPr>
            <a:spLocks noGrp="1"/>
          </p:cNvSpPr>
          <p:nvPr>
            <p:ph type="title"/>
          </p:nvPr>
        </p:nvSpPr>
        <p:spPr/>
        <p:txBody>
          <a:bodyPr/>
          <a:lstStyle/>
          <a:p>
            <a:r>
              <a:rPr lang="en-IN" b="1">
                <a:solidFill>
                  <a:srgbClr val="002060"/>
                </a:solidFill>
              </a:rPr>
              <a:t>AN OVERVIEW OF JAVA</a:t>
            </a:r>
          </a:p>
        </p:txBody>
      </p:sp>
      <p:sp>
        <p:nvSpPr>
          <p:cNvPr id="3" name="Content Placeholder 2">
            <a:extLst>
              <a:ext uri="{FF2B5EF4-FFF2-40B4-BE49-F238E27FC236}">
                <a16:creationId xmlns:a16="http://schemas.microsoft.com/office/drawing/2014/main" id="{565ADCAA-9AF7-EB05-F921-A0FA79A8DE0F}"/>
              </a:ext>
            </a:extLst>
          </p:cNvPr>
          <p:cNvSpPr>
            <a:spLocks noGrp="1"/>
          </p:cNvSpPr>
          <p:nvPr>
            <p:ph idx="1"/>
          </p:nvPr>
        </p:nvSpPr>
        <p:spPr/>
        <p:txBody>
          <a:bodyPr>
            <a:normAutofit fontScale="92500" lnSpcReduction="10000"/>
          </a:bodyPr>
          <a:lstStyle/>
          <a:p>
            <a:pPr marL="0" indent="0" algn="ctr">
              <a:buNone/>
            </a:pPr>
            <a:r>
              <a:rPr lang="en-IN" sz="5200" b="1" dirty="0">
                <a:solidFill>
                  <a:srgbClr val="C00000"/>
                </a:solidFill>
                <a:latin typeface="Arial Black" panose="020B0A04020102020204" pitchFamily="34" charset="0"/>
              </a:rPr>
              <a:t>WHAT IS JAVA</a:t>
            </a:r>
            <a:r>
              <a:rPr lang="en-IN" sz="5200" dirty="0">
                <a:solidFill>
                  <a:srgbClr val="C00000"/>
                </a:solidFill>
              </a:rPr>
              <a:t>	</a:t>
            </a:r>
            <a:r>
              <a:rPr lang="en-IN" sz="5200" b="1" dirty="0">
                <a:solidFill>
                  <a:srgbClr val="C00000"/>
                </a:solidFill>
              </a:rPr>
              <a:t>??</a:t>
            </a:r>
          </a:p>
          <a:p>
            <a:pPr>
              <a:lnSpc>
                <a:spcPct val="200000"/>
              </a:lnSpc>
            </a:pPr>
            <a:r>
              <a:rPr lang="en-IN" b="1" dirty="0"/>
              <a:t>Programming Language</a:t>
            </a:r>
          </a:p>
          <a:p>
            <a:pPr>
              <a:lnSpc>
                <a:spcPct val="200000"/>
              </a:lnSpc>
            </a:pPr>
            <a:r>
              <a:rPr lang="en-IN" b="1" dirty="0"/>
              <a:t>High Level Language</a:t>
            </a:r>
          </a:p>
          <a:p>
            <a:pPr>
              <a:lnSpc>
                <a:spcPct val="200000"/>
              </a:lnSpc>
            </a:pPr>
            <a:r>
              <a:rPr lang="en-IN" b="1" dirty="0"/>
              <a:t>Object –Oriented Language</a:t>
            </a:r>
          </a:p>
          <a:p>
            <a:pPr>
              <a:lnSpc>
                <a:spcPct val="200000"/>
              </a:lnSpc>
            </a:pPr>
            <a:r>
              <a:rPr lang="en-IN" b="1" dirty="0"/>
              <a:t>Platform- </a:t>
            </a:r>
            <a:r>
              <a:rPr lang="en-IN" dirty="0"/>
              <a:t>A hardware or software environment in which programs runs.</a:t>
            </a:r>
          </a:p>
          <a:p>
            <a:pPr marL="0" indent="0">
              <a:lnSpc>
                <a:spcPct val="200000"/>
              </a:lnSpc>
              <a:buNone/>
            </a:pPr>
            <a:endParaRPr lang="en-IN" sz="3200" dirty="0"/>
          </a:p>
          <a:p>
            <a:pPr marL="0" indent="0">
              <a:buNone/>
            </a:pPr>
            <a:endParaRPr lang="en-IN" sz="3200" b="1" dirty="0"/>
          </a:p>
          <a:p>
            <a:pPr marL="0" indent="0">
              <a:buNone/>
            </a:pPr>
            <a:endParaRPr lang="en-IN" sz="3200" b="1" dirty="0"/>
          </a:p>
          <a:p>
            <a:pPr marL="0" indent="0" algn="ctr">
              <a:buNone/>
            </a:pPr>
            <a:endParaRPr lang="en-IN" sz="5400" b="1" dirty="0">
              <a:solidFill>
                <a:srgbClr val="C00000"/>
              </a:solidFill>
            </a:endParaRPr>
          </a:p>
          <a:p>
            <a:pPr marL="0" indent="0" algn="ctr">
              <a:buNone/>
            </a:pPr>
            <a:endParaRPr lang="en-IN" sz="3200" b="1" dirty="0">
              <a:solidFill>
                <a:srgbClr val="C00000"/>
              </a:solidFill>
            </a:endParaRPr>
          </a:p>
        </p:txBody>
      </p:sp>
    </p:spTree>
    <p:extLst>
      <p:ext uri="{BB962C8B-B14F-4D97-AF65-F5344CB8AC3E}">
        <p14:creationId xmlns:p14="http://schemas.microsoft.com/office/powerpoint/2010/main" val="33528261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D7F8-0BCC-C0B8-7DAF-3A432157486D}"/>
              </a:ext>
            </a:extLst>
          </p:cNvPr>
          <p:cNvSpPr>
            <a:spLocks noGrp="1"/>
          </p:cNvSpPr>
          <p:nvPr>
            <p:ph type="title"/>
          </p:nvPr>
        </p:nvSpPr>
        <p:spPr/>
        <p:txBody>
          <a:bodyPr>
            <a:normAutofit/>
          </a:bodyPr>
          <a:lstStyle/>
          <a:p>
            <a:pPr algn="ctr"/>
            <a:r>
              <a:rPr lang="en-IN" sz="3600" b="1">
                <a:solidFill>
                  <a:srgbClr val="002060"/>
                </a:solidFill>
                <a:latin typeface="Times New Roman" panose="02020603050405020304" pitchFamily="18" charset="0"/>
                <a:cs typeface="Times New Roman" panose="02020603050405020304" pitchFamily="18" charset="0"/>
              </a:rPr>
              <a:t>SUMMARY OF OOP</a:t>
            </a:r>
          </a:p>
        </p:txBody>
      </p:sp>
      <p:pic>
        <p:nvPicPr>
          <p:cNvPr id="4" name="image1.jpeg">
            <a:extLst>
              <a:ext uri="{FF2B5EF4-FFF2-40B4-BE49-F238E27FC236}">
                <a16:creationId xmlns:a16="http://schemas.microsoft.com/office/drawing/2014/main" id="{C718467B-53D9-9F54-F2DE-48A88ACFEB01}"/>
              </a:ext>
            </a:extLst>
          </p:cNvPr>
          <p:cNvPicPr>
            <a:picLocks noGrp="1" noChangeAspect="1"/>
          </p:cNvPicPr>
          <p:nvPr>
            <p:ph idx="1"/>
          </p:nvPr>
        </p:nvPicPr>
        <p:blipFill>
          <a:blip r:embed="rId2"/>
          <a:stretch>
            <a:fillRect/>
          </a:stretch>
        </p:blipFill>
        <p:spPr>
          <a:xfrm>
            <a:off x="1600201" y="1447800"/>
            <a:ext cx="8895168" cy="4777035"/>
          </a:xfrm>
          <a:prstGeom prst="rect">
            <a:avLst/>
          </a:prstGeom>
        </p:spPr>
      </p:pic>
    </p:spTree>
    <p:extLst>
      <p:ext uri="{BB962C8B-B14F-4D97-AF65-F5344CB8AC3E}">
        <p14:creationId xmlns:p14="http://schemas.microsoft.com/office/powerpoint/2010/main" val="394744224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0CB4-AE37-B105-D819-98378D3253F8}"/>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JAVA COMMENTS</a:t>
            </a:r>
          </a:p>
        </p:txBody>
      </p:sp>
      <p:sp>
        <p:nvSpPr>
          <p:cNvPr id="3" name="Content Placeholder 2">
            <a:extLst>
              <a:ext uri="{FF2B5EF4-FFF2-40B4-BE49-F238E27FC236}">
                <a16:creationId xmlns:a16="http://schemas.microsoft.com/office/drawing/2014/main" id="{C48E667D-039D-1A41-1132-7EE3A0D122CD}"/>
              </a:ext>
            </a:extLst>
          </p:cNvPr>
          <p:cNvSpPr>
            <a:spLocks noGrp="1"/>
          </p:cNvSpPr>
          <p:nvPr>
            <p:ph idx="1"/>
          </p:nvPr>
        </p:nvSpPr>
        <p:spPr>
          <a:xfrm>
            <a:off x="838200" y="1447800"/>
            <a:ext cx="10515600" cy="4729163"/>
          </a:xfrm>
        </p:spPr>
        <p:txBody>
          <a:bodyPr>
            <a:normAutofit fontScale="92500" lnSpcReduction="20000"/>
          </a:bodyPr>
          <a:lstStyle/>
          <a:p>
            <a:pPr>
              <a:lnSpc>
                <a:spcPct val="160000"/>
              </a:lnSpc>
            </a:pPr>
            <a:r>
              <a:rPr lang="en-US" sz="1800" dirty="0">
                <a:effectLst/>
                <a:latin typeface="Times New Roman" panose="02020603050405020304" pitchFamily="18" charset="0"/>
                <a:ea typeface="Times New Roman" panose="02020603050405020304" pitchFamily="18" charset="0"/>
              </a:rPr>
              <a:t>The java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comments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statements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executed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compiler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interpreter.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comments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information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explanation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about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class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statement.</a:t>
            </a:r>
            <a:endParaRPr lang="en-IN" sz="1800" dirty="0">
              <a:effectLst/>
              <a:latin typeface="Times New Roman" panose="02020603050405020304" pitchFamily="18" charset="0"/>
              <a:ea typeface="Times New Roman" panose="02020603050405020304" pitchFamily="18" charset="0"/>
            </a:endParaRPr>
          </a:p>
          <a:p>
            <a:pPr marL="198120" indent="0">
              <a:lnSpc>
                <a:spcPts val="1405"/>
              </a:lnSpc>
              <a:buNone/>
            </a:pP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Types</a:t>
            </a:r>
            <a:r>
              <a:rPr lang="en-US" sz="1800" b="1" u="heavy" kern="0" spc="5"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of</a:t>
            </a:r>
            <a:r>
              <a:rPr lang="en-US" sz="1800" b="1" u="heavy" kern="0" spc="10"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Java</a:t>
            </a:r>
            <a:r>
              <a:rPr lang="en-US" sz="1800" b="1" u="heavy" kern="0" spc="10"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kern="0" dirty="0">
                <a:effectLst/>
                <a:uFill>
                  <a:solidFill>
                    <a:srgbClr val="000000"/>
                  </a:solidFill>
                </a:uFill>
                <a:latin typeface="Times New Roman" panose="02020603050405020304" pitchFamily="18" charset="0"/>
                <a:ea typeface="Times New Roman" panose="02020603050405020304" pitchFamily="18" charset="0"/>
              </a:rPr>
              <a:t>Comments</a:t>
            </a:r>
          </a:p>
          <a:p>
            <a:pPr marL="198120" indent="0">
              <a:lnSpc>
                <a:spcPts val="1405"/>
              </a:lnSpc>
              <a:buNone/>
            </a:pPr>
            <a:endParaRPr lang="en-IN" sz="1800" b="1" u="sng" kern="0" dirty="0">
              <a:effectLst/>
              <a:uFill>
                <a:solidFill>
                  <a:srgbClr val="000000"/>
                </a:solidFill>
              </a:uFill>
              <a:latin typeface="Times New Roman" panose="02020603050405020304" pitchFamily="18" charset="0"/>
              <a:ea typeface="Times New Roman" panose="02020603050405020304" pitchFamily="18" charset="0"/>
            </a:endParaRPr>
          </a:p>
          <a:p>
            <a:pPr lvl="1">
              <a:lnSpc>
                <a:spcPts val="1405"/>
              </a:lnSpc>
              <a:buFont typeface="Wingdings" panose="05000000000000000000" pitchFamily="2" charset="2"/>
              <a:buChar char="v"/>
              <a:tabLst>
                <a:tab pos="695960" algn="l"/>
              </a:tabLst>
            </a:pPr>
            <a:r>
              <a:rPr lang="en-US" sz="1800" b="1" u="heavy"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Single</a:t>
            </a:r>
            <a:r>
              <a:rPr lang="en-US" sz="1800" b="1" u="heavy" spc="1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1800" b="1" u="heavy"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Line</a:t>
            </a:r>
            <a:r>
              <a:rPr lang="en-US" sz="1800" b="1" u="heavy" spc="1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1800" b="1" u="heavy"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Comment</a:t>
            </a:r>
            <a:endParaRPr lang="en-IN" sz="1800" dirty="0">
              <a:effectLst/>
              <a:latin typeface="Times New Roman" panose="02020603050405020304" pitchFamily="18" charset="0"/>
              <a:ea typeface="Times New Roman" panose="02020603050405020304" pitchFamily="18" charset="0"/>
            </a:endParaRPr>
          </a:p>
          <a:p>
            <a:pPr marL="198120" marR="2562225" indent="0">
              <a:lnSpc>
                <a:spcPct val="95000"/>
              </a:lnSpc>
              <a:buNone/>
            </a:pPr>
            <a:r>
              <a:rPr lang="en-US" sz="1800" dirty="0">
                <a:effectLst/>
                <a:latin typeface="Times New Roman" panose="02020603050405020304" pitchFamily="18" charset="0"/>
                <a:ea typeface="Times New Roman" panose="02020603050405020304" pitchFamily="18" charset="0"/>
              </a:rPr>
              <a:t>The single line comment is used to comment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only one line.</a:t>
            </a:r>
            <a:r>
              <a:rPr lang="en-US" sz="1800" spc="-300" dirty="0">
                <a:effectLst/>
                <a:latin typeface="Times New Roman" panose="02020603050405020304" pitchFamily="18" charset="0"/>
                <a:ea typeface="Times New Roman" panose="02020603050405020304" pitchFamily="18" charset="0"/>
              </a:rPr>
              <a:t> </a:t>
            </a:r>
          </a:p>
          <a:p>
            <a:pPr marL="198120" marR="1951990" indent="0">
              <a:lnSpc>
                <a:spcPct val="96000"/>
              </a:lnSpc>
              <a:buNone/>
            </a:pPr>
            <a:r>
              <a:rPr lang="en-US" sz="1800" b="1" dirty="0">
                <a:solidFill>
                  <a:srgbClr val="C00000"/>
                </a:solidFill>
                <a:latin typeface="Times New Roman" panose="02020603050405020304" pitchFamily="18" charset="0"/>
              </a:rPr>
              <a:t>Syntax:</a:t>
            </a:r>
            <a:endParaRPr lang="en-IN" sz="1800" b="1" dirty="0">
              <a:solidFill>
                <a:srgbClr val="C00000"/>
              </a:solidFill>
              <a:latin typeface="Times New Roman" panose="02020603050405020304" pitchFamily="18" charset="0"/>
            </a:endParaRPr>
          </a:p>
          <a:p>
            <a:pPr marL="198120" indent="0">
              <a:lnSpc>
                <a:spcPts val="1405"/>
              </a:lnSpc>
              <a:buNone/>
            </a:pPr>
            <a:r>
              <a:rPr lang="en-US" sz="1800" b="1" dirty="0">
                <a:solidFill>
                  <a:srgbClr val="002060"/>
                </a:solidFill>
                <a:effectLst/>
                <a:latin typeface="Times New Roman" panose="02020603050405020304" pitchFamily="18" charset="0"/>
                <a:ea typeface="Times New Roman" panose="02020603050405020304" pitchFamily="18" charset="0"/>
              </a:rPr>
              <a:t>//</a:t>
            </a:r>
            <a:r>
              <a:rPr lang="en-US" sz="1800" b="1" spc="5"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This</a:t>
            </a:r>
            <a:r>
              <a:rPr lang="en-US" sz="1800" b="1" spc="5"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is</a:t>
            </a:r>
            <a:r>
              <a:rPr lang="en-US" sz="1800" b="1" spc="5"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single</a:t>
            </a:r>
            <a:r>
              <a:rPr lang="en-US" sz="1800" b="1" spc="1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line</a:t>
            </a:r>
            <a:r>
              <a:rPr lang="en-US" sz="1800" b="1" spc="5"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comment</a:t>
            </a:r>
            <a:endParaRPr lang="en-IN" sz="1800" b="1" dirty="0">
              <a:solidFill>
                <a:srgbClr val="002060"/>
              </a:solidFill>
              <a:effectLst/>
              <a:latin typeface="Times New Roman" panose="02020603050405020304" pitchFamily="18" charset="0"/>
              <a:ea typeface="Times New Roman" panose="02020603050405020304" pitchFamily="18" charset="0"/>
            </a:endParaRPr>
          </a:p>
          <a:p>
            <a:pPr marL="198120" indent="0">
              <a:spcBef>
                <a:spcPts val="20"/>
              </a:spcBef>
              <a:spcAft>
                <a:spcPct val="0"/>
              </a:spcAft>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42950" lvl="1" indent="-285750">
              <a:lnSpc>
                <a:spcPts val="1525"/>
              </a:lnSpc>
              <a:spcBef>
                <a:spcPts val="375"/>
              </a:spcBef>
              <a:spcAft>
                <a:spcPct val="0"/>
              </a:spcAft>
              <a:buFont typeface="Arial" pitchFamily="34" charset="0"/>
              <a:buChar char="❖"/>
              <a:tabLst>
                <a:tab pos="695960" algn="l"/>
              </a:tabLst>
            </a:pPr>
            <a:r>
              <a:rPr lang="en-US" sz="1800" b="1" u="heavy" kern="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Multi</a:t>
            </a:r>
            <a:r>
              <a:rPr lang="en-US" sz="1800" b="1" u="heavy" kern="0" spc="5"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1800" b="1" u="heavy" kern="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Line</a:t>
            </a:r>
            <a:r>
              <a:rPr lang="en-US" sz="1800" b="1" u="heavy" kern="0" spc="1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1800" b="1" u="heavy" kern="0" dirty="0">
                <a:solidFill>
                  <a:srgbClr val="BF0000"/>
                </a:solidFill>
                <a:effectLst/>
                <a:uFill>
                  <a:solidFill>
                    <a:srgbClr val="BF0000"/>
                  </a:solidFill>
                </a:uFill>
                <a:latin typeface="Times New Roman" panose="02020603050405020304" pitchFamily="18" charset="0"/>
                <a:ea typeface="Times New Roman" panose="02020603050405020304" pitchFamily="18" charset="0"/>
              </a:rPr>
              <a:t>Commen</a:t>
            </a:r>
            <a:r>
              <a:rPr lang="en-US" sz="1800" b="0" u="none" strike="noStrike" kern="0" dirty="0">
                <a:effectLst/>
                <a:uFill>
                  <a:solidFill>
                    <a:srgbClr val="000000"/>
                  </a:solidFill>
                </a:uFill>
                <a:latin typeface="Times New Roman" panose="02020603050405020304" pitchFamily="18" charset="0"/>
                <a:ea typeface="Times New Roman" panose="02020603050405020304" pitchFamily="18" charset="0"/>
              </a:rPr>
              <a:t>t</a:t>
            </a:r>
            <a:endParaRPr lang="en-IN" sz="1800" b="1" u="sng" kern="0" dirty="0">
              <a:effectLst/>
              <a:uFill>
                <a:solidFill>
                  <a:srgbClr val="000000"/>
                </a:solidFill>
              </a:uFill>
              <a:latin typeface="Times New Roman" panose="02020603050405020304" pitchFamily="18" charset="0"/>
              <a:ea typeface="Times New Roman" panose="02020603050405020304" pitchFamily="18" charset="0"/>
            </a:endParaRPr>
          </a:p>
          <a:p>
            <a:pPr marL="198120" marR="1951990" indent="0">
              <a:lnSpc>
                <a:spcPct val="96000"/>
              </a:lnSpc>
              <a:buNone/>
            </a:pPr>
            <a:r>
              <a:rPr lang="en-US" sz="1800" dirty="0">
                <a:effectLst/>
                <a:latin typeface="Times New Roman" panose="02020603050405020304" pitchFamily="18" charset="0"/>
                <a:ea typeface="Times New Roman" panose="02020603050405020304" pitchFamily="18" charset="0"/>
              </a:rPr>
              <a:t>The multi line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comment is 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 comment multiple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lines of code.</a:t>
            </a:r>
          </a:p>
          <a:p>
            <a:pPr marL="198120" marR="1951990" indent="0">
              <a:lnSpc>
                <a:spcPct val="96000"/>
              </a:lnSpc>
              <a:buNone/>
            </a:pPr>
            <a:r>
              <a:rPr lang="en-US" sz="1800" spc="-295" dirty="0">
                <a:effectLst/>
                <a:latin typeface="Times New Roman" panose="02020603050405020304" pitchFamily="18" charset="0"/>
                <a:ea typeface="Times New Roman" panose="02020603050405020304" pitchFamily="18" charset="0"/>
              </a:rPr>
              <a:t> </a:t>
            </a:r>
            <a:r>
              <a:rPr lang="en-US" sz="1800" b="1" dirty="0">
                <a:solidFill>
                  <a:srgbClr val="C00000"/>
                </a:solidFill>
                <a:effectLst/>
                <a:latin typeface="Times New Roman" panose="02020603050405020304" pitchFamily="18" charset="0"/>
                <a:ea typeface="Times New Roman" panose="02020603050405020304" pitchFamily="18" charset="0"/>
              </a:rPr>
              <a:t>Syntax:</a:t>
            </a:r>
            <a:endParaRPr lang="en-IN" sz="1800" b="1" dirty="0">
              <a:solidFill>
                <a:srgbClr val="C00000"/>
              </a:solidFill>
              <a:effectLst/>
              <a:latin typeface="Times New Roman" panose="02020603050405020304" pitchFamily="18" charset="0"/>
              <a:ea typeface="Times New Roman" panose="02020603050405020304" pitchFamily="18" charset="0"/>
            </a:endParaRPr>
          </a:p>
          <a:p>
            <a:pPr marL="198120" marR="6390005" indent="0">
              <a:lnSpc>
                <a:spcPct val="96000"/>
              </a:lnSpc>
              <a:buNone/>
            </a:pPr>
            <a:r>
              <a:rPr lang="en-US" sz="1800" b="1" dirty="0">
                <a:solidFill>
                  <a:srgbClr val="002060"/>
                </a:solidFill>
                <a:effectLst/>
                <a:latin typeface="Times New Roman" panose="02020603050405020304" pitchFamily="18" charset="0"/>
                <a:ea typeface="Times New Roman" panose="02020603050405020304" pitchFamily="18" charset="0"/>
              </a:rPr>
              <a:t>/*</a:t>
            </a:r>
            <a:r>
              <a:rPr lang="en-US" sz="1800" b="1" spc="5"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This</a:t>
            </a:r>
            <a:r>
              <a:rPr lang="en-US" sz="1800" b="1" spc="-30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is</a:t>
            </a:r>
            <a:endParaRPr lang="en-IN" sz="1800" b="1" dirty="0">
              <a:solidFill>
                <a:srgbClr val="002060"/>
              </a:solidFill>
              <a:effectLst/>
              <a:latin typeface="Times New Roman" panose="02020603050405020304" pitchFamily="18" charset="0"/>
              <a:ea typeface="Times New Roman" panose="02020603050405020304" pitchFamily="18" charset="0"/>
            </a:endParaRPr>
          </a:p>
          <a:p>
            <a:pPr marL="198120" marR="6059170" indent="0">
              <a:lnSpc>
                <a:spcPct val="95000"/>
              </a:lnSpc>
              <a:buNone/>
            </a:pPr>
            <a:r>
              <a:rPr lang="en-US" sz="1800" b="1" dirty="0">
                <a:solidFill>
                  <a:srgbClr val="002060"/>
                </a:solidFill>
                <a:effectLst/>
                <a:latin typeface="Times New Roman" panose="02020603050405020304" pitchFamily="18" charset="0"/>
                <a:ea typeface="Times New Roman" panose="02020603050405020304" pitchFamily="18" charset="0"/>
              </a:rPr>
              <a:t>multi line</a:t>
            </a:r>
            <a:r>
              <a:rPr lang="en-US" sz="1800" b="1" spc="-300" dirty="0">
                <a:solidFill>
                  <a:srgbClr val="002060"/>
                </a:solidFill>
                <a:effectLst/>
                <a:latin typeface="Times New Roman" panose="02020603050405020304" pitchFamily="18" charset="0"/>
                <a:ea typeface="Times New Roman" panose="02020603050405020304" pitchFamily="18" charset="0"/>
              </a:rPr>
              <a:t> </a:t>
            </a:r>
            <a:r>
              <a:rPr lang="en-US" sz="1800" b="1" dirty="0">
                <a:solidFill>
                  <a:srgbClr val="002060"/>
                </a:solidFill>
                <a:effectLst/>
                <a:latin typeface="Times New Roman" panose="02020603050405020304" pitchFamily="18" charset="0"/>
                <a:ea typeface="Times New Roman" panose="02020603050405020304" pitchFamily="18" charset="0"/>
              </a:rPr>
              <a:t>comment</a:t>
            </a:r>
            <a:endParaRPr lang="en-IN" sz="1800" b="1" dirty="0">
              <a:solidFill>
                <a:srgbClr val="002060"/>
              </a:solidFill>
              <a:effectLst/>
              <a:latin typeface="Times New Roman" panose="02020603050405020304" pitchFamily="18" charset="0"/>
              <a:ea typeface="Times New Roman" panose="02020603050405020304" pitchFamily="18" charset="0"/>
            </a:endParaRPr>
          </a:p>
          <a:p>
            <a:pPr marL="198120" indent="0">
              <a:lnSpc>
                <a:spcPts val="1405"/>
              </a:lnSpc>
              <a:buNone/>
            </a:pPr>
            <a:r>
              <a:rPr lang="en-US" sz="1800" b="1" dirty="0">
                <a:solidFill>
                  <a:srgbClr val="002060"/>
                </a:solidFill>
                <a:effectLst/>
                <a:latin typeface="Times New Roman" panose="02020603050405020304" pitchFamily="18" charset="0"/>
                <a:ea typeface="Times New Roman" panose="02020603050405020304" pitchFamily="18" charset="0"/>
              </a:rPr>
              <a:t>*/</a:t>
            </a:r>
            <a:endParaRPr lang="en-IN" sz="1800" b="1" dirty="0">
              <a:solidFill>
                <a:srgbClr val="002060"/>
              </a:solidFill>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167419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BC96-90A6-9DCC-D9D1-C6E7775F91A9}"/>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DATA TYPES IN JAVA</a:t>
            </a:r>
          </a:p>
        </p:txBody>
      </p:sp>
      <p:sp>
        <p:nvSpPr>
          <p:cNvPr id="3" name="Content Placeholder 2">
            <a:extLst>
              <a:ext uri="{FF2B5EF4-FFF2-40B4-BE49-F238E27FC236}">
                <a16:creationId xmlns:a16="http://schemas.microsoft.com/office/drawing/2014/main" id="{4D3F86E5-F05A-D2FC-2F27-741B62DAAE7B}"/>
              </a:ext>
            </a:extLst>
          </p:cNvPr>
          <p:cNvSpPr>
            <a:spLocks noGrp="1"/>
          </p:cNvSpPr>
          <p:nvPr>
            <p:ph idx="1"/>
          </p:nvPr>
        </p:nvSpPr>
        <p:spPr/>
        <p:txBody>
          <a:bodyPr/>
          <a:lstStyle/>
          <a:p>
            <a:pPr marL="342900" marR="316230" lvl="0" indent="-342900" algn="just">
              <a:lnSpc>
                <a:spcPct val="150000"/>
              </a:lnSpc>
              <a:buSzPts val="1250"/>
              <a:buFont typeface="PMingLiU-ExtB" panose="02020500000000000000" pitchFamily="18" charset="-120"/>
              <a:buChar char="❖"/>
              <a:tabLst>
                <a:tab pos="427355" algn="l"/>
              </a:tabLst>
            </a:pP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Data Types</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in</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Java</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spc="5" dirty="0">
                <a:latin typeface="Times New Roman" panose="02020603050405020304" pitchFamily="18" charset="0"/>
                <a:ea typeface="Times New Roman" panose="02020603050405020304" pitchFamily="18" charset="0"/>
                <a:cs typeface="PMingLiU-ExtB" panose="02020500000000000000" pitchFamily="18" charset="-120"/>
              </a:rPr>
              <a:t>is b</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ased</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on the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data</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type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of</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 variable,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the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operating</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system</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allocates memory</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and</a:t>
            </a:r>
            <a:r>
              <a:rPr lang="en-US" sz="2000" spc="-29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decides what can be stored in</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the reserved memory.</a:t>
            </a:r>
            <a:endParaRPr lang="en-IN" sz="2000" dirty="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marR="113030" lvl="0" indent="-342900" algn="just">
              <a:lnSpc>
                <a:spcPct val="150000"/>
              </a:lnSpc>
              <a:spcBef>
                <a:spcPts val="140"/>
              </a:spcBef>
              <a:spcAft>
                <a:spcPct val="0"/>
              </a:spcAft>
              <a:buSzPts val="1250"/>
              <a:buFont typeface="PMingLiU-ExtB" panose="02020500000000000000" pitchFamily="18" charset="-120"/>
              <a:buChar char="❖"/>
              <a:tabLst>
                <a:tab pos="427355" algn="l"/>
              </a:tabLst>
            </a:pP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Therefore,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by</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assigning</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different</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data</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types</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to</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variables,</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you</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can</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store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integers,</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decimals,</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or</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characters</a:t>
            </a:r>
            <a:r>
              <a:rPr lang="en-US" sz="2000" spc="-29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in these variables.</a:t>
            </a:r>
            <a:endParaRPr lang="en-IN" sz="2000" dirty="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lvl="0" indent="-342900" algn="just">
              <a:lnSpc>
                <a:spcPct val="150000"/>
              </a:lnSpc>
              <a:buSzPts val="1250"/>
              <a:buFont typeface="PMingLiU-ExtB" panose="02020500000000000000" pitchFamily="18" charset="-120"/>
              <a:buChar char="❖"/>
              <a:tabLst>
                <a:tab pos="467360" algn="l"/>
              </a:tabLst>
            </a:pP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In</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java,</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there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are</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two</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types</a:t>
            </a:r>
            <a:r>
              <a:rPr lang="en-US" sz="2000" spc="10"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of</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data</a:t>
            </a:r>
            <a:r>
              <a:rPr lang="en-US" sz="2000" spc="5" dirty="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dirty="0">
                <a:effectLst/>
                <a:latin typeface="Times New Roman" panose="02020603050405020304" pitchFamily="18" charset="0"/>
                <a:ea typeface="Times New Roman" panose="02020603050405020304" pitchFamily="18" charset="0"/>
                <a:cs typeface="PMingLiU-ExtB" panose="02020500000000000000" pitchFamily="18" charset="-120"/>
              </a:rPr>
              <a:t>types</a:t>
            </a:r>
            <a:endParaRPr lang="en-IN" sz="2000" dirty="0">
              <a:effectLst/>
              <a:latin typeface="Times New Roman" panose="02020603050405020304" pitchFamily="18" charset="0"/>
              <a:ea typeface="Times New Roman" panose="02020603050405020304" pitchFamily="18" charset="0"/>
              <a:cs typeface="PMingLiU-ExtB" panose="02020500000000000000" pitchFamily="18" charset="-120"/>
            </a:endParaRPr>
          </a:p>
          <a:p>
            <a:pPr marL="800100" lvl="1" indent="-342900">
              <a:lnSpc>
                <a:spcPct val="150000"/>
              </a:lnSpc>
              <a:buSzPts val="1250"/>
              <a:buFont typeface="PMingLiU-ExtB" panose="02020500000000000000" pitchFamily="18" charset="-120"/>
              <a:buChar char="✓"/>
              <a:tabLst>
                <a:tab pos="965200" algn="l"/>
              </a:tabLst>
            </a:pP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primitive</a:t>
            </a:r>
            <a:r>
              <a:rPr lang="en-US" sz="2000" b="1" spc="5"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data</a:t>
            </a:r>
            <a:r>
              <a:rPr lang="en-US" sz="2000" b="1" spc="10"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types</a:t>
            </a:r>
            <a:endParaRPr lang="en-IN"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endParaRPr>
          </a:p>
          <a:p>
            <a:pPr marL="800100" lvl="1" indent="-342900">
              <a:lnSpc>
                <a:spcPct val="150000"/>
              </a:lnSpc>
              <a:buSzPts val="1250"/>
              <a:buFont typeface="PMingLiU-ExtB" panose="02020500000000000000" pitchFamily="18" charset="-120"/>
              <a:buChar char="✓"/>
              <a:tabLst>
                <a:tab pos="965200" algn="l"/>
              </a:tabLst>
            </a:pP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non-primitive</a:t>
            </a:r>
            <a:r>
              <a:rPr lang="en-US" sz="2000" b="1" spc="10"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data</a:t>
            </a:r>
            <a:r>
              <a:rPr lang="en-US" sz="2000" b="1" spc="10"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rPr>
              <a:t>types</a:t>
            </a:r>
            <a:endParaRPr lang="en-IN" sz="2000" b="1" dirty="0">
              <a:solidFill>
                <a:srgbClr val="002060"/>
              </a:solidFill>
              <a:effectLst/>
              <a:latin typeface="Times New Roman" panose="02020603050405020304" pitchFamily="18" charset="0"/>
              <a:ea typeface="Times New Roman" panose="02020603050405020304" pitchFamily="18" charset="0"/>
              <a:cs typeface="PMingLiU-ExtB" panose="02020500000000000000" pitchFamily="18" charset="-120"/>
            </a:endParaRPr>
          </a:p>
          <a:p>
            <a:pPr marL="0" indent="0">
              <a:buNone/>
            </a:pPr>
            <a:endParaRPr lang="en-IN" dirty="0"/>
          </a:p>
        </p:txBody>
      </p:sp>
    </p:spTree>
    <p:extLst>
      <p:ext uri="{BB962C8B-B14F-4D97-AF65-F5344CB8AC3E}">
        <p14:creationId xmlns:p14="http://schemas.microsoft.com/office/powerpoint/2010/main" val="7238607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EDDE-51CE-DBC2-ACC1-C74693CC7B3B}"/>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DATA TYPES IN JAVA</a:t>
            </a:r>
            <a:endParaRPr lang="en-IN" sz="4000"/>
          </a:p>
        </p:txBody>
      </p:sp>
      <p:pic>
        <p:nvPicPr>
          <p:cNvPr id="4" name="image2.jpeg">
            <a:extLst>
              <a:ext uri="{FF2B5EF4-FFF2-40B4-BE49-F238E27FC236}">
                <a16:creationId xmlns:a16="http://schemas.microsoft.com/office/drawing/2014/main" id="{84FC1630-CB9D-4990-0F08-57F9981F53D7}"/>
              </a:ext>
            </a:extLst>
          </p:cNvPr>
          <p:cNvPicPr>
            <a:picLocks noGrp="1" noChangeAspect="1"/>
          </p:cNvPicPr>
          <p:nvPr>
            <p:ph idx="1"/>
          </p:nvPr>
        </p:nvPicPr>
        <p:blipFill>
          <a:blip r:embed="rId2"/>
          <a:stretch>
            <a:fillRect/>
          </a:stretch>
        </p:blipFill>
        <p:spPr>
          <a:xfrm>
            <a:off x="2322442" y="1825625"/>
            <a:ext cx="7547116" cy="4351338"/>
          </a:xfrm>
          <a:prstGeom prst="rect">
            <a:avLst/>
          </a:prstGeom>
        </p:spPr>
      </p:pic>
    </p:spTree>
    <p:extLst>
      <p:ext uri="{BB962C8B-B14F-4D97-AF65-F5344CB8AC3E}">
        <p14:creationId xmlns:p14="http://schemas.microsoft.com/office/powerpoint/2010/main" val="32566710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D1E4-870E-E598-2B2E-38AA539B763B}"/>
              </a:ext>
            </a:extLst>
          </p:cNvPr>
          <p:cNvSpPr>
            <a:spLocks noGrp="1"/>
          </p:cNvSpPr>
          <p:nvPr>
            <p:ph type="title"/>
          </p:nvPr>
        </p:nvSpPr>
        <p:spPr/>
        <p:txBody>
          <a:bodyPr>
            <a:normAutofit/>
          </a:bodyPr>
          <a:lstStyle/>
          <a:p>
            <a:pPr algn="ctr"/>
            <a:r>
              <a:rPr lang="en-IN" sz="4000" b="1">
                <a:latin typeface="Times New Roman" panose="02020603050405020304" pitchFamily="18" charset="0"/>
                <a:cs typeface="Times New Roman" panose="02020603050405020304" pitchFamily="18" charset="0"/>
              </a:rPr>
              <a:t>Data Type and its Range</a:t>
            </a:r>
          </a:p>
        </p:txBody>
      </p:sp>
      <p:pic>
        <p:nvPicPr>
          <p:cNvPr id="4" name="image3.jpeg">
            <a:extLst>
              <a:ext uri="{FF2B5EF4-FFF2-40B4-BE49-F238E27FC236}">
                <a16:creationId xmlns:a16="http://schemas.microsoft.com/office/drawing/2014/main" id="{7B89D8FF-92D8-D988-600C-470596847181}"/>
              </a:ext>
            </a:extLst>
          </p:cNvPr>
          <p:cNvPicPr>
            <a:picLocks noGrp="1" noChangeAspect="1"/>
          </p:cNvPicPr>
          <p:nvPr>
            <p:ph idx="1"/>
          </p:nvPr>
        </p:nvPicPr>
        <p:blipFill>
          <a:blip r:embed="rId2"/>
          <a:stretch>
            <a:fillRect/>
          </a:stretch>
        </p:blipFill>
        <p:spPr>
          <a:xfrm>
            <a:off x="1701858" y="1825625"/>
            <a:ext cx="8788284" cy="4351338"/>
          </a:xfrm>
          <a:prstGeom prst="rect">
            <a:avLst/>
          </a:prstGeom>
        </p:spPr>
      </p:pic>
    </p:spTree>
    <p:extLst>
      <p:ext uri="{BB962C8B-B14F-4D97-AF65-F5344CB8AC3E}">
        <p14:creationId xmlns:p14="http://schemas.microsoft.com/office/powerpoint/2010/main" val="32358332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ED7B2D-0EA0-A36F-521A-297EB4091C9F}"/>
              </a:ext>
            </a:extLst>
          </p:cNvPr>
          <p:cNvSpPr>
            <a:spLocks noGrp="1"/>
          </p:cNvSpPr>
          <p:nvPr>
            <p:ph idx="1"/>
          </p:nvPr>
        </p:nvSpPr>
        <p:spPr>
          <a:xfrm>
            <a:off x="838200" y="685800"/>
            <a:ext cx="10515600" cy="5491163"/>
          </a:xfrm>
        </p:spPr>
        <p:txBody>
          <a:bodyPr/>
          <a:lstStyle/>
          <a:p>
            <a:pPr marL="12700" marR="0" lvl="0" indent="0" algn="l" defTabSz="914400" rtl="0" eaLnBrk="1" fontAlgn="auto" latinLnBrk="0" hangingPunct="1">
              <a:lnSpc>
                <a:spcPct val="100000"/>
              </a:lnSpc>
              <a:spcBef>
                <a:spcPts val="100"/>
              </a:spcBef>
              <a:spcAft>
                <a:spcPct val="0"/>
              </a:spcAft>
              <a:buClrTx/>
              <a:buSzTx/>
              <a:buFontTx/>
              <a:buNone/>
              <a:defRPr/>
            </a:pP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Boolean</a:t>
            </a:r>
            <a:r>
              <a:rPr kumimoji="0" lang="en-US" sz="1800" b="1" i="0" u="none" strike="noStrike" kern="1200" cap="none" spc="-2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1" i="0" u="none" strike="noStrike" kern="1200" cap="none" spc="-2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469900" marR="0" lvl="0" indent="0" algn="l" defTabSz="914400" rtl="0" eaLnBrk="1" fontAlgn="auto" latinLnBrk="0" hangingPunct="1">
              <a:lnSpc>
                <a:spcPct val="150000"/>
              </a:lnSpc>
              <a:spcBef>
                <a:spcPts val="10"/>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a:t>
            </a:r>
            <a:r>
              <a:rPr kumimoji="0" lang="en-US" sz="1800" b="0" i="0" u="none" strike="noStrike" kern="1200" cap="none" spc="9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Boolean</a:t>
            </a:r>
            <a:r>
              <a:rPr kumimoji="0" lang="en-US" sz="1800" b="0" i="0" u="none" strike="noStrike" kern="1200" cap="none" spc="9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0" i="0" u="none" strike="noStrike" kern="1200" cap="none" spc="9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8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a:t>
            </a:r>
            <a:r>
              <a:rPr kumimoji="0" lang="en-US" sz="1800" b="0" i="0" u="none" strike="noStrike" kern="1200" cap="none" spc="9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used</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to</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store</a:t>
            </a:r>
            <a:r>
              <a:rPr kumimoji="0" lang="en-US" sz="1800" b="0" i="0" u="none" strike="noStrike" kern="1200" cap="none" spc="9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only</a:t>
            </a:r>
            <a:r>
              <a:rPr kumimoji="0" lang="en-US" sz="1800" b="0" i="0" u="none" strike="noStrike" kern="1200" cap="none" spc="9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two</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possible</a:t>
            </a:r>
            <a:r>
              <a:rPr kumimoji="0" lang="en-US" sz="1800" b="0" i="0" u="none" strike="noStrike" kern="1200" cap="none" spc="9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values:</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true</a:t>
            </a:r>
            <a:r>
              <a:rPr kumimoji="0" lang="en-US" sz="1800" b="0" i="0" u="none" strike="noStrike" kern="1200" cap="none" spc="9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and</a:t>
            </a:r>
            <a:r>
              <a:rPr kumimoji="0" lang="en-US" sz="1800" b="0" i="0" u="none" strike="noStrike" kern="1200" cap="none" spc="9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false.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0"/>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This</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is</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used</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for</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simple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flags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that track true/false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conditions.</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5080" lvl="0" indent="0" algn="l" defTabSz="914400" rtl="0" eaLnBrk="1" fontAlgn="auto" latinLnBrk="0" hangingPunct="1">
              <a:lnSpc>
                <a:spcPct val="150000"/>
              </a:lnSpc>
              <a:spcBef>
                <a:spcPts val="15"/>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Boolean</a:t>
            </a:r>
            <a:r>
              <a:rPr kumimoji="0" lang="en-US" sz="1800" b="0" i="0" u="none" strike="noStrike" kern="1200" cap="none" spc="8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7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specifies</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one</a:t>
            </a:r>
            <a:r>
              <a:rPr kumimoji="0" lang="en-US" sz="1800" b="0" i="0" u="none" strike="noStrike" kern="1200" cap="none" spc="8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bit</a:t>
            </a:r>
            <a:r>
              <a:rPr kumimoji="0" lang="en-US" sz="1800" b="0" i="0" u="none" strike="noStrike" kern="1200" cap="none" spc="7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of</a:t>
            </a:r>
            <a:r>
              <a:rPr kumimoji="0" lang="en-US" sz="1800" b="0" i="0" u="none" strike="noStrike" kern="1200" cap="none" spc="7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information,</a:t>
            </a:r>
            <a:r>
              <a:rPr kumimoji="0" lang="en-US" sz="1800" b="0" i="0" u="none" strike="noStrike" kern="1200" cap="none" spc="8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but</a:t>
            </a:r>
            <a:r>
              <a:rPr kumimoji="0" lang="en-US" sz="1800" b="0" i="0" u="none" strike="noStrike" kern="1200" cap="none" spc="7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its</a:t>
            </a:r>
            <a:r>
              <a:rPr kumimoji="0" lang="en-US" sz="1800" b="0" i="0" u="none" strike="noStrike" kern="1200" cap="none" spc="8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"size"</a:t>
            </a:r>
            <a:r>
              <a:rPr kumimoji="0" lang="en-US" sz="1800" b="0" i="0" u="none" strike="noStrike" kern="1200" cap="none" spc="7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cannot</a:t>
            </a:r>
            <a:r>
              <a:rPr kumimoji="0" lang="en-US" sz="1800" b="0" i="0" u="none" strike="noStrike" kern="1200" cap="none" spc="7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be</a:t>
            </a:r>
            <a:r>
              <a:rPr kumimoji="0" lang="en-US" sz="1800" b="0" i="0" u="none" strike="noStrike" kern="1200" cap="none" spc="8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defined </a:t>
            </a:r>
            <a:r>
              <a:rPr kumimoji="0" lang="en-US" sz="1800" b="0" i="0" u="none" strike="noStrike" kern="1200" cap="none" spc="-36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precisely.</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0"/>
              </a:spcBef>
              <a:spcAft>
                <a:spcPct val="0"/>
              </a:spcAft>
              <a:buClrTx/>
              <a:buSzTx/>
              <a:buFontTx/>
              <a:buNone/>
              <a:defRPr/>
            </a:pP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Example: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Boolean</a:t>
            </a:r>
            <a:r>
              <a:rPr kumimoji="0" lang="en-US" sz="1800" b="0" i="0" u="none" strike="noStrike" kern="1200" cap="none" spc="-1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one</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r>
              <a:rPr kumimoji="0" lang="en-US" sz="1800" b="0" i="0" u="none" strike="noStrike" kern="1200" cap="none" spc="-2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false;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valid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range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of</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values,</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operators,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and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operations</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for</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err="1">
                <a:ln>
                  <a:noFill/>
                </a:ln>
                <a:effectLst/>
                <a:uLnTx/>
                <a:uFillTx/>
                <a:latin typeface="Times New Roman" panose="02020603050405020304" pitchFamily="18" charset="0"/>
                <a:cs typeface="Times New Roman" panose="02020603050405020304" pitchFamily="18" charset="0"/>
              </a:rPr>
              <a:t>boolean</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variables.</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4675A3A1-27DB-77D4-06EC-A2852C00A889}"/>
              </a:ext>
            </a:extLst>
          </p:cNvPr>
          <p:cNvPicPr>
            <a:picLocks noChangeAspect="1"/>
          </p:cNvPicPr>
          <p:nvPr/>
        </p:nvPicPr>
        <p:blipFill>
          <a:blip r:embed="rId2"/>
          <a:stretch>
            <a:fillRect/>
          </a:stretch>
        </p:blipFill>
        <p:spPr>
          <a:xfrm>
            <a:off x="3840569" y="4396577"/>
            <a:ext cx="3883004" cy="1688762"/>
          </a:xfrm>
          <a:prstGeom prst="rect">
            <a:avLst/>
          </a:prstGeom>
        </p:spPr>
      </p:pic>
    </p:spTree>
    <p:extLst>
      <p:ext uri="{BB962C8B-B14F-4D97-AF65-F5344CB8AC3E}">
        <p14:creationId xmlns:p14="http://schemas.microsoft.com/office/powerpoint/2010/main" val="41069830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31D9DC-532B-F7A9-C1A1-4E9617EB4688}"/>
              </a:ext>
            </a:extLst>
          </p:cNvPr>
          <p:cNvSpPr>
            <a:spLocks noGrp="1"/>
          </p:cNvSpPr>
          <p:nvPr>
            <p:ph idx="1"/>
          </p:nvPr>
        </p:nvSpPr>
        <p:spPr>
          <a:xfrm>
            <a:off x="838200" y="861134"/>
            <a:ext cx="10515600" cy="5315829"/>
          </a:xfrm>
        </p:spPr>
        <p:txBody>
          <a:bodyPr>
            <a:normAutofit fontScale="92500" lnSpcReduction="20000"/>
          </a:bodyPr>
          <a:lstStyle/>
          <a:p>
            <a:pPr marL="12700" marR="0" lvl="0" indent="0" algn="just" defTabSz="914400" rtl="0" eaLnBrk="1" fontAlgn="auto" latinLnBrk="0" hangingPunct="1">
              <a:lnSpc>
                <a:spcPct val="100000"/>
              </a:lnSpc>
              <a:spcBef>
                <a:spcPts val="100"/>
              </a:spcBef>
              <a:spcAft>
                <a:spcPct val="0"/>
              </a:spcAft>
              <a:buClrTx/>
              <a:buSzTx/>
              <a:buFontTx/>
              <a:buNone/>
              <a:defRPr/>
            </a:pPr>
            <a:r>
              <a:rPr kumimoji="0" lang="en-US" sz="1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Byte</a:t>
            </a:r>
            <a:r>
              <a:rPr kumimoji="0" lang="en-US" sz="1800" b="1" i="0" u="none" strike="noStrike" kern="1200" cap="none" spc="-4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1" i="0" u="none" strike="noStrike" kern="1200" cap="none" spc="-3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5080" lvl="0" indent="457200" algn="just" defTabSz="914400" rtl="0" eaLnBrk="1" fontAlgn="auto" latinLnBrk="0" hangingPunct="1">
              <a:lnSpc>
                <a:spcPct val="150000"/>
              </a:lnSpc>
              <a:spcBef>
                <a:spcPts val="5"/>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 byte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an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example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of 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primitive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 It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an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8-bit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signed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two's complement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integer.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Its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value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range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lies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between -128 to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127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(inclusive). Its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minimum</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value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-128</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and</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maximum</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value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127.</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Its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default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value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is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0.</a:t>
            </a:r>
          </a:p>
          <a:p>
            <a:pPr marL="12700" marR="6350" lvl="0" indent="457200" algn="just" defTabSz="914400" rtl="0" eaLnBrk="1" fontAlgn="auto" latinLnBrk="0" hangingPunct="1">
              <a:lnSpc>
                <a:spcPct val="150000"/>
              </a:lnSpc>
              <a:spcBef>
                <a:spcPts val="5"/>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byte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is</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used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to</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save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memory</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in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large arrays</a:t>
            </a:r>
            <a:r>
              <a:rPr kumimoji="0" lang="en-US" sz="1800" b="0" i="0" u="none" strike="noStrike" kern="1200" cap="none" spc="36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where</a:t>
            </a:r>
            <a:r>
              <a:rPr kumimoji="0" lang="en-US" sz="1800" b="0" i="0" u="none" strike="noStrike" kern="1200" cap="none" spc="36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memory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savings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most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required. It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saves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space because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byte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4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times smaller than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an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integer. It can</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also</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be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used</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in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place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of the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"int"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data </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type.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Example:</a:t>
            </a:r>
            <a:endPar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byte</a:t>
            </a:r>
            <a:r>
              <a:rPr kumimoji="0" lang="en-US" sz="1800" b="1" i="0" u="none" strike="noStrike" kern="1200" cap="none" spc="-1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a:t>
            </a: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800" b="1" i="0" u="none" strike="noStrike" kern="1200" cap="none" spc="-1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10,</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byte</a:t>
            </a:r>
            <a:r>
              <a:rPr kumimoji="0" lang="en-US" sz="1800" b="1" i="0" u="none" strike="noStrike" kern="1200" cap="none" spc="-1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b</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-20;</a:t>
            </a:r>
            <a:endPar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12700" marR="0" lvl="0" indent="0" algn="just" defTabSz="914400" rtl="0" eaLnBrk="1" fontAlgn="auto" latinLnBrk="0" hangingPunct="1">
              <a:lnSpc>
                <a:spcPct val="150000"/>
              </a:lnSpc>
              <a:spcBef>
                <a:spcPct val="0"/>
              </a:spcBef>
              <a:spcAft>
                <a:spcPct val="0"/>
              </a:spcAft>
              <a:buClrTx/>
              <a:buSzTx/>
              <a:buFontTx/>
              <a:buNone/>
              <a:defRPr/>
            </a:pPr>
            <a:endPar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endParaRPr>
          </a:p>
          <a:p>
            <a:pPr marL="12700" marR="0" lvl="0" indent="0" algn="just" defTabSz="914400" rtl="0" eaLnBrk="1" fontAlgn="auto" latinLnBrk="0" hangingPunct="1">
              <a:lnSpc>
                <a:spcPct val="150000"/>
              </a:lnSpc>
              <a:spcBef>
                <a:spcPct val="0"/>
              </a:spcBef>
              <a:spcAft>
                <a:spcPct val="0"/>
              </a:spcAft>
              <a:buClrTx/>
              <a:buSzTx/>
              <a:buFontTx/>
              <a:buNone/>
              <a:defRPr/>
            </a:pP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Short</a:t>
            </a:r>
            <a:r>
              <a:rPr kumimoji="0" lang="en-US" sz="1800" b="1" i="0" u="none" strike="noStrike" kern="1200" cap="none" spc="-2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Data</a:t>
            </a:r>
            <a:r>
              <a:rPr kumimoji="0" lang="en-US" sz="1800" b="1" i="0" u="none" strike="noStrike" kern="1200" cap="none" spc="-2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endPar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2700" marR="5080" lvl="0" indent="457200" algn="just" defTabSz="914400" rtl="0" eaLnBrk="1" fontAlgn="auto" latinLnBrk="0" hangingPunct="1">
              <a:lnSpc>
                <a:spcPct val="150000"/>
              </a:lnSpc>
              <a:spcBef>
                <a:spcPts val="10"/>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short data type is a 16-bit signed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two's complement integer. Its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value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range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lies</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between</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-32,768</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to</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32,767</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(inclusive).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Its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minimum</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value</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-32,768</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and</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its </a:t>
            </a:r>
            <a:r>
              <a:rPr kumimoji="0" lang="en-US" sz="1800" b="0" i="0" u="none" strike="noStrike" kern="1200" cap="none" spc="-36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maximum</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value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is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32,767.</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Its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default value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is</a:t>
            </a:r>
            <a:r>
              <a:rPr kumimoji="0" lang="en-US" sz="1800" b="0" i="0" u="none" strike="noStrike" kern="1200" cap="none" spc="-1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0.</a:t>
            </a:r>
          </a:p>
          <a:p>
            <a:pPr marL="12700" marR="6350" lvl="0" indent="457200" algn="just" defTabSz="914400" rtl="0" eaLnBrk="1" fontAlgn="auto" latinLnBrk="0" hangingPunct="1">
              <a:lnSpc>
                <a:spcPct val="150000"/>
              </a:lnSpc>
              <a:spcBef>
                <a:spcPct val="0"/>
              </a:spcBef>
              <a:spcAft>
                <a:spcPct val="0"/>
              </a:spcAft>
              <a:buClrTx/>
              <a:buSzTx/>
              <a:buFontTx/>
              <a:buNone/>
              <a:defRPr/>
            </a:pP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The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short 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can also be used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to</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save</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memory just like</a:t>
            </a:r>
            <a:r>
              <a:rPr kumimoji="0" lang="en-US" sz="1800" b="0" i="0" u="none" strike="noStrike" kern="1200" cap="none" spc="37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byte</a:t>
            </a:r>
            <a:r>
              <a:rPr kumimoji="0" lang="en-US" sz="1800" b="0" i="0" u="none" strike="noStrike" kern="1200" cap="none" spc="36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short</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data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type</a:t>
            </a:r>
            <a:r>
              <a:rPr kumimoji="0" lang="en-US" sz="1800" b="0" i="0" u="none" strike="noStrike" kern="1200" cap="none" spc="1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2</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 times</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5" normalizeH="0" baseline="0" noProof="0" dirty="0">
                <a:ln>
                  <a:noFill/>
                </a:ln>
                <a:effectLst/>
                <a:uLnTx/>
                <a:uFillTx/>
                <a:latin typeface="Times New Roman" panose="02020603050405020304" pitchFamily="18" charset="0"/>
                <a:cs typeface="Times New Roman" panose="02020603050405020304" pitchFamily="18" charset="0"/>
              </a:rPr>
              <a:t>smaller than</a:t>
            </a: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an integer.</a:t>
            </a:r>
          </a:p>
          <a:p>
            <a:pPr marL="12700" marR="0" lvl="0" indent="0" algn="l" defTabSz="914400" rtl="0" eaLnBrk="1" fontAlgn="auto" latinLnBrk="0" hangingPunct="1">
              <a:lnSpc>
                <a:spcPct val="150000"/>
              </a:lnSpc>
              <a:spcBef>
                <a:spcPct val="0"/>
              </a:spcBef>
              <a:spcAft>
                <a:spcPct val="0"/>
              </a:spcAft>
              <a:buClrTx/>
              <a:buSzTx/>
              <a:buFontTx/>
              <a:buNone/>
              <a:defRPr/>
            </a:pP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Example:</a:t>
            </a:r>
            <a:endPar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00000"/>
              </a:lnSpc>
              <a:spcBef>
                <a:spcPts val="10"/>
              </a:spcBef>
              <a:spcAft>
                <a:spcPct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short</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s</a:t>
            </a:r>
            <a:r>
              <a:rPr kumimoji="0" lang="en-US" sz="1800" b="1" i="0" u="none" strike="noStrike" kern="1200" cap="none" spc="-1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10000,</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short</a:t>
            </a:r>
            <a:r>
              <a:rPr kumimoji="0" lang="en-US" sz="1800" b="1" i="0" u="none" strike="noStrike" kern="1200" cap="none" spc="-1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r</a:t>
            </a:r>
            <a:r>
              <a:rPr kumimoji="0" lang="en-US" sz="1800" b="1" i="0" u="none" strike="noStrike" kern="1200" cap="none" spc="-1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800" b="1" i="0" u="none" strike="noStrike" kern="1200" cap="none" spc="-5"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-5000;</a:t>
            </a:r>
            <a:endParaRPr lang="en-IN" sz="1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47017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49B88-CFE1-2BED-4F36-807DDB53DABA}"/>
              </a:ext>
            </a:extLst>
          </p:cNvPr>
          <p:cNvSpPr>
            <a:spLocks noGrp="1"/>
          </p:cNvSpPr>
          <p:nvPr>
            <p:ph idx="1"/>
          </p:nvPr>
        </p:nvSpPr>
        <p:spPr>
          <a:xfrm>
            <a:off x="838200" y="497150"/>
            <a:ext cx="10515600" cy="5679813"/>
          </a:xfrm>
        </p:spPr>
        <p:txBody>
          <a:bodyPr>
            <a:normAutofit fontScale="85000" lnSpcReduction="10000"/>
          </a:bodyPr>
          <a:lstStyle/>
          <a:p>
            <a:pPr marL="12700" marR="0" lvl="0" indent="0" algn="just" defTabSz="914400" rtl="0" eaLnBrk="1" fontAlgn="auto" latinLnBrk="0" hangingPunct="1">
              <a:lnSpc>
                <a:spcPct val="150000"/>
              </a:lnSpc>
              <a:spcBef>
                <a:spcPts val="10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a:t>
            </a:r>
            <a:r>
              <a:rPr kumimoji="0" lang="en-US" sz="1900" b="1"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1"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endParaRPr kumimoji="0" lang="en-US" sz="19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6985" lvl="0" indent="457200" algn="just" defTabSz="914400" rtl="0" eaLnBrk="1" fontAlgn="auto" latinLnBrk="0" hangingPunct="1">
              <a:lnSpc>
                <a:spcPct val="150000"/>
              </a:lnSpc>
              <a:spcBef>
                <a:spcPts val="40"/>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 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 32-bit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signed two's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complement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integer. Its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range lies </a:t>
            </a:r>
            <a:r>
              <a:rPr kumimoji="0" lang="en-US" sz="19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between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2,147,483,648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(-2^31)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 2,147,483,647 (2^31 -1) (inclusive). Its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minimum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2,147,483,648and maximum</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2,147,483,647.</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default</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0.</a:t>
            </a:r>
          </a:p>
          <a:p>
            <a:pPr marL="12700" marR="8890" lvl="0" indent="457200" algn="just" defTabSz="914400" rtl="0" eaLnBrk="1" fontAlgn="auto" latinLnBrk="0" hangingPunct="1">
              <a:lnSpc>
                <a:spcPct val="150000"/>
              </a:lnSpc>
              <a:spcBef>
                <a:spcPts val="15"/>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int 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is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generally</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used as</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default</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for integral</a:t>
            </a:r>
            <a:r>
              <a:rPr kumimoji="0" lang="en-US" sz="1900" b="0" i="0" u="none" strike="noStrike" kern="1200" cap="none" spc="36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unless there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is no</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problem with</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memory.</a:t>
            </a:r>
          </a:p>
          <a:p>
            <a:pPr marL="12700" marR="0" lvl="0" indent="0" algn="l"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Example: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0"/>
              </a:spcBef>
              <a:spcAft>
                <a:spcPct val="0"/>
              </a:spcAft>
              <a:buClrTx/>
              <a:buSzTx/>
              <a:buFontTx/>
              <a:buNone/>
              <a:defRPr/>
            </a:pP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int</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 =</a:t>
            </a:r>
            <a:r>
              <a:rPr kumimoji="0" lang="en-US" sz="19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100000,</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int</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b</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-200000;</a:t>
            </a:r>
            <a:endPar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5"/>
              </a:spcBef>
              <a:spcAft>
                <a:spcPct val="0"/>
              </a:spcAft>
              <a:buClrTx/>
              <a:buSzTx/>
              <a:buFontTx/>
              <a:buNone/>
              <a:defRPr/>
            </a:pPr>
            <a:endPar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5"/>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Long</a:t>
            </a:r>
            <a:r>
              <a:rPr kumimoji="0" lang="en-US" sz="1900" b="1"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1"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5080" lvl="0" indent="457200" algn="l" defTabSz="914400" rtl="0" eaLnBrk="1" fontAlgn="auto" latinLnBrk="0" hangingPunct="1">
              <a:lnSpc>
                <a:spcPct val="150000"/>
              </a:lnSpc>
              <a:spcBef>
                <a:spcPts val="10"/>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long</a:t>
            </a:r>
            <a:r>
              <a:rPr kumimoji="0" lang="en-US" sz="1900" b="0" i="0" u="none" strike="noStrike" kern="1200" cap="none" spc="229"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r>
              <a:rPr kumimoji="0" lang="en-US" sz="1900" b="0" i="0" u="none" strike="noStrike" kern="1200" cap="none" spc="25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2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a:t>
            </a:r>
            <a:r>
              <a:rPr kumimoji="0" lang="en-US" sz="1900" b="0" i="0" u="none" strike="noStrike" kern="1200" cap="none" spc="2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64-bit</a:t>
            </a:r>
            <a:r>
              <a:rPr kumimoji="0" lang="en-US" sz="19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two's</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complement</a:t>
            </a:r>
            <a:r>
              <a:rPr kumimoji="0" lang="en-US" sz="1900" b="0" i="0" u="none" strike="noStrike" kern="1200" cap="none" spc="229"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integer.</a:t>
            </a:r>
            <a:r>
              <a:rPr kumimoji="0" lang="en-US" sz="1900" b="0" i="0" u="none" strike="noStrike" kern="1200" cap="none" spc="229"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value-range</a:t>
            </a:r>
            <a:r>
              <a:rPr kumimoji="0" lang="en-US" sz="1900" b="0" i="0" u="none" strike="noStrike" kern="1200" cap="none" spc="2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lies </a:t>
            </a:r>
            <a:r>
              <a:rPr kumimoji="0" lang="en-US" sz="19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between</a:t>
            </a:r>
            <a:r>
              <a:rPr kumimoji="0" lang="en-US" sz="1900" b="0" i="0" u="none" strike="noStrike" kern="1200" cap="none" spc="3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-9,223,372,036,854,775,808(-2^63)</a:t>
            </a:r>
            <a:r>
              <a:rPr kumimoji="0" lang="en-US" sz="1900" b="0" i="0" u="none" strike="noStrike" kern="1200" cap="none" spc="3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to</a:t>
            </a:r>
            <a:r>
              <a:rPr kumimoji="0" lang="en-US" sz="1900" b="0" i="0" u="none" strike="noStrike" kern="1200" cap="none" spc="3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9,223,372,036,854,775,807(2^63</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-1)</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7620" lvl="0" indent="0" algn="l" defTabSz="914400" rtl="0" eaLnBrk="1" fontAlgn="auto" latinLnBrk="0" hangingPunct="1">
              <a:lnSpc>
                <a:spcPct val="150000"/>
              </a:lnSpc>
              <a:spcBef>
                <a:spcPts val="50"/>
              </a:spcBef>
              <a:spcAft>
                <a:spcPct val="0"/>
              </a:spcAft>
              <a:buClrTx/>
              <a:buSzTx/>
              <a:buFontTx/>
              <a:buNone/>
              <a:defRPr/>
            </a:pP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(inclusive).</a:t>
            </a:r>
            <a:r>
              <a:rPr kumimoji="0" lang="en-US" sz="19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minimum</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2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2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r>
              <a:rPr kumimoji="0" lang="en-US" sz="1900" b="0" i="0" u="none" strike="noStrike" kern="1200" cap="none" spc="229"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9,223,372,036,854,775,808and</a:t>
            </a:r>
            <a:r>
              <a:rPr kumimoji="0" lang="en-US" sz="1900" b="0" i="0" u="none" strike="noStrike" kern="1200" cap="none" spc="229"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maximum</a:t>
            </a:r>
            <a:r>
              <a:rPr kumimoji="0" lang="en-US" sz="1900" b="0" i="0" u="none" strike="noStrike" kern="1200" cap="none" spc="24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2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t>
            </a:r>
            <a:r>
              <a:rPr kumimoji="0" lang="en-US" sz="19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9,223,372,036,854,775,807.</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13335" lvl="0" indent="457200" algn="l" defTabSz="914400" rtl="0" eaLnBrk="1" fontAlgn="auto" latinLnBrk="0" hangingPunct="1">
              <a:lnSpc>
                <a:spcPct val="150000"/>
              </a:lnSpc>
              <a:spcBef>
                <a:spcPts val="15"/>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default</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0.</a:t>
            </a:r>
            <a:r>
              <a:rPr kumimoji="0" lang="en-US" sz="1900" b="0" i="0" u="none" strike="noStrike" kern="1200" cap="none" spc="20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sz="19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long</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0" i="0" u="none" strike="noStrike" kern="1200" cap="none" spc="2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used</a:t>
            </a:r>
            <a:r>
              <a:rPr kumimoji="0" lang="en-US" sz="1900" b="0" i="0" u="none" strike="noStrike" kern="1200" cap="none" spc="20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when</a:t>
            </a:r>
            <a:r>
              <a:rPr kumimoji="0" lang="en-US" sz="19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you</a:t>
            </a:r>
            <a:r>
              <a:rPr kumimoji="0" lang="en-US" sz="1900" b="0" i="0" u="none" strike="noStrike" kern="1200" cap="none" spc="204"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need</a:t>
            </a:r>
            <a:r>
              <a:rPr kumimoji="0" lang="en-US" sz="1900" b="0" i="0" u="none" strike="noStrike" kern="1200" cap="none" spc="204"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a:t>
            </a:r>
            <a:r>
              <a:rPr kumimoji="0" lang="en-US" sz="1900" b="0" i="0" u="none" strike="noStrike" kern="1200" cap="none" spc="2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range</a:t>
            </a:r>
            <a:r>
              <a:rPr kumimoji="0" lang="en-US" sz="1900" b="0" i="0" u="none" strike="noStrike" kern="1200" cap="none" spc="2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of </a:t>
            </a:r>
            <a:r>
              <a:rPr kumimoji="0" lang="en-US" sz="19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values more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than</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those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provided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by</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int.</a:t>
            </a:r>
          </a:p>
          <a:p>
            <a:pPr marL="12700" marR="0" lvl="0" indent="0" algn="l"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Example: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long</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100000L,</a:t>
            </a:r>
            <a:r>
              <a:rPr kumimoji="0" lang="en-US" sz="19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long</a:t>
            </a:r>
            <a:r>
              <a:rPr kumimoji="0" lang="en-US" sz="19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b</a:t>
            </a:r>
            <a:r>
              <a:rPr kumimoji="0" lang="en-US" sz="19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-200000L;</a:t>
            </a:r>
            <a:endPar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0" indent="0">
              <a:buNone/>
            </a:pPr>
            <a:endParaRPr lang="en-IN"/>
          </a:p>
        </p:txBody>
      </p:sp>
    </p:spTree>
    <p:extLst>
      <p:ext uri="{BB962C8B-B14F-4D97-AF65-F5344CB8AC3E}">
        <p14:creationId xmlns:p14="http://schemas.microsoft.com/office/powerpoint/2010/main" val="10172864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98C8E-F562-4306-DDD4-2122F21C38C4}"/>
              </a:ext>
            </a:extLst>
          </p:cNvPr>
          <p:cNvSpPr>
            <a:spLocks noGrp="1"/>
          </p:cNvSpPr>
          <p:nvPr>
            <p:ph idx="1"/>
          </p:nvPr>
        </p:nvSpPr>
        <p:spPr>
          <a:xfrm>
            <a:off x="838200" y="648070"/>
            <a:ext cx="10515600" cy="6125592"/>
          </a:xfrm>
        </p:spPr>
        <p:txBody>
          <a:bodyPr>
            <a:normAutofit fontScale="85000" lnSpcReduction="20000"/>
          </a:bodyPr>
          <a:lstStyle/>
          <a:p>
            <a:pPr marL="12700" marR="0" lvl="0" indent="0" algn="just" defTabSz="914400" rtl="0" eaLnBrk="1" fontAlgn="auto" latinLnBrk="0" hangingPunct="1">
              <a:lnSpc>
                <a:spcPct val="150000"/>
              </a:lnSpc>
              <a:spcBef>
                <a:spcPts val="5"/>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a:t>
            </a:r>
            <a:r>
              <a:rPr kumimoji="0" lang="en-US" sz="1900" b="1" i="0" u="none" strike="noStrike" kern="1200" cap="none" spc="-3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1"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9525" lvl="0" indent="457200" algn="just" defTabSz="914400" rtl="0" eaLnBrk="1" fontAlgn="auto" latinLnBrk="0" hangingPunct="1">
              <a:lnSpc>
                <a:spcPct val="150000"/>
              </a:lnSpc>
              <a:spcBef>
                <a:spcPct val="0"/>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 float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single-precision 32-bit IEEE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754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floating point. Its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range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unlimited. It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recommended to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use 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 (instead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of 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double)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if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you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need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save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memory in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large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arrays of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floating-point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numbers.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 float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should never </a:t>
            </a:r>
            <a:r>
              <a:rPr kumimoji="0" lang="en-US" sz="19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be used</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for</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precise</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values,</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such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as</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currency.</a:t>
            </a:r>
            <a:r>
              <a:rPr kumimoji="0" lang="en-US" sz="19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default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0.0F.</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Example:</a:t>
            </a:r>
            <a:endParaRPr kumimoji="0" lang="en-US" sz="19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float</a:t>
            </a:r>
            <a:r>
              <a:rPr kumimoji="0" lang="en-US" sz="1900" b="1" i="0" u="none" strike="noStrike" kern="1200" cap="none" spc="-3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f1</a:t>
            </a:r>
            <a:r>
              <a:rPr kumimoji="0" lang="en-US" sz="19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900" b="1" i="0" u="none" strike="noStrike" kern="1200" cap="none" spc="-2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234.5f;</a:t>
            </a:r>
            <a:endPar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15"/>
              </a:spcBef>
              <a:spcAft>
                <a:spcPct val="0"/>
              </a:spcAft>
              <a:buClrTx/>
              <a:buSzTx/>
              <a:buFontTx/>
              <a:buNone/>
              <a:defRPr/>
            </a:pP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just"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Double</a:t>
            </a:r>
            <a:r>
              <a:rPr kumimoji="0" lang="en-US" sz="1900" b="1"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1" i="0" u="none" strike="noStrike" kern="1200" cap="none" spc="-2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8890" lvl="0" indent="457200" algn="just" defTabSz="914400" rtl="0" eaLnBrk="1" fontAlgn="auto" latinLnBrk="0" hangingPunct="1">
              <a:lnSpc>
                <a:spcPct val="150000"/>
              </a:lnSpc>
              <a:spcBef>
                <a:spcPts val="40"/>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 double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 double-precision 64-bit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IEEE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754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floating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point.</a:t>
            </a:r>
            <a:r>
              <a:rPr kumimoji="0" lang="en-US" sz="1900" b="0" i="0" u="none" strike="noStrike" kern="1200" cap="none" spc="37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value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range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unlimited. The double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type is generally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used for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decimal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values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just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like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float. The double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also should never be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used for precise values,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such as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currency.</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Its</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default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is</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0.0d.</a:t>
            </a:r>
          </a:p>
          <a:p>
            <a:pPr marL="12700" marR="0" lvl="0" indent="0" algn="l"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Example: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double</a:t>
            </a:r>
            <a:r>
              <a:rPr kumimoji="0" lang="en-US" sz="1900" b="1" i="0" u="none" strike="noStrike" kern="1200" cap="none" spc="-2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d1</a:t>
            </a:r>
            <a:r>
              <a:rPr kumimoji="0" lang="en-US" sz="1900" b="1" i="0" u="none" strike="noStrike" kern="1200" cap="none" spc="-2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sz="1900" b="1" i="0" u="none" strike="noStrike" kern="1200" cap="none" spc="-2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12.3;</a:t>
            </a:r>
          </a:p>
          <a:p>
            <a:pPr marL="12700" marR="0" lvl="0" indent="0" algn="just" defTabSz="914400" rtl="0" eaLnBrk="1" fontAlgn="auto" latinLnBrk="0" hangingPunct="1">
              <a:lnSpc>
                <a:spcPct val="150000"/>
              </a:lnSpc>
              <a:spcBef>
                <a:spcPct val="0"/>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Char</a:t>
            </a:r>
            <a:r>
              <a:rPr kumimoji="0" lang="en-US" sz="1900" b="1"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a:t>
            </a:r>
            <a:r>
              <a:rPr kumimoji="0" lang="en-US" sz="1900" b="1" i="0" u="none" strike="noStrike" kern="1200" cap="none" spc="-2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8255" lvl="0" indent="457200" algn="just" defTabSz="914400" rtl="0" eaLnBrk="1" fontAlgn="auto" latinLnBrk="0" hangingPunct="1">
              <a:lnSpc>
                <a:spcPct val="150000"/>
              </a:lnSpc>
              <a:spcBef>
                <a:spcPts val="5"/>
              </a:spcBef>
              <a:spcAft>
                <a:spcPct val="0"/>
              </a:spcAft>
              <a:buClrTx/>
              <a:buSzTx/>
              <a:buFontTx/>
              <a:buNone/>
              <a:defRPr/>
            </a:pP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 char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 single 16-bit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Unicode character. Its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value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range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lies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between '\u0000' (or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0)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 '\uffff'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(or 65,535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inclusive). The char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data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type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is used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to </a:t>
            </a:r>
            <a:r>
              <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19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store characters.</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50000"/>
              </a:lnSpc>
              <a:spcBef>
                <a:spcPts val="15"/>
              </a:spcBef>
              <a:spcAft>
                <a:spcPct val="0"/>
              </a:spcAft>
              <a:buClrTx/>
              <a:buSzTx/>
              <a:buFontTx/>
              <a:buNone/>
              <a:defRPr/>
            </a:pPr>
            <a:r>
              <a:rPr kumimoji="0" lang="en-US" sz="19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Example:</a:t>
            </a:r>
            <a:endParaRPr kumimoji="0" lang="en-US" sz="19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indent="0">
              <a:lnSpc>
                <a:spcPct val="150000"/>
              </a:lnSpc>
              <a:spcBef>
                <a:spcPts val="15"/>
              </a:spcBef>
              <a:buNone/>
              <a:defRPr/>
            </a:pPr>
            <a:r>
              <a:rPr lang="en-US" sz="1900" b="1" spc="-5">
                <a:solidFill>
                  <a:srgbClr val="C00000"/>
                </a:solidFill>
                <a:latin typeface="Times New Roman" panose="02020603050405020304" pitchFamily="18" charset="0"/>
                <a:cs typeface="Times New Roman" panose="02020603050405020304" pitchFamily="18" charset="0"/>
              </a:rPr>
              <a:t>char letterA = 'A';</a:t>
            </a:r>
          </a:p>
          <a:p>
            <a:pPr marL="0" indent="0">
              <a:buNone/>
            </a:pPr>
            <a:endParaRPr lang="en-IN"/>
          </a:p>
        </p:txBody>
      </p:sp>
    </p:spTree>
    <p:extLst>
      <p:ext uri="{BB962C8B-B14F-4D97-AF65-F5344CB8AC3E}">
        <p14:creationId xmlns:p14="http://schemas.microsoft.com/office/powerpoint/2010/main" val="13021966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4D28-B185-D2D1-EDA3-7102AD703AF0}"/>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VARIABLES</a:t>
            </a:r>
          </a:p>
        </p:txBody>
      </p:sp>
      <p:pic>
        <p:nvPicPr>
          <p:cNvPr id="5" name="Content Placeholder 4">
            <a:extLst>
              <a:ext uri="{FF2B5EF4-FFF2-40B4-BE49-F238E27FC236}">
                <a16:creationId xmlns:a16="http://schemas.microsoft.com/office/drawing/2014/main" id="{B7230474-BF94-1304-9AD1-232E4E11251E}"/>
              </a:ext>
            </a:extLst>
          </p:cNvPr>
          <p:cNvPicPr>
            <a:picLocks noGrp="1" noChangeAspect="1"/>
          </p:cNvPicPr>
          <p:nvPr>
            <p:ph idx="1"/>
          </p:nvPr>
        </p:nvPicPr>
        <p:blipFill>
          <a:blip r:embed="rId2"/>
          <a:stretch>
            <a:fillRect/>
          </a:stretch>
        </p:blipFill>
        <p:spPr>
          <a:xfrm>
            <a:off x="8167479" y="2190565"/>
            <a:ext cx="3302472" cy="2443580"/>
          </a:xfrm>
        </p:spPr>
      </p:pic>
      <p:sp>
        <p:nvSpPr>
          <p:cNvPr id="4" name="TextBox 3">
            <a:extLst>
              <a:ext uri="{FF2B5EF4-FFF2-40B4-BE49-F238E27FC236}">
                <a16:creationId xmlns:a16="http://schemas.microsoft.com/office/drawing/2014/main" id="{7D01DD8D-1B61-2C6A-CCA1-BE9FE8F11713}"/>
              </a:ext>
            </a:extLst>
          </p:cNvPr>
          <p:cNvSpPr txBox="1"/>
          <p:nvPr/>
        </p:nvSpPr>
        <p:spPr>
          <a:xfrm>
            <a:off x="1307237" y="1981451"/>
            <a:ext cx="6094520" cy="41975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marR="10795" indent="-228600" algn="just">
              <a:lnSpc>
                <a:spcPct val="150000"/>
              </a:lnSpc>
              <a:spcBef>
                <a:spcPts val="50"/>
              </a:spcBef>
              <a:buFont typeface="Symbol"/>
              <a:buChar char=""/>
              <a:tabLst>
                <a:tab pos="469265" algn="l"/>
                <a:tab pos="469900" algn="l"/>
              </a:tabLst>
            </a:pPr>
            <a:r>
              <a:rPr lang="en-US" sz="1800" spc="-5">
                <a:latin typeface="Times New Roman" panose="02020603050405020304" pitchFamily="18" charset="0"/>
                <a:cs typeface="Times New Roman" panose="02020603050405020304" pitchFamily="18" charset="0"/>
              </a:rPr>
              <a:t>Java</a:t>
            </a:r>
            <a:r>
              <a:rPr lang="en-US" sz="1800" spc="7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is</a:t>
            </a:r>
            <a:r>
              <a:rPr lang="en-US" sz="1800" spc="7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a:t>
            </a:r>
            <a:r>
              <a:rPr lang="en-US" sz="1800" spc="8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statically</a:t>
            </a:r>
            <a:r>
              <a:rPr lang="en-US" sz="1800" spc="7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typed</a:t>
            </a:r>
            <a:r>
              <a:rPr lang="en-US" sz="1800" spc="7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programming</a:t>
            </a:r>
            <a:r>
              <a:rPr lang="en-US" sz="1800" spc="6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language.</a:t>
            </a:r>
            <a:r>
              <a:rPr lang="en-US" sz="1800" spc="7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It</a:t>
            </a:r>
            <a:r>
              <a:rPr lang="en-US" sz="1800" spc="6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means,</a:t>
            </a:r>
            <a:r>
              <a:rPr lang="en-US" sz="1800" spc="6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all</a:t>
            </a:r>
            <a:r>
              <a:rPr lang="en-US" sz="1800" spc="7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variables</a:t>
            </a:r>
            <a:r>
              <a:rPr lang="en-US" sz="1800" spc="7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must</a:t>
            </a:r>
            <a:r>
              <a:rPr lang="en-US" sz="1800" spc="6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be </a:t>
            </a:r>
            <a:r>
              <a:rPr lang="en-US" sz="1800" spc="-36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declared</a:t>
            </a:r>
            <a:r>
              <a:rPr lang="en-US" sz="1800" spc="-1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before</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its</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use.</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Java is</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also</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strictly</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typed</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language.</a:t>
            </a:r>
          </a:p>
          <a:p>
            <a:pPr marL="469900" indent="-228600" algn="just">
              <a:lnSpc>
                <a:spcPct val="150000"/>
              </a:lnSpc>
              <a:buFont typeface="Symbol"/>
              <a:buChar char=""/>
              <a:tabLst>
                <a:tab pos="469265" algn="l"/>
                <a:tab pos="469900" algn="l"/>
              </a:tabLst>
            </a:pPr>
            <a:r>
              <a:rPr lang="en-US" sz="1800">
                <a:latin typeface="Times New Roman" panose="02020603050405020304" pitchFamily="18" charset="0"/>
                <a:cs typeface="Times New Roman" panose="02020603050405020304" pitchFamily="18" charset="0"/>
              </a:rPr>
              <a:t>A</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variable</a:t>
            </a:r>
            <a:r>
              <a:rPr lang="en-US" sz="1800" spc="5">
                <a:latin typeface="Times New Roman" panose="02020603050405020304" pitchFamily="18" charset="0"/>
                <a:cs typeface="Times New Roman" panose="02020603050405020304" pitchFamily="18" charset="0"/>
              </a:rPr>
              <a:t> </a:t>
            </a:r>
            <a:r>
              <a:rPr lang="en-US" sz="1800" spc="-10">
                <a:latin typeface="Times New Roman" panose="02020603050405020304" pitchFamily="18" charset="0"/>
                <a:cs typeface="Times New Roman" panose="02020603050405020304" pitchFamily="18" charset="0"/>
              </a:rPr>
              <a:t>is</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container</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that</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holds</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spc="1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value</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while</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Java</a:t>
            </a:r>
            <a:r>
              <a:rPr lang="en-US" sz="1800" spc="1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program</a:t>
            </a:r>
            <a:r>
              <a:rPr lang="en-US" sz="1800">
                <a:latin typeface="Times New Roman" panose="02020603050405020304" pitchFamily="18" charset="0"/>
                <a:cs typeface="Times New Roman" panose="02020603050405020304" pitchFamily="18" charset="0"/>
              </a:rPr>
              <a:t> is</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executed.</a:t>
            </a:r>
            <a:endParaRPr lang="en-US" sz="1800">
              <a:latin typeface="Times New Roman" panose="02020603050405020304" pitchFamily="18" charset="0"/>
              <a:cs typeface="Times New Roman" panose="02020603050405020304" pitchFamily="18" charset="0"/>
            </a:endParaRPr>
          </a:p>
          <a:p>
            <a:pPr marL="469900" indent="-228600" algn="just">
              <a:lnSpc>
                <a:spcPct val="150000"/>
              </a:lnSpc>
              <a:spcBef>
                <a:spcPts val="25"/>
              </a:spcBef>
              <a:buFont typeface="Symbol"/>
              <a:buChar char=""/>
              <a:tabLst>
                <a:tab pos="469265" algn="l"/>
                <a:tab pos="469900" algn="l"/>
              </a:tabLst>
            </a:pPr>
            <a:r>
              <a:rPr lang="en-US" sz="1800">
                <a:latin typeface="Times New Roman" panose="02020603050405020304" pitchFamily="18" charset="0"/>
                <a:cs typeface="Times New Roman" panose="02020603050405020304" pitchFamily="18" charset="0"/>
              </a:rPr>
              <a:t>A</a:t>
            </a:r>
            <a:r>
              <a:rPr lang="en-US" sz="1800" spc="-5">
                <a:latin typeface="Times New Roman" panose="02020603050405020304" pitchFamily="18" charset="0"/>
                <a:cs typeface="Times New Roman" panose="02020603050405020304" pitchFamily="18" charset="0"/>
              </a:rPr>
              <a:t> variable </a:t>
            </a:r>
            <a:r>
              <a:rPr lang="en-US" sz="1800" spc="-10">
                <a:latin typeface="Times New Roman" panose="02020603050405020304" pitchFamily="18" charset="0"/>
                <a:cs typeface="Times New Roman" panose="02020603050405020304" pitchFamily="18" charset="0"/>
              </a:rPr>
              <a:t>is</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assigned</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with </a:t>
            </a:r>
            <a:r>
              <a:rPr lang="en-US" sz="1800">
                <a:latin typeface="Times New Roman" panose="02020603050405020304" pitchFamily="18" charset="0"/>
                <a:cs typeface="Times New Roman" panose="02020603050405020304" pitchFamily="18" charset="0"/>
              </a:rPr>
              <a:t>a </a:t>
            </a:r>
            <a:r>
              <a:rPr lang="en-US" sz="1800" spc="-5">
                <a:latin typeface="Times New Roman" panose="02020603050405020304" pitchFamily="18" charset="0"/>
                <a:cs typeface="Times New Roman" panose="02020603050405020304" pitchFamily="18" charset="0"/>
              </a:rPr>
              <a:t>data</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type.</a:t>
            </a:r>
          </a:p>
          <a:p>
            <a:pPr marL="469900" indent="-228600" algn="just">
              <a:lnSpc>
                <a:spcPct val="150000"/>
              </a:lnSpc>
              <a:spcBef>
                <a:spcPts val="25"/>
              </a:spcBef>
              <a:buFont typeface="Symbol"/>
              <a:buChar char=""/>
              <a:tabLst>
                <a:tab pos="469265" algn="l"/>
                <a:tab pos="469900" algn="l"/>
              </a:tabLst>
            </a:pPr>
            <a:r>
              <a:rPr lang="en-US" sz="1800">
                <a:latin typeface="Times New Roman" panose="02020603050405020304" pitchFamily="18" charset="0"/>
                <a:cs typeface="Times New Roman" panose="02020603050405020304" pitchFamily="18" charset="0"/>
              </a:rPr>
              <a:t>Variable is a name of a memory location.</a:t>
            </a:r>
          </a:p>
          <a:p>
            <a:pPr marL="469900" indent="-228600" algn="just">
              <a:lnSpc>
                <a:spcPct val="150000"/>
              </a:lnSpc>
              <a:spcBef>
                <a:spcPts val="25"/>
              </a:spcBef>
              <a:buFont typeface="Symbol"/>
              <a:buChar char=""/>
              <a:tabLst>
                <a:tab pos="469265" algn="l"/>
                <a:tab pos="469900" algn="l"/>
              </a:tabLst>
            </a:pPr>
            <a:r>
              <a:rPr lang="en-US" sz="1800">
                <a:latin typeface="Times New Roman" panose="02020603050405020304" pitchFamily="18" charset="0"/>
                <a:cs typeface="Times New Roman" panose="02020603050405020304" pitchFamily="18" charset="0"/>
              </a:rPr>
              <a:t>There are three types of variables in java: local, instance, and static.</a:t>
            </a:r>
          </a:p>
          <a:p>
            <a:pPr marL="241300" algn="just">
              <a:lnSpc>
                <a:spcPct val="150000"/>
              </a:lnSpc>
              <a:spcBef>
                <a:spcPts val="25"/>
              </a:spcBef>
              <a:tabLst>
                <a:tab pos="469265" algn="l"/>
                <a:tab pos="469900" algn="l"/>
              </a:tabLst>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5412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A051-C677-4E6E-080D-7548EE862F41}"/>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HISTORY OF JAVA</a:t>
            </a:r>
          </a:p>
        </p:txBody>
      </p:sp>
      <p:sp>
        <p:nvSpPr>
          <p:cNvPr id="3" name="Content Placeholder 2">
            <a:extLst>
              <a:ext uri="{FF2B5EF4-FFF2-40B4-BE49-F238E27FC236}">
                <a16:creationId xmlns:a16="http://schemas.microsoft.com/office/drawing/2014/main" id="{7420710A-70FD-232B-D28A-15FC5CB3F539}"/>
              </a:ext>
            </a:extLst>
          </p:cNvPr>
          <p:cNvSpPr>
            <a:spLocks noGrp="1"/>
          </p:cNvSpPr>
          <p:nvPr>
            <p:ph idx="1"/>
          </p:nvPr>
        </p:nvSpPr>
        <p:spPr>
          <a:xfrm>
            <a:off x="749423" y="1566524"/>
            <a:ext cx="10515600" cy="4965792"/>
          </a:xfrm>
        </p:spPr>
        <p:txBody>
          <a:bodyPr>
            <a:normAutofit fontScale="25000" lnSpcReduction="20000"/>
          </a:bodyPr>
          <a:lstStyle/>
          <a:p>
            <a:r>
              <a:rPr lang="en-IN" sz="7400"/>
              <a:t>Initially developed by </a:t>
            </a:r>
            <a:r>
              <a:rPr lang="en-IN" sz="7400" b="1"/>
              <a:t>Sun Microsystems Incorporation</a:t>
            </a:r>
            <a:r>
              <a:rPr lang="en-IN" sz="7400"/>
              <a:t>.</a:t>
            </a:r>
          </a:p>
          <a:p>
            <a:r>
              <a:rPr lang="en-IN" sz="7400" b="1">
                <a:solidFill>
                  <a:srgbClr val="002060"/>
                </a:solidFill>
              </a:rPr>
              <a:t>TEAM NAME</a:t>
            </a:r>
            <a:r>
              <a:rPr lang="en-IN" sz="7400"/>
              <a:t>: </a:t>
            </a:r>
            <a:r>
              <a:rPr lang="en-IN" sz="7400" b="1">
                <a:solidFill>
                  <a:srgbClr val="C00000"/>
                </a:solidFill>
              </a:rPr>
              <a:t>GREEN TEAM</a:t>
            </a:r>
          </a:p>
          <a:p>
            <a:r>
              <a:rPr lang="en-IN" sz="7400" b="1"/>
              <a:t>Led by</a:t>
            </a:r>
            <a:r>
              <a:rPr lang="en-IN" sz="7400" b="1">
                <a:solidFill>
                  <a:srgbClr val="C00000"/>
                </a:solidFill>
              </a:rPr>
              <a:t> JAMES  GOSLING –</a:t>
            </a:r>
            <a:r>
              <a:rPr lang="en-IN" sz="7400" b="1"/>
              <a:t>in 1991</a:t>
            </a:r>
          </a:p>
          <a:p>
            <a:r>
              <a:rPr lang="en-IN" sz="7400" b="1"/>
              <a:t>Initial Name : Oak</a:t>
            </a:r>
          </a:p>
          <a:p>
            <a:pPr marL="0" indent="0">
              <a:buNone/>
            </a:pPr>
            <a:endParaRPr lang="en-IN" sz="4900" b="1"/>
          </a:p>
          <a:p>
            <a:endParaRPr lang="en-IN" b="1"/>
          </a:p>
          <a:p>
            <a:pPr marL="0" indent="0">
              <a:buNone/>
            </a:pPr>
            <a:endParaRPr lang="en-IN" b="1"/>
          </a:p>
          <a:p>
            <a:pPr marL="0" indent="0">
              <a:buNone/>
            </a:pPr>
            <a:endParaRPr lang="en-IN" b="1"/>
          </a:p>
          <a:p>
            <a:pPr marL="0" indent="0">
              <a:buNone/>
            </a:pPr>
            <a:endParaRPr lang="en-IN" b="1"/>
          </a:p>
          <a:p>
            <a:pPr marL="0" indent="0">
              <a:buNone/>
            </a:pPr>
            <a:endParaRPr lang="en-IN" sz="7200" b="1"/>
          </a:p>
          <a:p>
            <a:pPr marL="0" indent="0">
              <a:buNone/>
            </a:pPr>
            <a:r>
              <a:rPr lang="en-IN" sz="7200" b="1">
                <a:latin typeface="Times New Roman" panose="02020603050405020304" pitchFamily="18" charset="0"/>
                <a:cs typeface="Times New Roman" panose="02020603050405020304" pitchFamily="18" charset="0"/>
              </a:rPr>
              <a:t>Why JAVA?</a:t>
            </a:r>
          </a:p>
          <a:p>
            <a:pPr algn="just"/>
            <a:r>
              <a:rPr lang="en-US" sz="7200">
                <a:latin typeface="Times New Roman" panose="02020603050405020304" pitchFamily="18" charset="0"/>
                <a:cs typeface="Times New Roman" panose="02020603050405020304" pitchFamily="18" charset="0"/>
              </a:rPr>
              <a:t>Java was originally designed for </a:t>
            </a:r>
            <a:r>
              <a:rPr lang="en-US" sz="7200" b="1">
                <a:latin typeface="Times New Roman" panose="02020603050405020304" pitchFamily="18" charset="0"/>
                <a:cs typeface="Times New Roman" panose="02020603050405020304" pitchFamily="18" charset="0"/>
              </a:rPr>
              <a:t>interactive television</a:t>
            </a:r>
            <a:r>
              <a:rPr lang="en-US" sz="7200">
                <a:latin typeface="Times New Roman" panose="02020603050405020304" pitchFamily="18" charset="0"/>
                <a:cs typeface="Times New Roman" panose="02020603050405020304" pitchFamily="18" charset="0"/>
              </a:rPr>
              <a:t>, but it was too advanced  technology for the digital cable television industry at the time. </a:t>
            </a:r>
          </a:p>
          <a:p>
            <a:pPr algn="just"/>
            <a:r>
              <a:rPr lang="en-US" sz="7200">
                <a:latin typeface="Times New Roman" panose="02020603050405020304" pitchFamily="18" charset="0"/>
                <a:cs typeface="Times New Roman" panose="02020603050405020304" pitchFamily="18" charset="0"/>
              </a:rPr>
              <a:t>However, it was best suited for </a:t>
            </a:r>
            <a:r>
              <a:rPr lang="en-US" sz="7200" b="1">
                <a:latin typeface="Times New Roman" panose="02020603050405020304" pitchFamily="18" charset="0"/>
                <a:cs typeface="Times New Roman" panose="02020603050405020304" pitchFamily="18" charset="0"/>
              </a:rPr>
              <a:t>internet programming</a:t>
            </a:r>
            <a:r>
              <a:rPr lang="en-US" sz="7200">
                <a:latin typeface="Times New Roman" panose="02020603050405020304" pitchFamily="18" charset="0"/>
                <a:cs typeface="Times New Roman" panose="02020603050405020304" pitchFamily="18" charset="0"/>
              </a:rPr>
              <a:t>.</a:t>
            </a:r>
          </a:p>
          <a:p>
            <a:pPr algn="just"/>
            <a:r>
              <a:rPr lang="en-US" sz="7200">
                <a:latin typeface="Times New Roman" panose="02020603050405020304" pitchFamily="18" charset="0"/>
                <a:cs typeface="Times New Roman" panose="02020603050405020304" pitchFamily="18" charset="0"/>
              </a:rPr>
              <a:t> Later, Java technology was  incorporated by </a:t>
            </a:r>
            <a:r>
              <a:rPr lang="en-US" sz="9800" b="1">
                <a:solidFill>
                  <a:srgbClr val="C00000"/>
                </a:solidFill>
                <a:latin typeface="Times New Roman" panose="02020603050405020304" pitchFamily="18" charset="0"/>
                <a:cs typeface="Times New Roman" panose="02020603050405020304" pitchFamily="18" charset="0"/>
              </a:rPr>
              <a:t>Netscape</a:t>
            </a:r>
            <a:r>
              <a:rPr lang="en-US" b="1">
                <a:solidFill>
                  <a:srgbClr val="C00000"/>
                </a:solidFill>
                <a:latin typeface="Times New Roman" panose="02020603050405020304" pitchFamily="18" charset="0"/>
                <a:cs typeface="Times New Roman" panose="02020603050405020304" pitchFamily="18" charset="0"/>
              </a:rPr>
              <a:t>.</a:t>
            </a:r>
          </a:p>
          <a:p>
            <a:pPr marL="0" indent="0">
              <a:buNone/>
            </a:pPr>
            <a:endParaRPr lang="en-IN" b="1">
              <a:latin typeface="Times New Roman" panose="02020603050405020304" pitchFamily="18" charset="0"/>
              <a:cs typeface="Times New Roman" panose="02020603050405020304" pitchFamily="18" charset="0"/>
            </a:endParaRPr>
          </a:p>
          <a:p>
            <a:pPr marL="0" indent="0">
              <a:buNone/>
            </a:pPr>
            <a:r>
              <a:rPr lang="en-IN">
                <a:latin typeface="Times New Roman" panose="02020603050405020304" pitchFamily="18" charset="0"/>
                <a:cs typeface="Times New Roman" panose="02020603050405020304" pitchFamily="18" charset="0"/>
              </a:rPr>
              <a:t>	</a:t>
            </a:r>
          </a:p>
        </p:txBody>
      </p:sp>
      <p:pic>
        <p:nvPicPr>
          <p:cNvPr id="1028" name="Picture 4" descr="History of Java - Javatpoint">
            <a:extLst>
              <a:ext uri="{FF2B5EF4-FFF2-40B4-BE49-F238E27FC236}">
                <a16:creationId xmlns:a16="http://schemas.microsoft.com/office/drawing/2014/main" id="{255D3D06-CF93-7770-63AF-E484003ADA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5495" y="2048207"/>
            <a:ext cx="2249010" cy="194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74664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C2B2-0CCB-80FE-1D10-947802A81191}"/>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VARIABLE-NAME</a:t>
            </a:r>
          </a:p>
        </p:txBody>
      </p:sp>
      <p:pic>
        <p:nvPicPr>
          <p:cNvPr id="5" name="Content Placeholder 4">
            <a:extLst>
              <a:ext uri="{FF2B5EF4-FFF2-40B4-BE49-F238E27FC236}">
                <a16:creationId xmlns:a16="http://schemas.microsoft.com/office/drawing/2014/main" id="{4DFD6242-13BC-0A5A-F250-FAB6FD5C9B6D}"/>
              </a:ext>
            </a:extLst>
          </p:cNvPr>
          <p:cNvPicPr>
            <a:picLocks noGrp="1" noChangeAspect="1"/>
          </p:cNvPicPr>
          <p:nvPr>
            <p:ph idx="1"/>
          </p:nvPr>
        </p:nvPicPr>
        <p:blipFill>
          <a:blip r:embed="rId2"/>
          <a:stretch>
            <a:fillRect/>
          </a:stretch>
        </p:blipFill>
        <p:spPr>
          <a:xfrm>
            <a:off x="7057748" y="2134394"/>
            <a:ext cx="4589755" cy="4195385"/>
          </a:xfrm>
        </p:spPr>
      </p:pic>
      <p:sp>
        <p:nvSpPr>
          <p:cNvPr id="4" name="TextBox 3">
            <a:extLst>
              <a:ext uri="{FF2B5EF4-FFF2-40B4-BE49-F238E27FC236}">
                <a16:creationId xmlns:a16="http://schemas.microsoft.com/office/drawing/2014/main" id="{FDE24745-A116-E5D9-2F15-356A13A468F4}"/>
              </a:ext>
            </a:extLst>
          </p:cNvPr>
          <p:cNvSpPr txBox="1"/>
          <p:nvPr/>
        </p:nvSpPr>
        <p:spPr>
          <a:xfrm>
            <a:off x="471995" y="1423798"/>
            <a:ext cx="6239524" cy="536082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pPr>
            <a:r>
              <a:rPr lang="en-US" sz="1800" b="1" spc="-5">
                <a:latin typeface="Times New Roman" panose="02020603050405020304" pitchFamily="18" charset="0"/>
                <a:cs typeface="Times New Roman" panose="02020603050405020304" pitchFamily="18" charset="0"/>
              </a:rPr>
              <a:t>Variable</a:t>
            </a:r>
            <a:r>
              <a:rPr lang="en-US" sz="1800" b="1" spc="-35">
                <a:latin typeface="Times New Roman" panose="02020603050405020304" pitchFamily="18" charset="0"/>
                <a:cs typeface="Times New Roman" panose="02020603050405020304" pitchFamily="18" charset="0"/>
              </a:rPr>
              <a:t> </a:t>
            </a:r>
            <a:r>
              <a:rPr lang="en-US" sz="1800" b="1" spc="-5">
                <a:latin typeface="Times New Roman" panose="02020603050405020304" pitchFamily="18" charset="0"/>
                <a:cs typeface="Times New Roman" panose="02020603050405020304" pitchFamily="18" charset="0"/>
              </a:rPr>
              <a:t>Names:</a:t>
            </a:r>
            <a:endParaRPr lang="en-US" sz="1800">
              <a:latin typeface="Times New Roman" panose="02020603050405020304" pitchFamily="18" charset="0"/>
              <a:cs typeface="Times New Roman" panose="02020603050405020304" pitchFamily="18" charset="0"/>
            </a:endParaRPr>
          </a:p>
          <a:p>
            <a:pPr marL="469900" indent="-228600" algn="just">
              <a:lnSpc>
                <a:spcPct val="100000"/>
              </a:lnSpc>
              <a:spcBef>
                <a:spcPts val="10"/>
              </a:spcBef>
              <a:buFont typeface="Times New Roman"/>
              <a:buChar char="•"/>
              <a:tabLst>
                <a:tab pos="469900" algn="l"/>
              </a:tabLst>
            </a:pPr>
            <a:r>
              <a:rPr lang="en-US" sz="1800" spc="-5">
                <a:latin typeface="Times New Roman" panose="02020603050405020304" pitchFamily="18" charset="0"/>
                <a:cs typeface="Times New Roman" panose="02020603050405020304" pitchFamily="18" charset="0"/>
              </a:rPr>
              <a:t>Variable names </a:t>
            </a:r>
            <a:r>
              <a:rPr lang="en-US" sz="1800">
                <a:latin typeface="Times New Roman" panose="02020603050405020304" pitchFamily="18" charset="0"/>
                <a:cs typeface="Times New Roman" panose="02020603050405020304" pitchFamily="18" charset="0"/>
              </a:rPr>
              <a:t>are </a:t>
            </a:r>
            <a:r>
              <a:rPr lang="en-US" sz="1800" spc="-10">
                <a:latin typeface="Times New Roman" panose="02020603050405020304" pitchFamily="18" charset="0"/>
                <a:cs typeface="Times New Roman" panose="02020603050405020304" pitchFamily="18" charset="0"/>
              </a:rPr>
              <a:t>case</a:t>
            </a:r>
            <a:r>
              <a:rPr lang="en-US" sz="1800" spc="-5">
                <a:latin typeface="Times New Roman" panose="02020603050405020304" pitchFamily="18" charset="0"/>
                <a:cs typeface="Times New Roman" panose="02020603050405020304" pitchFamily="18" charset="0"/>
              </a:rPr>
              <a:t> sensitive</a:t>
            </a:r>
            <a:endParaRPr lang="en-US" sz="1800">
              <a:latin typeface="Times New Roman" panose="02020603050405020304" pitchFamily="18" charset="0"/>
              <a:cs typeface="Times New Roman" panose="02020603050405020304" pitchFamily="18" charset="0"/>
            </a:endParaRPr>
          </a:p>
          <a:p>
            <a:pPr marL="469900" marR="6350" indent="-228600" algn="just">
              <a:lnSpc>
                <a:spcPct val="100400"/>
              </a:lnSpc>
              <a:spcBef>
                <a:spcPts val="5"/>
              </a:spcBef>
              <a:buFont typeface="Times New Roman"/>
              <a:buChar char="•"/>
              <a:tabLst>
                <a:tab pos="469900" algn="l"/>
              </a:tabLst>
            </a:pPr>
            <a:r>
              <a:rPr lang="en-US" sz="1800">
                <a:latin typeface="Times New Roman" panose="02020603050405020304" pitchFamily="18" charset="0"/>
                <a:cs typeface="Times New Roman" panose="02020603050405020304" pitchFamily="18" charset="0"/>
              </a:rPr>
              <a:t>A </a:t>
            </a:r>
            <a:r>
              <a:rPr lang="en-US" sz="1800" spc="-5">
                <a:latin typeface="Times New Roman" panose="02020603050405020304" pitchFamily="18" charset="0"/>
                <a:cs typeface="Times New Roman" panose="02020603050405020304" pitchFamily="18" charset="0"/>
              </a:rPr>
              <a:t>variable's </a:t>
            </a:r>
            <a:r>
              <a:rPr lang="en-US" sz="1800">
                <a:latin typeface="Times New Roman" panose="02020603050405020304" pitchFamily="18" charset="0"/>
                <a:cs typeface="Times New Roman" panose="02020603050405020304" pitchFamily="18" charset="0"/>
              </a:rPr>
              <a:t>name </a:t>
            </a:r>
            <a:r>
              <a:rPr lang="en-US" sz="1800" spc="-5">
                <a:latin typeface="Times New Roman" panose="02020603050405020304" pitchFamily="18" charset="0"/>
                <a:cs typeface="Times New Roman" panose="02020603050405020304" pitchFamily="18" charset="0"/>
              </a:rPr>
              <a:t>can </a:t>
            </a:r>
            <a:r>
              <a:rPr lang="en-US" sz="1800">
                <a:latin typeface="Times New Roman" panose="02020603050405020304" pitchFamily="18" charset="0"/>
                <a:cs typeface="Times New Roman" panose="02020603050405020304" pitchFamily="18" charset="0"/>
              </a:rPr>
              <a:t>be any legal </a:t>
            </a:r>
            <a:r>
              <a:rPr lang="en-US" sz="1800" spc="-5">
                <a:latin typeface="Times New Roman" panose="02020603050405020304" pitchFamily="18" charset="0"/>
                <a:cs typeface="Times New Roman" panose="02020603050405020304" pitchFamily="18" charset="0"/>
              </a:rPr>
              <a:t>identifier </a:t>
            </a:r>
            <a:r>
              <a:rPr lang="en-US" sz="1800">
                <a:latin typeface="Times New Roman" panose="02020603050405020304" pitchFamily="18" charset="0"/>
                <a:cs typeface="Times New Roman" panose="02020603050405020304" pitchFamily="18" charset="0"/>
              </a:rPr>
              <a:t>an </a:t>
            </a:r>
            <a:r>
              <a:rPr lang="en-US" sz="1800" spc="-5">
                <a:latin typeface="Times New Roman" panose="02020603050405020304" pitchFamily="18" charset="0"/>
                <a:cs typeface="Times New Roman" panose="02020603050405020304" pitchFamily="18" charset="0"/>
              </a:rPr>
              <a:t>unlimited length </a:t>
            </a:r>
            <a:r>
              <a:rPr lang="en-US" sz="1800">
                <a:latin typeface="Times New Roman" panose="02020603050405020304" pitchFamily="18" charset="0"/>
                <a:cs typeface="Times New Roman" panose="02020603050405020304" pitchFamily="18" charset="0"/>
              </a:rPr>
              <a:t>sequence of </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Unicode</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letters</a:t>
            </a:r>
            <a:r>
              <a:rPr lang="en-US" sz="1800">
                <a:latin typeface="Times New Roman" panose="02020603050405020304" pitchFamily="18" charset="0"/>
                <a:cs typeface="Times New Roman" panose="02020603050405020304" pitchFamily="18" charset="0"/>
              </a:rPr>
              <a:t> and</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digits,</a:t>
            </a:r>
            <a:r>
              <a:rPr lang="en-US" sz="1800">
                <a:latin typeface="Times New Roman" panose="02020603050405020304" pitchFamily="18" charset="0"/>
                <a:cs typeface="Times New Roman" panose="02020603050405020304" pitchFamily="18" charset="0"/>
              </a:rPr>
              <a:t> beginning</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with</a:t>
            </a:r>
            <a:r>
              <a:rPr lang="en-US" sz="1800">
                <a:latin typeface="Times New Roman" panose="02020603050405020304" pitchFamily="18" charset="0"/>
                <a:cs typeface="Times New Roman" panose="02020603050405020304" pitchFamily="18" charset="0"/>
              </a:rPr>
              <a:t> a</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letter,</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dollar</a:t>
            </a:r>
            <a:r>
              <a:rPr lang="en-US" sz="1800">
                <a:latin typeface="Times New Roman" panose="02020603050405020304" pitchFamily="18" charset="0"/>
                <a:cs typeface="Times New Roman" panose="02020603050405020304" pitchFamily="18" charset="0"/>
              </a:rPr>
              <a:t> sign</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or</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 </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underscore character</a:t>
            </a:r>
            <a:endParaRPr lang="en-US" sz="1800">
              <a:latin typeface="Times New Roman" panose="02020603050405020304" pitchFamily="18" charset="0"/>
              <a:cs typeface="Times New Roman" panose="02020603050405020304" pitchFamily="18" charset="0"/>
            </a:endParaRPr>
          </a:p>
          <a:p>
            <a:pPr marL="469900" marR="8255" indent="-228600" algn="just">
              <a:lnSpc>
                <a:spcPct val="100800"/>
              </a:lnSpc>
              <a:spcBef>
                <a:spcPts val="5"/>
              </a:spcBef>
              <a:buFont typeface="Times New Roman"/>
              <a:buChar char="•"/>
              <a:tabLst>
                <a:tab pos="469900" algn="l"/>
              </a:tabLst>
            </a:pPr>
            <a:r>
              <a:rPr lang="en-US" sz="1800" spc="-5">
                <a:latin typeface="Times New Roman" panose="02020603050405020304" pitchFamily="18" charset="0"/>
                <a:cs typeface="Times New Roman" panose="02020603050405020304" pitchFamily="18" charset="0"/>
              </a:rPr>
              <a:t>Subsequent</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characters</a:t>
            </a:r>
            <a:r>
              <a:rPr lang="en-US" sz="1800">
                <a:latin typeface="Times New Roman" panose="02020603050405020304" pitchFamily="18" charset="0"/>
                <a:cs typeface="Times New Roman" panose="02020603050405020304" pitchFamily="18" charset="0"/>
              </a:rPr>
              <a:t> may</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be</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letters,</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digits,</a:t>
            </a:r>
            <a:r>
              <a:rPr lang="en-US" sz="1800">
                <a:latin typeface="Times New Roman" panose="02020603050405020304" pitchFamily="18" charset="0"/>
                <a:cs typeface="Times New Roman" panose="02020603050405020304" pitchFamily="18" charset="0"/>
              </a:rPr>
              <a:t> dollar</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signs,</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or</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underscore </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characters</a:t>
            </a:r>
            <a:endParaRPr lang="en-US" sz="1800">
              <a:latin typeface="Times New Roman" panose="02020603050405020304" pitchFamily="18" charset="0"/>
              <a:cs typeface="Times New Roman" panose="02020603050405020304" pitchFamily="18" charset="0"/>
            </a:endParaRPr>
          </a:p>
          <a:p>
            <a:pPr marL="469900" indent="-228600" algn="just">
              <a:lnSpc>
                <a:spcPct val="100000"/>
              </a:lnSpc>
              <a:buFont typeface="Times New Roman"/>
              <a:buChar char="•"/>
              <a:tabLst>
                <a:tab pos="469900" algn="l"/>
              </a:tabLst>
            </a:pPr>
            <a:r>
              <a:rPr lang="en-US" sz="1800" spc="-5">
                <a:latin typeface="Times New Roman" panose="02020603050405020304" pitchFamily="18" charset="0"/>
                <a:cs typeface="Times New Roman" panose="02020603050405020304" pitchFamily="18" charset="0"/>
              </a:rPr>
              <a:t>White</a:t>
            </a:r>
            <a:r>
              <a:rPr lang="en-US" sz="1800" spc="-1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space</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is</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not</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permitted</a:t>
            </a:r>
            <a:endParaRPr lang="en-US" sz="1800">
              <a:latin typeface="Times New Roman" panose="02020603050405020304" pitchFamily="18" charset="0"/>
              <a:cs typeface="Times New Roman" panose="02020603050405020304" pitchFamily="18" charset="0"/>
            </a:endParaRPr>
          </a:p>
          <a:p>
            <a:pPr marL="469900" indent="-228600" algn="just">
              <a:lnSpc>
                <a:spcPct val="100000"/>
              </a:lnSpc>
              <a:spcBef>
                <a:spcPts val="10"/>
              </a:spcBef>
              <a:buFont typeface="Times New Roman"/>
              <a:buChar char="•"/>
              <a:tabLst>
                <a:tab pos="469900" algn="l"/>
              </a:tabLst>
            </a:pPr>
            <a:r>
              <a:rPr lang="en-US" sz="1800" b="1" spc="-5">
                <a:latin typeface="Times New Roman" panose="02020603050405020304" pitchFamily="18" charset="0"/>
                <a:cs typeface="Times New Roman" panose="02020603050405020304" pitchFamily="18" charset="0"/>
              </a:rPr>
              <a:t>keyword</a:t>
            </a:r>
            <a:r>
              <a:rPr lang="en-US" sz="1800" b="1" spc="-10">
                <a:latin typeface="Times New Roman" panose="02020603050405020304" pitchFamily="18" charset="0"/>
                <a:cs typeface="Times New Roman" panose="02020603050405020304" pitchFamily="18" charset="0"/>
              </a:rPr>
              <a:t> </a:t>
            </a:r>
            <a:r>
              <a:rPr lang="en-US" sz="1800" b="1" spc="-5">
                <a:latin typeface="Times New Roman" panose="02020603050405020304" pitchFamily="18" charset="0"/>
                <a:cs typeface="Times New Roman" panose="02020603050405020304" pitchFamily="18" charset="0"/>
              </a:rPr>
              <a:t>or</a:t>
            </a:r>
            <a:r>
              <a:rPr lang="en-US" sz="1800" b="1" spc="-1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reserved</a:t>
            </a:r>
            <a:r>
              <a:rPr lang="en-US" sz="1800" b="1" spc="-15">
                <a:latin typeface="Times New Roman" panose="02020603050405020304" pitchFamily="18" charset="0"/>
                <a:cs typeface="Times New Roman" panose="02020603050405020304" pitchFamily="18" charset="0"/>
              </a:rPr>
              <a:t> </a:t>
            </a:r>
            <a:r>
              <a:rPr lang="en-US" sz="1800" b="1" spc="-5">
                <a:latin typeface="Times New Roman" panose="02020603050405020304" pitchFamily="18" charset="0"/>
                <a:cs typeface="Times New Roman" panose="02020603050405020304" pitchFamily="18" charset="0"/>
              </a:rPr>
              <a:t>word</a:t>
            </a:r>
            <a:r>
              <a:rPr lang="en-US" sz="1800" b="1" spc="-10">
                <a:latin typeface="Times New Roman" panose="02020603050405020304" pitchFamily="18" charset="0"/>
                <a:cs typeface="Times New Roman" panose="02020603050405020304" pitchFamily="18" charset="0"/>
              </a:rPr>
              <a:t> </a:t>
            </a:r>
            <a:r>
              <a:rPr lang="en-US" sz="1800" b="1" spc="-5">
                <a:latin typeface="Times New Roman" panose="02020603050405020304" pitchFamily="18" charset="0"/>
                <a:cs typeface="Times New Roman" panose="02020603050405020304" pitchFamily="18" charset="0"/>
              </a:rPr>
              <a:t>should</a:t>
            </a:r>
            <a:r>
              <a:rPr lang="en-US" sz="1800" b="1" spc="-1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not</a:t>
            </a:r>
            <a:r>
              <a:rPr lang="en-US" sz="1800" b="1" spc="-5">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be</a:t>
            </a:r>
            <a:r>
              <a:rPr lang="en-US" sz="1800" b="1" spc="-5">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used</a:t>
            </a:r>
            <a:r>
              <a:rPr lang="en-US" sz="1800" b="1" spc="-15">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as</a:t>
            </a:r>
            <a:r>
              <a:rPr lang="en-US" sz="1800" b="1" spc="-5">
                <a:latin typeface="Times New Roman" panose="02020603050405020304" pitchFamily="18" charset="0"/>
                <a:cs typeface="Times New Roman" panose="02020603050405020304" pitchFamily="18" charset="0"/>
              </a:rPr>
              <a:t> variable names</a:t>
            </a:r>
          </a:p>
          <a:p>
            <a:pPr marL="469900" marR="6350" lvl="0" indent="-228600" algn="just" fontAlgn="auto">
              <a:spcBef>
                <a:spcPts val="10"/>
              </a:spcBef>
              <a:spcAft>
                <a:spcPct val="0"/>
              </a:spcAft>
              <a:buClrTx/>
              <a:buSzTx/>
              <a:buFont typeface="Times New Roman"/>
              <a:buChar char="•"/>
              <a:tabLst>
                <a:tab pos="469900" algn="l"/>
              </a:tabLst>
              <a:defRPr/>
            </a:pPr>
            <a:r>
              <a:rPr lang="en-US" spc="-5">
                <a:latin typeface="Times New Roman" panose="02020603050405020304" pitchFamily="18" charset="0"/>
                <a:cs typeface="Times New Roman" panose="02020603050405020304" pitchFamily="18" charset="0"/>
              </a:rPr>
              <a:t>If the name chosen consists of only one word, spell that word in all lowercase  letters. If it consists of more than one word, capitalize the first letter of each  subsequent word</a:t>
            </a:r>
          </a:p>
          <a:p>
            <a:pPr marL="469900" marR="6350" lvl="0" indent="-228600" algn="just" fontAlgn="auto">
              <a:spcBef>
                <a:spcPts val="10"/>
              </a:spcBef>
              <a:spcAft>
                <a:spcPct val="0"/>
              </a:spcAft>
              <a:buClrTx/>
              <a:buSzTx/>
              <a:buFont typeface="Times New Roman"/>
              <a:buChar char="•"/>
              <a:tabLst>
                <a:tab pos="469900" algn="l"/>
              </a:tabLst>
              <a:defRPr/>
            </a:pPr>
            <a:r>
              <a:rPr lang="en-US" spc="-5">
                <a:latin typeface="Times New Roman" panose="02020603050405020304" pitchFamily="18" charset="0"/>
                <a:cs typeface="Times New Roman" panose="02020603050405020304" pitchFamily="18" charset="0"/>
              </a:rPr>
              <a:t> Example </a:t>
            </a:r>
            <a:r>
              <a:rPr lang="en-US" b="1" spc="-5" err="1">
                <a:latin typeface="Times New Roman" panose="02020603050405020304" pitchFamily="18" charset="0"/>
                <a:cs typeface="Times New Roman" panose="02020603050405020304" pitchFamily="18" charset="0"/>
              </a:rPr>
              <a:t>gearRatio</a:t>
            </a:r>
            <a:r>
              <a:rPr lang="en-US" spc="-5">
                <a:latin typeface="Times New Roman" panose="02020603050405020304" pitchFamily="18" charset="0"/>
                <a:cs typeface="Times New Roman" panose="02020603050405020304" pitchFamily="18" charset="0"/>
              </a:rPr>
              <a:t> and </a:t>
            </a:r>
            <a:r>
              <a:rPr lang="en-US" b="1" spc="-5" err="1">
                <a:latin typeface="Times New Roman" panose="02020603050405020304" pitchFamily="18" charset="0"/>
                <a:cs typeface="Times New Roman" panose="02020603050405020304" pitchFamily="18" charset="0"/>
              </a:rPr>
              <a:t>currentGear</a:t>
            </a:r>
            <a:endParaRPr lang="en-US" b="1" spc="-5">
              <a:latin typeface="Times New Roman" panose="02020603050405020304" pitchFamily="18" charset="0"/>
              <a:cs typeface="Times New Roman" panose="02020603050405020304" pitchFamily="18" charset="0"/>
            </a:endParaRPr>
          </a:p>
          <a:p>
            <a:pPr marL="469900" marR="5080" lvl="0" indent="-228600" algn="just" fontAlgn="auto">
              <a:spcBef>
                <a:spcPts val="10"/>
              </a:spcBef>
              <a:spcAft>
                <a:spcPct val="0"/>
              </a:spcAft>
              <a:buClrTx/>
              <a:buSzTx/>
              <a:buFont typeface="Times New Roman"/>
              <a:buChar char="•"/>
              <a:tabLst>
                <a:tab pos="469900" algn="l"/>
              </a:tabLst>
              <a:defRPr/>
            </a:pPr>
            <a:r>
              <a:rPr lang="en-US" spc="-5">
                <a:latin typeface="Times New Roman" panose="02020603050405020304" pitchFamily="18" charset="0"/>
                <a:cs typeface="Times New Roman" panose="02020603050405020304" pitchFamily="18" charset="0"/>
              </a:rPr>
              <a:t>If variable stores a constant value, such as static final int NUM_GEARS 6 the  convention changes slightly, capitalizing every letter and separating subsequent  words with the underscore character</a:t>
            </a:r>
          </a:p>
          <a:p>
            <a:pPr marL="469900" indent="-228600" algn="just">
              <a:lnSpc>
                <a:spcPct val="100000"/>
              </a:lnSpc>
              <a:spcBef>
                <a:spcPts val="10"/>
              </a:spcBef>
              <a:buFont typeface="Times New Roman"/>
              <a:buChar char="•"/>
              <a:tabLst>
                <a:tab pos="469900" algn="l"/>
              </a:tabLst>
            </a:pP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46192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1FEF-A3D9-F5A1-8C08-46CB7B7B82A6}"/>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VARIABLE-TYPE</a:t>
            </a:r>
          </a:p>
        </p:txBody>
      </p:sp>
      <p:pic>
        <p:nvPicPr>
          <p:cNvPr id="5" name="Content Placeholder 4">
            <a:extLst>
              <a:ext uri="{FF2B5EF4-FFF2-40B4-BE49-F238E27FC236}">
                <a16:creationId xmlns:a16="http://schemas.microsoft.com/office/drawing/2014/main" id="{C9D12D11-9D60-B0D0-F646-185A56B4F8D1}"/>
              </a:ext>
            </a:extLst>
          </p:cNvPr>
          <p:cNvPicPr>
            <a:picLocks noGrp="1" noChangeAspect="1"/>
          </p:cNvPicPr>
          <p:nvPr>
            <p:ph idx="1"/>
          </p:nvPr>
        </p:nvPicPr>
        <p:blipFill>
          <a:blip r:embed="rId2"/>
          <a:stretch>
            <a:fillRect/>
          </a:stretch>
        </p:blipFill>
        <p:spPr>
          <a:xfrm>
            <a:off x="1390650" y="1977231"/>
            <a:ext cx="9410700" cy="4048125"/>
          </a:xfrm>
        </p:spPr>
      </p:pic>
    </p:spTree>
    <p:extLst>
      <p:ext uri="{BB962C8B-B14F-4D97-AF65-F5344CB8AC3E}">
        <p14:creationId xmlns:p14="http://schemas.microsoft.com/office/powerpoint/2010/main" val="4500414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A835-4967-7C4F-4523-E3ED643472DA}"/>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VARIABLE-VALUES</a:t>
            </a:r>
          </a:p>
        </p:txBody>
      </p:sp>
      <p:pic>
        <p:nvPicPr>
          <p:cNvPr id="5" name="Content Placeholder 4">
            <a:extLst>
              <a:ext uri="{FF2B5EF4-FFF2-40B4-BE49-F238E27FC236}">
                <a16:creationId xmlns:a16="http://schemas.microsoft.com/office/drawing/2014/main" id="{F3F5D92C-CEA1-14B7-FD0C-BDA54196F1F1}"/>
              </a:ext>
            </a:extLst>
          </p:cNvPr>
          <p:cNvPicPr>
            <a:picLocks noGrp="1" noChangeAspect="1"/>
          </p:cNvPicPr>
          <p:nvPr>
            <p:ph idx="1"/>
          </p:nvPr>
        </p:nvPicPr>
        <p:blipFill>
          <a:blip r:embed="rId2"/>
          <a:stretch>
            <a:fillRect/>
          </a:stretch>
        </p:blipFill>
        <p:spPr>
          <a:xfrm>
            <a:off x="1443037" y="2115344"/>
            <a:ext cx="9305925" cy="3771900"/>
          </a:xfrm>
        </p:spPr>
      </p:pic>
    </p:spTree>
    <p:extLst>
      <p:ext uri="{BB962C8B-B14F-4D97-AF65-F5344CB8AC3E}">
        <p14:creationId xmlns:p14="http://schemas.microsoft.com/office/powerpoint/2010/main" val="235653539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1428-C0A7-B670-E261-812E94A5B429}"/>
              </a:ext>
            </a:extLst>
          </p:cNvPr>
          <p:cNvSpPr>
            <a:spLocks noGrp="1"/>
          </p:cNvSpPr>
          <p:nvPr>
            <p:ph type="title"/>
          </p:nvPr>
        </p:nvSpPr>
        <p:spPr/>
        <p:txBody>
          <a:bodyPr>
            <a:normAutofit fontScale="90000"/>
          </a:bodyPr>
          <a:lstStyle/>
          <a:p>
            <a:pPr algn="ctr"/>
            <a:br>
              <a:rPr lang="en-IN" sz="4400" b="1" spc="-5">
                <a:solidFill>
                  <a:srgbClr val="528135"/>
                </a:solidFill>
                <a:latin typeface="Tahoma"/>
                <a:cs typeface="Tahoma"/>
              </a:rPr>
            </a:br>
            <a:r>
              <a:rPr lang="en-IN" sz="4400" b="1" spc="-5">
                <a:solidFill>
                  <a:srgbClr val="002060"/>
                </a:solidFill>
                <a:latin typeface="Tahoma"/>
                <a:cs typeface="Tahoma"/>
              </a:rPr>
              <a:t>VARIABLE</a:t>
            </a:r>
            <a:r>
              <a:rPr lang="en-IN" sz="4400" b="1" spc="-20">
                <a:solidFill>
                  <a:srgbClr val="002060"/>
                </a:solidFill>
                <a:latin typeface="Tahoma"/>
                <a:cs typeface="Tahoma"/>
              </a:rPr>
              <a:t> </a:t>
            </a:r>
            <a:r>
              <a:rPr lang="en-IN" sz="4400" b="1" spc="-5">
                <a:solidFill>
                  <a:srgbClr val="002060"/>
                </a:solidFill>
                <a:latin typeface="Tahoma"/>
                <a:cs typeface="Tahoma"/>
              </a:rPr>
              <a:t>DECLARATION</a:t>
            </a:r>
            <a:br>
              <a:rPr lang="en-IN" sz="4400">
                <a:latin typeface="Tahoma"/>
                <a:cs typeface="Tahoma"/>
              </a:rPr>
            </a:br>
            <a:endParaRPr lang="en-IN"/>
          </a:p>
        </p:txBody>
      </p:sp>
      <p:grpSp>
        <p:nvGrpSpPr>
          <p:cNvPr id="4" name="object 4">
            <a:extLst>
              <a:ext uri="{FF2B5EF4-FFF2-40B4-BE49-F238E27FC236}">
                <a16:creationId xmlns:a16="http://schemas.microsoft.com/office/drawing/2014/main" id="{1771B222-FF3A-810A-83B9-322523D4DFDB}"/>
              </a:ext>
            </a:extLst>
          </p:cNvPr>
          <p:cNvGrpSpPr/>
          <p:nvPr/>
        </p:nvGrpSpPr>
        <p:grpSpPr>
          <a:xfrm>
            <a:off x="5788241" y="1939263"/>
            <a:ext cx="5362112" cy="3755253"/>
            <a:chOff x="1249044" y="1498345"/>
            <a:chExt cx="3922395" cy="2311400"/>
          </a:xfrm>
        </p:grpSpPr>
        <p:pic>
          <p:nvPicPr>
            <p:cNvPr id="5" name="object 5">
              <a:extLst>
                <a:ext uri="{FF2B5EF4-FFF2-40B4-BE49-F238E27FC236}">
                  <a16:creationId xmlns:a16="http://schemas.microsoft.com/office/drawing/2014/main" id="{0F17BF49-752D-533D-871A-D125E96A65DF}"/>
                </a:ext>
              </a:extLst>
            </p:cNvPr>
            <p:cNvPicPr/>
            <p:nvPr/>
          </p:nvPicPr>
          <p:blipFill>
            <a:blip r:embed="rId2"/>
            <a:stretch>
              <a:fillRect/>
            </a:stretch>
          </p:blipFill>
          <p:spPr>
            <a:xfrm>
              <a:off x="1249044" y="1498345"/>
              <a:ext cx="3332606" cy="473709"/>
            </a:xfrm>
            <a:prstGeom prst="rect">
              <a:avLst/>
            </a:prstGeom>
          </p:spPr>
        </p:pic>
        <p:pic>
          <p:nvPicPr>
            <p:cNvPr id="6" name="object 6">
              <a:extLst>
                <a:ext uri="{FF2B5EF4-FFF2-40B4-BE49-F238E27FC236}">
                  <a16:creationId xmlns:a16="http://schemas.microsoft.com/office/drawing/2014/main" id="{A9D6A640-2CB2-C976-48F2-B5C657F9776F}"/>
                </a:ext>
              </a:extLst>
            </p:cNvPr>
            <p:cNvPicPr/>
            <p:nvPr/>
          </p:nvPicPr>
          <p:blipFill>
            <a:blip r:embed="rId3"/>
            <a:stretch>
              <a:fillRect/>
            </a:stretch>
          </p:blipFill>
          <p:spPr>
            <a:xfrm>
              <a:off x="2620644" y="1975052"/>
              <a:ext cx="704342" cy="417372"/>
            </a:xfrm>
            <a:prstGeom prst="rect">
              <a:avLst/>
            </a:prstGeom>
          </p:spPr>
        </p:pic>
        <p:pic>
          <p:nvPicPr>
            <p:cNvPr id="7" name="object 7">
              <a:extLst>
                <a:ext uri="{FF2B5EF4-FFF2-40B4-BE49-F238E27FC236}">
                  <a16:creationId xmlns:a16="http://schemas.microsoft.com/office/drawing/2014/main" id="{13E6D4AB-86D9-0D97-812D-858796B4E587}"/>
                </a:ext>
              </a:extLst>
            </p:cNvPr>
            <p:cNvPicPr/>
            <p:nvPr/>
          </p:nvPicPr>
          <p:blipFill>
            <a:blip r:embed="rId4"/>
            <a:stretch>
              <a:fillRect/>
            </a:stretch>
          </p:blipFill>
          <p:spPr>
            <a:xfrm>
              <a:off x="1249044" y="2394152"/>
              <a:ext cx="3342131" cy="466267"/>
            </a:xfrm>
            <a:prstGeom prst="rect">
              <a:avLst/>
            </a:prstGeom>
          </p:spPr>
        </p:pic>
        <p:pic>
          <p:nvPicPr>
            <p:cNvPr id="8" name="object 8">
              <a:extLst>
                <a:ext uri="{FF2B5EF4-FFF2-40B4-BE49-F238E27FC236}">
                  <a16:creationId xmlns:a16="http://schemas.microsoft.com/office/drawing/2014/main" id="{D59BF3C7-74CD-E4CE-1856-864E5529F3B5}"/>
                </a:ext>
              </a:extLst>
            </p:cNvPr>
            <p:cNvPicPr/>
            <p:nvPr/>
          </p:nvPicPr>
          <p:blipFill>
            <a:blip r:embed="rId5"/>
            <a:stretch>
              <a:fillRect/>
            </a:stretch>
          </p:blipFill>
          <p:spPr>
            <a:xfrm>
              <a:off x="1249044" y="2869945"/>
              <a:ext cx="3922395" cy="939800"/>
            </a:xfrm>
            <a:prstGeom prst="rect">
              <a:avLst/>
            </a:prstGeom>
          </p:spPr>
        </p:pic>
      </p:grpSp>
      <p:sp>
        <p:nvSpPr>
          <p:cNvPr id="10" name="TextBox 9">
            <a:extLst>
              <a:ext uri="{FF2B5EF4-FFF2-40B4-BE49-F238E27FC236}">
                <a16:creationId xmlns:a16="http://schemas.microsoft.com/office/drawing/2014/main" id="{683D9C3E-DF46-3778-5EDC-1BF27D2EEA8F}"/>
              </a:ext>
            </a:extLst>
          </p:cNvPr>
          <p:cNvSpPr txBox="1"/>
          <p:nvPr/>
        </p:nvSpPr>
        <p:spPr>
          <a:xfrm>
            <a:off x="1316853" y="2719158"/>
            <a:ext cx="3487067" cy="22467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pPr>
            <a:r>
              <a:rPr lang="en-US" sz="2000" spc="-5">
                <a:latin typeface="Times New Roman" panose="02020603050405020304" pitchFamily="18" charset="0"/>
                <a:cs typeface="Times New Roman" panose="02020603050405020304" pitchFamily="18" charset="0"/>
              </a:rPr>
              <a:t>Field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Variable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declarations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are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composed </a:t>
            </a:r>
            <a:r>
              <a:rPr lang="en-US" sz="2000">
                <a:latin typeface="Times New Roman" panose="02020603050405020304" pitchFamily="18" charset="0"/>
                <a:cs typeface="Times New Roman" panose="02020603050405020304" pitchFamily="18" charset="0"/>
              </a:rPr>
              <a:t>of</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three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components, </a:t>
            </a:r>
            <a:r>
              <a:rPr lang="en-US" sz="2000">
                <a:latin typeface="Times New Roman" panose="02020603050405020304" pitchFamily="18" charset="0"/>
                <a:cs typeface="Times New Roman" panose="02020603050405020304" pitchFamily="18" charset="0"/>
              </a:rPr>
              <a:t>in</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order:</a:t>
            </a:r>
            <a:endParaRPr lang="en-US" sz="2000">
              <a:latin typeface="Times New Roman" panose="02020603050405020304" pitchFamily="18" charset="0"/>
              <a:cs typeface="Times New Roman" panose="02020603050405020304" pitchFamily="18" charset="0"/>
            </a:endParaRPr>
          </a:p>
          <a:p>
            <a:pPr marL="469900" indent="-228600" algn="just">
              <a:lnSpc>
                <a:spcPct val="100000"/>
              </a:lnSpc>
              <a:spcBef>
                <a:spcPts val="10"/>
              </a:spcBef>
              <a:buAutoNum type="arabicPeriod"/>
              <a:tabLst>
                <a:tab pos="469900" algn="l"/>
              </a:tabLst>
            </a:pPr>
            <a:r>
              <a:rPr lang="en-US" sz="2000" b="1" spc="-5">
                <a:latin typeface="Times New Roman" panose="02020603050405020304" pitchFamily="18" charset="0"/>
                <a:cs typeface="Times New Roman" panose="02020603050405020304" pitchFamily="18" charset="0"/>
              </a:rPr>
              <a:t>Zero</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or </a:t>
            </a:r>
            <a:r>
              <a:rPr lang="en-US" sz="2000" b="1">
                <a:latin typeface="Times New Roman" panose="02020603050405020304" pitchFamily="18" charset="0"/>
                <a:cs typeface="Times New Roman" panose="02020603050405020304" pitchFamily="18" charset="0"/>
              </a:rPr>
              <a:t>more </a:t>
            </a:r>
            <a:r>
              <a:rPr lang="en-US" sz="2000" b="1" spc="-5">
                <a:latin typeface="Times New Roman" panose="02020603050405020304" pitchFamily="18" charset="0"/>
                <a:cs typeface="Times New Roman" panose="02020603050405020304" pitchFamily="18" charset="0"/>
              </a:rPr>
              <a:t>modifiers,</a:t>
            </a:r>
            <a:r>
              <a:rPr lang="en-US" sz="2000" b="1" spc="-1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such as </a:t>
            </a:r>
            <a:r>
              <a:rPr lang="en-US" sz="2000" b="1" spc="-5">
                <a:latin typeface="Times New Roman" panose="02020603050405020304" pitchFamily="18" charset="0"/>
                <a:cs typeface="Times New Roman" panose="02020603050405020304" pitchFamily="18" charset="0"/>
              </a:rPr>
              <a:t>public</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or</a:t>
            </a:r>
            <a:r>
              <a:rPr lang="en-US" sz="2000" b="1" spc="-5">
                <a:latin typeface="Times New Roman" panose="02020603050405020304" pitchFamily="18" charset="0"/>
                <a:cs typeface="Times New Roman" panose="02020603050405020304" pitchFamily="18" charset="0"/>
              </a:rPr>
              <a:t> private.</a:t>
            </a:r>
            <a:endParaRPr lang="en-US" sz="2000" b="1">
              <a:latin typeface="Times New Roman" panose="02020603050405020304" pitchFamily="18" charset="0"/>
              <a:cs typeface="Times New Roman" panose="02020603050405020304" pitchFamily="18" charset="0"/>
            </a:endParaRPr>
          </a:p>
          <a:p>
            <a:pPr marL="469900" indent="-228600" algn="just">
              <a:lnSpc>
                <a:spcPct val="100000"/>
              </a:lnSpc>
              <a:spcBef>
                <a:spcPts val="15"/>
              </a:spcBef>
              <a:buAutoNum type="arabicPeriod"/>
              <a:tabLst>
                <a:tab pos="469900" algn="l"/>
              </a:tabLst>
            </a:pPr>
            <a:r>
              <a:rPr lang="en-US" sz="2000" b="1" spc="-5">
                <a:latin typeface="Times New Roman" panose="02020603050405020304" pitchFamily="18" charset="0"/>
                <a:cs typeface="Times New Roman" panose="02020603050405020304" pitchFamily="18" charset="0"/>
              </a:rPr>
              <a:t>The</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field's</a:t>
            </a:r>
            <a:r>
              <a:rPr lang="en-US" sz="2000" b="1" spc="-15">
                <a:latin typeface="Times New Roman" panose="02020603050405020304" pitchFamily="18" charset="0"/>
                <a:cs typeface="Times New Roman" panose="02020603050405020304" pitchFamily="18" charset="0"/>
              </a:rPr>
              <a:t> </a:t>
            </a:r>
            <a:r>
              <a:rPr lang="en-US" sz="2000" b="1" spc="-10">
                <a:latin typeface="Times New Roman" panose="02020603050405020304" pitchFamily="18" charset="0"/>
                <a:cs typeface="Times New Roman" panose="02020603050405020304" pitchFamily="18" charset="0"/>
              </a:rPr>
              <a:t>type.</a:t>
            </a:r>
            <a:endParaRPr lang="en-US" sz="2000" b="1">
              <a:latin typeface="Times New Roman" panose="02020603050405020304" pitchFamily="18" charset="0"/>
              <a:cs typeface="Times New Roman" panose="02020603050405020304" pitchFamily="18" charset="0"/>
            </a:endParaRPr>
          </a:p>
          <a:p>
            <a:pPr marL="469900" indent="-228600" algn="just">
              <a:lnSpc>
                <a:spcPct val="100000"/>
              </a:lnSpc>
              <a:buAutoNum type="arabicPeriod"/>
              <a:tabLst>
                <a:tab pos="469900" algn="l"/>
              </a:tabLst>
            </a:pPr>
            <a:r>
              <a:rPr lang="en-US" sz="2000" b="1" spc="-5">
                <a:latin typeface="Times New Roman" panose="02020603050405020304" pitchFamily="18" charset="0"/>
                <a:cs typeface="Times New Roman" panose="02020603050405020304" pitchFamily="18" charset="0"/>
              </a:rPr>
              <a:t>The</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field's</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name.</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16176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BBD4-B50D-AC76-0D57-4626CDDD519E}"/>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TYPES OF VARIABLES IN JAVA</a:t>
            </a:r>
          </a:p>
        </p:txBody>
      </p:sp>
      <p:pic>
        <p:nvPicPr>
          <p:cNvPr id="5" name="Content Placeholder 4">
            <a:extLst>
              <a:ext uri="{FF2B5EF4-FFF2-40B4-BE49-F238E27FC236}">
                <a16:creationId xmlns:a16="http://schemas.microsoft.com/office/drawing/2014/main" id="{D93FC839-40A1-2C2D-59F6-8D424F5A615B}"/>
              </a:ext>
            </a:extLst>
          </p:cNvPr>
          <p:cNvPicPr>
            <a:picLocks noGrp="1" noChangeAspect="1"/>
          </p:cNvPicPr>
          <p:nvPr>
            <p:ph idx="1"/>
          </p:nvPr>
        </p:nvPicPr>
        <p:blipFill>
          <a:blip r:embed="rId2"/>
          <a:stretch>
            <a:fillRect/>
          </a:stretch>
        </p:blipFill>
        <p:spPr>
          <a:xfrm>
            <a:off x="1438275" y="2082006"/>
            <a:ext cx="9315450" cy="3838575"/>
          </a:xfrm>
        </p:spPr>
      </p:pic>
    </p:spTree>
    <p:extLst>
      <p:ext uri="{BB962C8B-B14F-4D97-AF65-F5344CB8AC3E}">
        <p14:creationId xmlns:p14="http://schemas.microsoft.com/office/powerpoint/2010/main" val="183586294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9094-A392-F1B4-6DAE-78A59063705C}"/>
              </a:ext>
            </a:extLst>
          </p:cNvPr>
          <p:cNvSpPr>
            <a:spLocks noGrp="1"/>
          </p:cNvSpPr>
          <p:nvPr>
            <p:ph type="title"/>
          </p:nvPr>
        </p:nvSpPr>
        <p:spPr/>
        <p:txBody>
          <a:bodyPr>
            <a:normAutofit/>
          </a:bodyPr>
          <a:lstStyle/>
          <a:p>
            <a:pPr algn="ctr"/>
            <a:r>
              <a:rPr kumimoji="0" lang="en-IN" sz="40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Example</a:t>
            </a:r>
            <a:endParaRPr lang="en-IN" sz="4000" b="1"/>
          </a:p>
        </p:txBody>
      </p:sp>
      <p:sp>
        <p:nvSpPr>
          <p:cNvPr id="3" name="Content Placeholder 2">
            <a:extLst>
              <a:ext uri="{FF2B5EF4-FFF2-40B4-BE49-F238E27FC236}">
                <a16:creationId xmlns:a16="http://schemas.microsoft.com/office/drawing/2014/main" id="{AA75D5D9-8CC2-8234-73DB-C018C7766B78}"/>
              </a:ext>
            </a:extLst>
          </p:cNvPr>
          <p:cNvSpPr>
            <a:spLocks noGrp="1"/>
          </p:cNvSpPr>
          <p:nvPr>
            <p:ph idx="1"/>
          </p:nvPr>
        </p:nvSpPr>
        <p:spPr/>
        <p:txBody>
          <a:bodyPr>
            <a:normAutofit lnSpcReduction="10000"/>
          </a:bodyPr>
          <a:lstStyle/>
          <a:p>
            <a:pPr marL="12700" marR="0" lvl="0" indent="0" algn="l" defTabSz="914400" rtl="0" eaLnBrk="1" fontAlgn="auto" latinLnBrk="0" hangingPunct="1">
              <a:lnSpc>
                <a:spcPct val="150000"/>
              </a:lnSpc>
              <a:spcBef>
                <a:spcPct val="0"/>
              </a:spcBef>
              <a:spcAft>
                <a:spcPct val="0"/>
              </a:spcAft>
              <a:buClrTx/>
              <a:buSzTx/>
              <a:buFontTx/>
              <a:buNone/>
              <a:defRPr/>
            </a:pP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public</a:t>
            </a:r>
            <a:r>
              <a:rPr kumimoji="0" lang="en-IN" sz="2400"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class VariableDemo</a:t>
            </a:r>
            <a:r>
              <a:rPr kumimoji="0" lang="en-IN" sz="24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201295" marR="0" lvl="0" indent="0" algn="l" defTabSz="914400" rtl="0" eaLnBrk="1" fontAlgn="auto" latinLnBrk="0" hangingPunct="1">
              <a:lnSpc>
                <a:spcPct val="150000"/>
              </a:lnSpc>
              <a:spcBef>
                <a:spcPts val="10"/>
              </a:spcBef>
              <a:spcAft>
                <a:spcPct val="0"/>
              </a:spcAft>
              <a:buClrTx/>
              <a:buSzTx/>
              <a:buFontTx/>
              <a:buNone/>
              <a:defRPr/>
            </a:pPr>
            <a:r>
              <a:rPr kumimoji="0" lang="en-IN"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int</a:t>
            </a:r>
            <a:r>
              <a:rPr kumimoji="0" lang="en-IN"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data</a:t>
            </a:r>
            <a:r>
              <a:rPr kumimoji="0" lang="en-IN"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IN" sz="24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50;</a:t>
            </a:r>
            <a:r>
              <a:rPr kumimoji="0" lang="en-IN" sz="24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IN" sz="2400" b="1" i="0" u="none" strike="noStrike" kern="1200" cap="none" spc="-20"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instance</a:t>
            </a:r>
            <a:r>
              <a:rPr kumimoji="0" lang="en-IN" sz="2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variable</a:t>
            </a:r>
            <a:endParaRPr kumimoji="0" lang="en-IN" sz="2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201295" marR="0" lvl="0" indent="0" algn="l" defTabSz="914400" rtl="0" eaLnBrk="1" fontAlgn="auto" latinLnBrk="0" hangingPunct="1">
              <a:lnSpc>
                <a:spcPct val="150000"/>
              </a:lnSpc>
              <a:spcBef>
                <a:spcPts val="15"/>
              </a:spcBef>
              <a:spcAft>
                <a:spcPct val="0"/>
              </a:spcAft>
              <a:buClrTx/>
              <a:buSzTx/>
              <a:buFontTx/>
              <a:buNone/>
              <a:defRPr/>
            </a:pP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IN" sz="2400" b="0"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static</a:t>
            </a:r>
            <a:r>
              <a:rPr kumimoji="0" lang="en-IN" sz="2400"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variable</a:t>
            </a:r>
            <a:endPar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201295" marR="3181350" lvl="0" indent="0" algn="l" defTabSz="914400" rtl="0" eaLnBrk="1" fontAlgn="auto" latinLnBrk="0" hangingPunct="1">
              <a:lnSpc>
                <a:spcPct val="150000"/>
              </a:lnSpc>
              <a:spcBef>
                <a:spcPts val="40"/>
              </a:spcBef>
              <a:spcAft>
                <a:spcPct val="0"/>
              </a:spcAft>
              <a:buClrTx/>
              <a:buSzTx/>
              <a:buFontTx/>
              <a:buNone/>
              <a:defRPr/>
            </a:pPr>
            <a:r>
              <a:rPr kumimoji="0" lang="en-IN" sz="2400" b="1" i="0" u="none" strike="noStrike" kern="1200" cap="none" spc="-5"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static</a:t>
            </a:r>
            <a:r>
              <a:rPr kumimoji="0" lang="en-IN" sz="2400" b="1" i="0" u="none" strike="noStrike" kern="1200" cap="none" spc="-2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final</a:t>
            </a:r>
            <a:r>
              <a:rPr kumimoji="0" lang="en-IN" sz="2400" b="1" i="0" u="none" strike="noStrike" kern="1200" cap="none" spc="-15"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int</a:t>
            </a:r>
            <a:r>
              <a:rPr kumimoji="0" lang="en-IN" sz="2400" b="1" i="0" u="none" strike="noStrike" kern="1200" cap="none" spc="-25"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MAXIMUM_DATA</a:t>
            </a:r>
            <a:r>
              <a:rPr kumimoji="0" lang="en-IN" sz="2400" b="1" i="0" u="none" strike="noStrike" kern="1200" cap="none" spc="-15"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a:t>
            </a:r>
            <a:r>
              <a:rPr kumimoji="0" lang="en-IN" sz="2400" b="1" i="0" u="none" strike="noStrike" kern="1200" cap="none" spc="-20"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5" normalizeH="0" baseline="0" noProof="0">
                <a:ln>
                  <a:noFill/>
                </a:ln>
                <a:solidFill>
                  <a:srgbClr val="002060"/>
                </a:solidFill>
                <a:effectLst/>
                <a:uLnTx/>
                <a:uFillTx/>
                <a:latin typeface="Times New Roman" panose="02020603050405020304" pitchFamily="18" charset="0"/>
                <a:cs typeface="Times New Roman" panose="02020603050405020304" pitchFamily="18" charset="0"/>
              </a:rPr>
              <a:t>100</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p>
          <a:p>
            <a:pPr marL="201295" marR="3181350" lvl="0" indent="0" algn="l" defTabSz="914400" rtl="0" eaLnBrk="1" fontAlgn="auto" latinLnBrk="0" hangingPunct="1">
              <a:lnSpc>
                <a:spcPct val="150000"/>
              </a:lnSpc>
              <a:spcBef>
                <a:spcPts val="40"/>
              </a:spcBef>
              <a:spcAft>
                <a:spcPct val="0"/>
              </a:spcAft>
              <a:buClrTx/>
              <a:buSzTx/>
              <a:buFontTx/>
              <a:buNone/>
              <a:defRPr/>
            </a:pP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void</a:t>
            </a: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method()</a:t>
            </a: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p>
          <a:p>
            <a:pPr marL="391795" marR="0" lvl="0" indent="0" algn="l" defTabSz="914400" rtl="0" eaLnBrk="1" fontAlgn="auto" latinLnBrk="0" hangingPunct="1">
              <a:lnSpc>
                <a:spcPct val="150000"/>
              </a:lnSpc>
              <a:spcBef>
                <a:spcPct val="0"/>
              </a:spcBef>
              <a:spcAft>
                <a:spcPct val="0"/>
              </a:spcAft>
              <a:buClrTx/>
              <a:buSzTx/>
              <a:buFontTx/>
              <a:buNone/>
              <a:defRPr/>
            </a:pPr>
            <a:r>
              <a:rPr kumimoji="0" lang="en-IN" sz="2400" b="1" i="0" u="none" strike="noStrike" kern="1200" cap="none" spc="0"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int</a:t>
            </a:r>
            <a:r>
              <a:rPr kumimoji="0" lang="en-IN" sz="2400" b="1" i="0" u="none" strike="noStrike" kern="1200" cap="none" spc="-15"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5" normalizeH="0" baseline="0" noProof="0" err="1">
                <a:ln>
                  <a:noFill/>
                </a:ln>
                <a:solidFill>
                  <a:schemeClr val="bg2">
                    <a:lumMod val="10000"/>
                  </a:schemeClr>
                </a:solidFill>
                <a:effectLst/>
                <a:uLnTx/>
                <a:uFillTx/>
                <a:latin typeface="Times New Roman" panose="02020603050405020304" pitchFamily="18" charset="0"/>
                <a:cs typeface="Times New Roman" panose="02020603050405020304" pitchFamily="18" charset="0"/>
              </a:rPr>
              <a:t>currentData</a:t>
            </a:r>
            <a:r>
              <a:rPr kumimoji="0" lang="en-IN" sz="2400" b="1" i="0" u="none" strike="noStrike" kern="1200" cap="none" spc="0"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10"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a:t>
            </a:r>
            <a:r>
              <a:rPr kumimoji="0" lang="en-IN" sz="2400" b="1" i="0" u="none" strike="noStrike" kern="1200" cap="none" spc="0"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90;</a:t>
            </a:r>
            <a:r>
              <a:rPr kumimoji="0" lang="en-IN" sz="2400" b="1" i="0" u="none" strike="noStrike" kern="1200" cap="none" spc="-10" normalizeH="0" baseline="0" noProof="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IN" sz="2400"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local</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variable</a:t>
            </a:r>
            <a:endPar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201295" marR="0" lvl="0" indent="0" algn="l" defTabSz="914400" rtl="0" eaLnBrk="1" fontAlgn="auto" latinLnBrk="0" hangingPunct="1">
              <a:lnSpc>
                <a:spcPct val="150000"/>
              </a:lnSpc>
              <a:spcBef>
                <a:spcPts val="10"/>
              </a:spcBef>
              <a:spcAft>
                <a:spcPct val="0"/>
              </a:spcAft>
              <a:buClrTx/>
              <a:buSzTx/>
              <a:buFontTx/>
              <a:buNone/>
              <a:defRPr/>
            </a:pP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12700" marR="0" lvl="0" indent="0" algn="l" defTabSz="914400" rtl="0" eaLnBrk="1" fontAlgn="auto" latinLnBrk="0" hangingPunct="1">
              <a:lnSpc>
                <a:spcPct val="150000"/>
              </a:lnSpc>
              <a:spcBef>
                <a:spcPct val="0"/>
              </a:spcBef>
              <a:spcAft>
                <a:spcPct val="0"/>
              </a:spcAft>
              <a:buClrTx/>
              <a:buSzTx/>
              <a:buFontTx/>
              <a:buNone/>
              <a:defRPr/>
            </a:pP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t>
            </a:r>
            <a:r>
              <a:rPr kumimoji="0" lang="en-IN" sz="2400" b="0"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end</a:t>
            </a:r>
            <a:r>
              <a:rPr kumimoji="0" lang="en-IN" sz="2400" b="0"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of</a:t>
            </a:r>
            <a:r>
              <a:rPr kumimoji="0" lang="en-IN" sz="2400" b="0" i="0" u="none" strike="noStrike" kern="1200" cap="none" spc="-25" normalizeH="0" baseline="0" noProof="0">
                <a:ln>
                  <a:noFill/>
                </a:ln>
                <a:effectLst/>
                <a:uLnTx/>
                <a:uFillTx/>
                <a:latin typeface="Times New Roman" panose="02020603050405020304" pitchFamily="18" charset="0"/>
                <a:cs typeface="Times New Roman" panose="02020603050405020304" pitchFamily="18" charset="0"/>
              </a:rPr>
              <a:t> </a:t>
            </a:r>
            <a:r>
              <a:rPr kumimoji="0" lang="en-IN" sz="24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class</a:t>
            </a:r>
            <a:endParaRPr kumimoji="0" lang="en-IN" sz="2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44393465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62BA-ADF4-B31E-80C9-AA04B4D8D972}"/>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Java-Identifiers</a:t>
            </a:r>
          </a:p>
        </p:txBody>
      </p:sp>
      <p:pic>
        <p:nvPicPr>
          <p:cNvPr id="5" name="Content Placeholder 4">
            <a:extLst>
              <a:ext uri="{FF2B5EF4-FFF2-40B4-BE49-F238E27FC236}">
                <a16:creationId xmlns:a16="http://schemas.microsoft.com/office/drawing/2014/main" id="{4F215904-05AB-D981-4B14-B42A92F90DE0}"/>
              </a:ext>
            </a:extLst>
          </p:cNvPr>
          <p:cNvPicPr>
            <a:picLocks noGrp="1" noChangeAspect="1"/>
          </p:cNvPicPr>
          <p:nvPr>
            <p:ph idx="1"/>
          </p:nvPr>
        </p:nvPicPr>
        <p:blipFill>
          <a:blip r:embed="rId2"/>
          <a:stretch>
            <a:fillRect/>
          </a:stretch>
        </p:blipFill>
        <p:spPr>
          <a:xfrm>
            <a:off x="1576387" y="2139156"/>
            <a:ext cx="9039225" cy="3724275"/>
          </a:xfrm>
        </p:spPr>
      </p:pic>
    </p:spTree>
    <p:extLst>
      <p:ext uri="{BB962C8B-B14F-4D97-AF65-F5344CB8AC3E}">
        <p14:creationId xmlns:p14="http://schemas.microsoft.com/office/powerpoint/2010/main" val="5316652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763F-48C5-A968-37BA-AC7924AB3304}"/>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Rules for Naming an Identifiers</a:t>
            </a:r>
          </a:p>
        </p:txBody>
      </p:sp>
      <p:pic>
        <p:nvPicPr>
          <p:cNvPr id="5" name="Content Placeholder 4">
            <a:extLst>
              <a:ext uri="{FF2B5EF4-FFF2-40B4-BE49-F238E27FC236}">
                <a16:creationId xmlns:a16="http://schemas.microsoft.com/office/drawing/2014/main" id="{6E0CA613-4BDD-FB87-9420-C30781BFBAFC}"/>
              </a:ext>
            </a:extLst>
          </p:cNvPr>
          <p:cNvPicPr>
            <a:picLocks noGrp="1" noChangeAspect="1"/>
          </p:cNvPicPr>
          <p:nvPr>
            <p:ph idx="1"/>
          </p:nvPr>
        </p:nvPicPr>
        <p:blipFill>
          <a:blip r:embed="rId2"/>
          <a:stretch>
            <a:fillRect/>
          </a:stretch>
        </p:blipFill>
        <p:spPr>
          <a:xfrm>
            <a:off x="1928812" y="1784412"/>
            <a:ext cx="8999600" cy="4305670"/>
          </a:xfrm>
        </p:spPr>
      </p:pic>
    </p:spTree>
    <p:extLst>
      <p:ext uri="{BB962C8B-B14F-4D97-AF65-F5344CB8AC3E}">
        <p14:creationId xmlns:p14="http://schemas.microsoft.com/office/powerpoint/2010/main" val="29020459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1B5F-650E-8E2F-315A-D490D5357AEB}"/>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Examples for Identifiers</a:t>
            </a:r>
          </a:p>
        </p:txBody>
      </p:sp>
      <p:sp>
        <p:nvSpPr>
          <p:cNvPr id="8" name="Text Placeholder 7">
            <a:extLst>
              <a:ext uri="{FF2B5EF4-FFF2-40B4-BE49-F238E27FC236}">
                <a16:creationId xmlns:a16="http://schemas.microsoft.com/office/drawing/2014/main" id="{39B65F8D-B35D-1C37-A1A3-3A4E0ED7EDDB}"/>
              </a:ext>
            </a:extLst>
          </p:cNvPr>
          <p:cNvSpPr>
            <a:spLocks noGrp="1"/>
          </p:cNvSpPr>
          <p:nvPr>
            <p:ph type="body" idx="1"/>
          </p:nvPr>
        </p:nvSpPr>
        <p:spPr/>
        <p:txBody>
          <a:bodyPr anchor="ctr">
            <a:normAutofit lnSpcReduction="10000"/>
          </a:bodyPr>
          <a:lstStyle/>
          <a:p>
            <a:pPr algn="ctr"/>
            <a:r>
              <a:rPr lang="en-IN">
                <a:solidFill>
                  <a:srgbClr val="C00000"/>
                </a:solidFill>
                <a:latin typeface="Times New Roman" panose="02020603050405020304" pitchFamily="18" charset="0"/>
                <a:cs typeface="Times New Roman" panose="02020603050405020304" pitchFamily="18" charset="0"/>
              </a:rPr>
              <a:t>VALID IDENTIFIERS</a:t>
            </a:r>
          </a:p>
        </p:txBody>
      </p:sp>
      <p:sp>
        <p:nvSpPr>
          <p:cNvPr id="9" name="Content Placeholder 8">
            <a:extLst>
              <a:ext uri="{FF2B5EF4-FFF2-40B4-BE49-F238E27FC236}">
                <a16:creationId xmlns:a16="http://schemas.microsoft.com/office/drawing/2014/main" id="{852AB5F5-14A7-24DA-552E-C05C35E06C97}"/>
              </a:ext>
            </a:extLst>
          </p:cNvPr>
          <p:cNvSpPr>
            <a:spLocks noGrp="1"/>
          </p:cNvSpPr>
          <p:nvPr>
            <p:ph sz="half" idx="2"/>
          </p:nvPr>
        </p:nvSpPr>
        <p:spPr/>
        <p:txBody>
          <a:bodyPr>
            <a:normAutofit fontScale="62500" lnSpcReduction="20000"/>
          </a:bodyPr>
          <a:lstStyle/>
          <a:p>
            <a:pPr marL="0" indent="0">
              <a:buNone/>
            </a:pPr>
            <a:r>
              <a:rPr lang="en-IN" sz="2900" b="1">
                <a:latin typeface="Times New Roman" panose="02020603050405020304" pitchFamily="18" charset="0"/>
                <a:cs typeface="Times New Roman" panose="02020603050405020304" pitchFamily="18" charset="0"/>
              </a:rPr>
              <a:t>Examples:</a:t>
            </a:r>
          </a:p>
          <a:p>
            <a:pPr algn="just">
              <a:buFont typeface="Wingdings" panose="05000000000000000000" pitchFamily="2" charset="2"/>
              <a:buChar char="ü"/>
            </a:pPr>
            <a:r>
              <a:rPr lang="en-IN" sz="2900" b="0" i="0" err="1">
                <a:solidFill>
                  <a:srgbClr val="000000"/>
                </a:solidFill>
                <a:effectLst/>
                <a:latin typeface="Times New Roman" panose="02020603050405020304" pitchFamily="18" charset="0"/>
                <a:cs typeface="Times New Roman" panose="02020603050405020304" pitchFamily="18" charset="0"/>
              </a:rPr>
              <a:t>TestVariable</a:t>
            </a:r>
            <a:endParaRPr lang="en-IN" sz="2900" b="0" i="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IN" sz="2900" b="0" i="0" err="1">
                <a:solidFill>
                  <a:srgbClr val="000000"/>
                </a:solidFill>
                <a:effectLst/>
                <a:latin typeface="Times New Roman" panose="02020603050405020304" pitchFamily="18" charset="0"/>
                <a:cs typeface="Times New Roman" panose="02020603050405020304" pitchFamily="18" charset="0"/>
              </a:rPr>
              <a:t>testvariable</a:t>
            </a:r>
            <a:endParaRPr lang="en-IN" sz="2900" b="0" i="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IN" sz="2900" b="0" i="0">
                <a:solidFill>
                  <a:srgbClr val="000000"/>
                </a:solidFill>
                <a:effectLst/>
                <a:latin typeface="Times New Roman" panose="02020603050405020304" pitchFamily="18" charset="0"/>
                <a:cs typeface="Times New Roman" panose="02020603050405020304" pitchFamily="18" charset="0"/>
              </a:rPr>
              <a:t>a</a:t>
            </a:r>
          </a:p>
          <a:p>
            <a:pPr algn="just">
              <a:buFont typeface="Wingdings" panose="05000000000000000000" pitchFamily="2" charset="2"/>
              <a:buChar char="ü"/>
            </a:pPr>
            <a:r>
              <a:rPr lang="en-IN" sz="2900" b="0" i="0" err="1">
                <a:solidFill>
                  <a:srgbClr val="000000"/>
                </a:solidFill>
                <a:effectLst/>
                <a:latin typeface="Times New Roman" panose="02020603050405020304" pitchFamily="18" charset="0"/>
                <a:cs typeface="Times New Roman" panose="02020603050405020304" pitchFamily="18" charset="0"/>
              </a:rPr>
              <a:t>i</a:t>
            </a:r>
            <a:endParaRPr lang="en-IN" sz="2900" b="0" i="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IN" sz="2900" b="0" i="0" err="1">
                <a:solidFill>
                  <a:srgbClr val="000000"/>
                </a:solidFill>
                <a:effectLst/>
                <a:latin typeface="Times New Roman" panose="02020603050405020304" pitchFamily="18" charset="0"/>
                <a:cs typeface="Times New Roman" panose="02020603050405020304" pitchFamily="18" charset="0"/>
              </a:rPr>
              <a:t>Test_Variable</a:t>
            </a:r>
            <a:endParaRPr lang="en-IN" sz="2900" b="0" i="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IN" sz="2900" b="0" i="0">
                <a:solidFill>
                  <a:srgbClr val="000000"/>
                </a:solidFill>
                <a:effectLst/>
                <a:latin typeface="Times New Roman" panose="02020603050405020304" pitchFamily="18" charset="0"/>
                <a:cs typeface="Times New Roman" panose="02020603050405020304" pitchFamily="18" charset="0"/>
              </a:rPr>
              <a:t>_testvariable</a:t>
            </a:r>
          </a:p>
          <a:p>
            <a:pPr algn="just">
              <a:buFont typeface="Wingdings" panose="05000000000000000000" pitchFamily="2" charset="2"/>
              <a:buChar char="ü"/>
            </a:pPr>
            <a:r>
              <a:rPr lang="en-IN" sz="2900" b="0" i="0">
                <a:solidFill>
                  <a:srgbClr val="000000"/>
                </a:solidFill>
                <a:effectLst/>
                <a:latin typeface="Times New Roman" panose="02020603050405020304" pitchFamily="18" charset="0"/>
                <a:cs typeface="Times New Roman" panose="02020603050405020304" pitchFamily="18" charset="0"/>
              </a:rPr>
              <a:t>$testvariable</a:t>
            </a:r>
          </a:p>
          <a:p>
            <a:pPr algn="just">
              <a:buFont typeface="Wingdings" panose="05000000000000000000" pitchFamily="2" charset="2"/>
              <a:buChar char="ü"/>
            </a:pPr>
            <a:r>
              <a:rPr lang="en-IN" sz="2900" b="0" i="0" err="1">
                <a:solidFill>
                  <a:srgbClr val="000000"/>
                </a:solidFill>
                <a:effectLst/>
                <a:latin typeface="Times New Roman" panose="02020603050405020304" pitchFamily="18" charset="0"/>
                <a:cs typeface="Times New Roman" panose="02020603050405020304" pitchFamily="18" charset="0"/>
              </a:rPr>
              <a:t>sum_of_array</a:t>
            </a:r>
            <a:endParaRPr lang="en-IN" sz="2900" b="0" i="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en-IN" sz="2900" b="0" i="0">
                <a:solidFill>
                  <a:srgbClr val="000000"/>
                </a:solidFill>
                <a:effectLst/>
                <a:latin typeface="Times New Roman" panose="02020603050405020304" pitchFamily="18" charset="0"/>
                <a:cs typeface="Times New Roman" panose="02020603050405020304" pitchFamily="18" charset="0"/>
              </a:rPr>
              <a:t>TESTVARIABLE</a:t>
            </a:r>
          </a:p>
          <a:p>
            <a:pPr algn="just">
              <a:buFont typeface="Wingdings" panose="05000000000000000000" pitchFamily="2" charset="2"/>
              <a:buChar char="ü"/>
            </a:pPr>
            <a:r>
              <a:rPr lang="en-IN" sz="2900" b="0" i="0">
                <a:solidFill>
                  <a:srgbClr val="000000"/>
                </a:solidFill>
                <a:effectLst/>
                <a:latin typeface="Times New Roman" panose="02020603050405020304" pitchFamily="18" charset="0"/>
                <a:cs typeface="Times New Roman" panose="02020603050405020304" pitchFamily="18" charset="0"/>
              </a:rPr>
              <a:t>jtp123</a:t>
            </a:r>
          </a:p>
          <a:p>
            <a:pPr marL="0" indent="0">
              <a:buNone/>
            </a:pPr>
            <a:endParaRPr lang="en-IN">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2E69C1AD-7C60-8CB2-BC08-31407A4417D6}"/>
              </a:ext>
            </a:extLst>
          </p:cNvPr>
          <p:cNvSpPr>
            <a:spLocks noGrp="1"/>
          </p:cNvSpPr>
          <p:nvPr>
            <p:ph type="body" sz="quarter" idx="3"/>
          </p:nvPr>
        </p:nvSpPr>
        <p:spPr/>
        <p:txBody>
          <a:bodyPr anchor="ctr">
            <a:normAutofit lnSpcReduction="10000"/>
          </a:bodyPr>
          <a:lstStyle/>
          <a:p>
            <a:pPr algn="ctr"/>
            <a:endParaRPr lang="en-IN">
              <a:solidFill>
                <a:srgbClr val="C00000"/>
              </a:solidFill>
              <a:latin typeface="Times New Roman" panose="02020603050405020304" pitchFamily="18" charset="0"/>
              <a:cs typeface="Times New Roman" panose="02020603050405020304" pitchFamily="18" charset="0"/>
            </a:endParaRPr>
          </a:p>
          <a:p>
            <a:pPr algn="ctr"/>
            <a:r>
              <a:rPr lang="en-IN">
                <a:solidFill>
                  <a:srgbClr val="C00000"/>
                </a:solidFill>
                <a:latin typeface="Times New Roman" panose="02020603050405020304" pitchFamily="18" charset="0"/>
                <a:cs typeface="Times New Roman" panose="02020603050405020304" pitchFamily="18" charset="0"/>
              </a:rPr>
              <a:t>INVALID IDENTIFIERS</a:t>
            </a:r>
          </a:p>
          <a:p>
            <a:endParaRPr lang="en-IN"/>
          </a:p>
        </p:txBody>
      </p:sp>
      <p:sp>
        <p:nvSpPr>
          <p:cNvPr id="11" name="Content Placeholder 10">
            <a:extLst>
              <a:ext uri="{FF2B5EF4-FFF2-40B4-BE49-F238E27FC236}">
                <a16:creationId xmlns:a16="http://schemas.microsoft.com/office/drawing/2014/main" id="{F37D0BC9-8957-7BA9-7ABA-F17D2A7C78DA}"/>
              </a:ext>
            </a:extLst>
          </p:cNvPr>
          <p:cNvSpPr>
            <a:spLocks noGrp="1"/>
          </p:cNvSpPr>
          <p:nvPr>
            <p:ph sz="quarter" idx="4"/>
          </p:nvPr>
        </p:nvSpPr>
        <p:spPr/>
        <p:txBody>
          <a:bodyPr>
            <a:normAutofit fontScale="62500" lnSpcReduction="20000"/>
          </a:bodyPr>
          <a:lstStyle/>
          <a:p>
            <a:pPr marL="0" indent="0">
              <a:buNone/>
            </a:pPr>
            <a:r>
              <a:rPr lang="en-IN" b="1">
                <a:latin typeface="Times New Roman" panose="02020603050405020304" pitchFamily="18" charset="0"/>
                <a:cs typeface="Times New Roman" panose="02020603050405020304" pitchFamily="18" charset="0"/>
              </a:rPr>
              <a:t>Examples</a:t>
            </a:r>
            <a:r>
              <a:rPr lang="en-IN">
                <a:latin typeface="Times New Roman" panose="02020603050405020304" pitchFamily="18" charset="0"/>
                <a:cs typeface="Times New Roman" panose="02020603050405020304" pitchFamily="18" charset="0"/>
              </a:rPr>
              <a:t>:</a:t>
            </a:r>
          </a:p>
          <a:p>
            <a:pPr marL="0" indent="0">
              <a:buNone/>
            </a:pPr>
            <a:endParaRPr lang="en-IN">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r>
              <a:rPr lang="en-US" b="1" i="0">
                <a:solidFill>
                  <a:srgbClr val="000000"/>
                </a:solidFill>
                <a:effectLst/>
                <a:latin typeface="Times New Roman" panose="02020603050405020304" pitchFamily="18" charset="0"/>
                <a:cs typeface="Times New Roman" panose="02020603050405020304" pitchFamily="18" charset="0"/>
              </a:rPr>
              <a:t>Test Variable </a:t>
            </a:r>
            <a:r>
              <a:rPr lang="en-US" b="0" i="0">
                <a:solidFill>
                  <a:srgbClr val="000000"/>
                </a:solidFill>
                <a:effectLst/>
                <a:latin typeface="Times New Roman" panose="02020603050405020304" pitchFamily="18" charset="0"/>
                <a:cs typeface="Times New Roman" panose="02020603050405020304" pitchFamily="18" charset="0"/>
              </a:rPr>
              <a:t>(We can not include a space in an identifier)</a:t>
            </a:r>
          </a:p>
          <a:p>
            <a:pPr algn="just">
              <a:buFont typeface="Courier New" panose="02070309020205020404" pitchFamily="49" charset="0"/>
              <a:buChar char="o"/>
            </a:pPr>
            <a:r>
              <a:rPr lang="en-US" b="1" i="0">
                <a:solidFill>
                  <a:srgbClr val="000000"/>
                </a:solidFill>
                <a:effectLst/>
                <a:latin typeface="Times New Roman" panose="02020603050405020304" pitchFamily="18" charset="0"/>
                <a:cs typeface="Times New Roman" panose="02020603050405020304" pitchFamily="18" charset="0"/>
              </a:rPr>
              <a:t>123hello</a:t>
            </a:r>
            <a:r>
              <a:rPr lang="en-US" b="0" i="0">
                <a:solidFill>
                  <a:srgbClr val="000000"/>
                </a:solidFill>
                <a:effectLst/>
                <a:latin typeface="Times New Roman" panose="02020603050405020304" pitchFamily="18" charset="0"/>
                <a:cs typeface="Times New Roman" panose="02020603050405020304" pitchFamily="18" charset="0"/>
              </a:rPr>
              <a:t> (The identifier should not begin with numbers)</a:t>
            </a:r>
          </a:p>
          <a:p>
            <a:pPr algn="just">
              <a:buFont typeface="Courier New" panose="02070309020205020404" pitchFamily="49" charset="0"/>
              <a:buChar char="o"/>
            </a:pPr>
            <a:r>
              <a:rPr lang="en-US" b="1" i="0" err="1">
                <a:solidFill>
                  <a:srgbClr val="000000"/>
                </a:solidFill>
                <a:effectLst/>
                <a:latin typeface="Times New Roman" panose="02020603050405020304" pitchFamily="18" charset="0"/>
                <a:cs typeface="Times New Roman" panose="02020603050405020304" pitchFamily="18" charset="0"/>
              </a:rPr>
              <a:t>hello+word </a:t>
            </a:r>
            <a:r>
              <a:rPr lang="en-US" b="0" i="0">
                <a:solidFill>
                  <a:srgbClr val="000000"/>
                </a:solidFill>
                <a:effectLst/>
                <a:latin typeface="Times New Roman" panose="02020603050405020304" pitchFamily="18" charset="0"/>
                <a:cs typeface="Times New Roman" panose="02020603050405020304" pitchFamily="18" charset="0"/>
              </a:rPr>
              <a:t>( The plus (+) symbol cannot be used)</a:t>
            </a:r>
          </a:p>
          <a:p>
            <a:pPr algn="just">
              <a:buFont typeface="Courier New" panose="02070309020205020404" pitchFamily="49" charset="0"/>
              <a:buChar char="o"/>
            </a:pPr>
            <a:r>
              <a:rPr lang="en-US" b="1" i="0">
                <a:solidFill>
                  <a:srgbClr val="000000"/>
                </a:solidFill>
                <a:effectLst/>
                <a:latin typeface="Times New Roman" panose="02020603050405020304" pitchFamily="18" charset="0"/>
                <a:cs typeface="Times New Roman" panose="02020603050405020304" pitchFamily="18" charset="0"/>
              </a:rPr>
              <a:t>a-student </a:t>
            </a:r>
            <a:r>
              <a:rPr lang="en-US" b="0" i="0">
                <a:solidFill>
                  <a:srgbClr val="000000"/>
                </a:solidFill>
                <a:effectLst/>
                <a:latin typeface="Times New Roman" panose="02020603050405020304" pitchFamily="18" charset="0"/>
                <a:cs typeface="Times New Roman" panose="02020603050405020304" pitchFamily="18" charset="0"/>
              </a:rPr>
              <a:t>( Hyphen symbol is not allowed)</a:t>
            </a:r>
          </a:p>
          <a:p>
            <a:pPr algn="just">
              <a:buFont typeface="Courier New" panose="02070309020205020404" pitchFamily="49" charset="0"/>
              <a:buChar char="o"/>
            </a:pPr>
            <a:r>
              <a:rPr lang="en-US" b="1" err="1">
                <a:solidFill>
                  <a:srgbClr val="000000"/>
                </a:solidFill>
                <a:latin typeface="Times New Roman" panose="02020603050405020304" pitchFamily="18" charset="0"/>
                <a:cs typeface="Times New Roman" panose="02020603050405020304" pitchFamily="18" charset="0"/>
              </a:rPr>
              <a:t>hello</a:t>
            </a:r>
            <a:r>
              <a:rPr lang="en-US" b="1" i="0" err="1">
                <a:solidFill>
                  <a:srgbClr val="000000"/>
                </a:solidFill>
                <a:effectLst/>
                <a:latin typeface="Times New Roman" panose="02020603050405020304" pitchFamily="18" charset="0"/>
                <a:cs typeface="Times New Roman" panose="02020603050405020304" pitchFamily="18" charset="0"/>
              </a:rPr>
              <a:t>_&amp;_world </a:t>
            </a:r>
            <a:r>
              <a:rPr lang="en-US" b="0" i="0">
                <a:solidFill>
                  <a:srgbClr val="000000"/>
                </a:solidFill>
                <a:effectLst/>
                <a:latin typeface="Times New Roman" panose="02020603050405020304" pitchFamily="18" charset="0"/>
                <a:cs typeface="Times New Roman" panose="02020603050405020304" pitchFamily="18" charset="0"/>
              </a:rPr>
              <a:t>(ampersand symbol is not allowed)</a:t>
            </a:r>
          </a:p>
          <a:p>
            <a:pPr algn="just">
              <a:buFont typeface="Courier New" panose="02070309020205020404" pitchFamily="49" charset="0"/>
              <a:buChar char="o"/>
            </a:pPr>
            <a:r>
              <a:rPr lang="en-US" b="1" i="0" err="1">
                <a:solidFill>
                  <a:srgbClr val="000000"/>
                </a:solidFill>
                <a:effectLst/>
                <a:latin typeface="Times New Roman" panose="02020603050405020304" pitchFamily="18" charset="0"/>
                <a:cs typeface="Times New Roman" panose="02020603050405020304" pitchFamily="18" charset="0"/>
              </a:rPr>
              <a:t>Java'tpoint </a:t>
            </a:r>
            <a:r>
              <a:rPr lang="en-US" b="0" i="0">
                <a:solidFill>
                  <a:srgbClr val="000000"/>
                </a:solidFill>
                <a:effectLst/>
                <a:latin typeface="Times New Roman" panose="02020603050405020304" pitchFamily="18" charset="0"/>
                <a:cs typeface="Times New Roman" panose="02020603050405020304" pitchFamily="18" charset="0"/>
              </a:rPr>
              <a:t>(we can not use an apostrophe symbol in an identifier)</a:t>
            </a:r>
          </a:p>
          <a:p>
            <a:pPr marL="0" indent="0">
              <a:buNone/>
            </a:pPr>
            <a:endParaRPr lang="en-IN"/>
          </a:p>
        </p:txBody>
      </p:sp>
    </p:spTree>
    <p:extLst>
      <p:ext uri="{BB962C8B-B14F-4D97-AF65-F5344CB8AC3E}">
        <p14:creationId xmlns:p14="http://schemas.microsoft.com/office/powerpoint/2010/main" val="27914735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0417-425C-7D34-9BDB-803AF584DA7B}"/>
              </a:ext>
            </a:extLst>
          </p:cNvPr>
          <p:cNvSpPr>
            <a:spLocks noGrp="1"/>
          </p:cNvSpPr>
          <p:nvPr>
            <p:ph type="title"/>
          </p:nvPr>
        </p:nvSpPr>
        <p:spPr/>
        <p:txBody>
          <a:bodyPr>
            <a:normAutofit/>
          </a:bodyPr>
          <a:lstStyle/>
          <a:p>
            <a:pPr algn="ctr"/>
            <a:r>
              <a:rPr lang="en-IN" sz="4000">
                <a:solidFill>
                  <a:srgbClr val="002060"/>
                </a:solidFill>
                <a:latin typeface="Times New Roman" panose="02020603050405020304" pitchFamily="18" charset="0"/>
                <a:cs typeface="Times New Roman" panose="02020603050405020304" pitchFamily="18" charset="0"/>
              </a:rPr>
              <a:t>JAVA KEYWORDS</a:t>
            </a:r>
          </a:p>
        </p:txBody>
      </p:sp>
      <p:sp>
        <p:nvSpPr>
          <p:cNvPr id="3" name="Content Placeholder 2">
            <a:extLst>
              <a:ext uri="{FF2B5EF4-FFF2-40B4-BE49-F238E27FC236}">
                <a16:creationId xmlns:a16="http://schemas.microsoft.com/office/drawing/2014/main" id="{447B7D5A-782D-86E5-4E21-72DF246C44EB}"/>
              </a:ext>
            </a:extLst>
          </p:cNvPr>
          <p:cNvSpPr>
            <a:spLocks noGrp="1"/>
          </p:cNvSpPr>
          <p:nvPr>
            <p:ph idx="1"/>
          </p:nvPr>
        </p:nvSpPr>
        <p:spPr/>
        <p:txBody>
          <a:bodyPr/>
          <a:lstStyle/>
          <a:p>
            <a:pPr marL="342900" lvl="0" indent="-342900">
              <a:lnSpc>
                <a:spcPct val="200000"/>
              </a:lnSpc>
              <a:buSzPts val="1250"/>
              <a:buFont typeface="PMingLiU-ExtB" panose="02020500000000000000" pitchFamily="18" charset="-120"/>
              <a:buChar char="❖"/>
              <a:tabLst>
                <a:tab pos="427355" algn="l"/>
              </a:tabLst>
            </a:pP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Java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keywords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are</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also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known</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as</a:t>
            </a:r>
            <a:r>
              <a:rPr lang="en-US" sz="1800" spc="1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reserved</a:t>
            </a:r>
            <a:r>
              <a:rPr lang="en-US" sz="1800" b="1"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b="1">
                <a:effectLst/>
                <a:latin typeface="Times New Roman" panose="02020603050405020304" pitchFamily="18" charset="0"/>
                <a:ea typeface="Times New Roman" panose="02020603050405020304" pitchFamily="18" charset="0"/>
                <a:cs typeface="PMingLiU-ExtB" panose="02020500000000000000" pitchFamily="18" charset="-120"/>
              </a:rPr>
              <a:t>words</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342900" marR="183515" lvl="0" indent="-342900">
              <a:lnSpc>
                <a:spcPct val="200000"/>
              </a:lnSpc>
              <a:spcBef>
                <a:spcPts val="35"/>
              </a:spcBef>
              <a:spcAft>
                <a:spcPct val="0"/>
              </a:spcAft>
              <a:buSzPts val="1250"/>
              <a:buFont typeface="PMingLiU-ExtB" panose="02020500000000000000" pitchFamily="18" charset="-120"/>
              <a:buChar char="❖"/>
              <a:tabLst>
                <a:tab pos="427355" algn="l"/>
              </a:tabLst>
            </a:pP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Keywords are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particular</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words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that act</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key</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to 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code.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These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are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predefined words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by</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Java</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so</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they</a:t>
            </a:r>
            <a:r>
              <a:rPr lang="en-US" sz="1800" spc="-300">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cannot be used as a variable</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or object name or class</a:t>
            </a:r>
            <a:r>
              <a:rPr lang="en-US" sz="1800" spc="5">
                <a:effectLst/>
                <a:latin typeface="Times New Roman" panose="02020603050405020304" pitchFamily="18" charset="0"/>
                <a:ea typeface="Times New Roman" panose="02020603050405020304" pitchFamily="18" charset="0"/>
                <a:cs typeface="PMingLiU-ExtB" panose="02020500000000000000" pitchFamily="18" charset="-120"/>
              </a:rPr>
              <a:t> </a:t>
            </a:r>
            <a:r>
              <a:rPr lang="en-US" sz="1800">
                <a:effectLst/>
                <a:latin typeface="Times New Roman" panose="02020603050405020304" pitchFamily="18" charset="0"/>
                <a:ea typeface="Times New Roman" panose="02020603050405020304" pitchFamily="18" charset="0"/>
                <a:cs typeface="PMingLiU-ExtB" panose="02020500000000000000" pitchFamily="18" charset="-120"/>
              </a:rPr>
              <a:t>name.</a:t>
            </a:r>
            <a:endParaRPr lang="en-IN" sz="1800">
              <a:effectLst/>
              <a:latin typeface="Times New Roman" panose="02020603050405020304" pitchFamily="18" charset="0"/>
              <a:ea typeface="Times New Roman" panose="02020603050405020304" pitchFamily="18" charset="0"/>
              <a:cs typeface="PMingLiU-ExtB" panose="02020500000000000000" pitchFamily="18" charset="-120"/>
            </a:endParaRPr>
          </a:p>
          <a:p>
            <a:pPr marL="0" indent="0">
              <a:buNone/>
            </a:pPr>
            <a:endParaRPr lang="en-IN"/>
          </a:p>
        </p:txBody>
      </p:sp>
      <p:pic>
        <p:nvPicPr>
          <p:cNvPr id="4" name="image4.jpeg">
            <a:extLst>
              <a:ext uri="{FF2B5EF4-FFF2-40B4-BE49-F238E27FC236}">
                <a16:creationId xmlns:a16="http://schemas.microsoft.com/office/drawing/2014/main" id="{44573142-7F40-0E18-9F41-FA99EB80C049}"/>
              </a:ext>
            </a:extLst>
          </p:cNvPr>
          <p:cNvPicPr>
            <a:picLocks noChangeAspect="1"/>
          </p:cNvPicPr>
          <p:nvPr/>
        </p:nvPicPr>
        <p:blipFill>
          <a:blip r:embed="rId2"/>
          <a:stretch>
            <a:fillRect/>
          </a:stretch>
        </p:blipFill>
        <p:spPr>
          <a:xfrm>
            <a:off x="3934463" y="3692837"/>
            <a:ext cx="4712387" cy="2707964"/>
          </a:xfrm>
          <a:prstGeom prst="rect">
            <a:avLst/>
          </a:prstGeom>
        </p:spPr>
      </p:pic>
    </p:spTree>
    <p:extLst>
      <p:ext uri="{BB962C8B-B14F-4D97-AF65-F5344CB8AC3E}">
        <p14:creationId xmlns:p14="http://schemas.microsoft.com/office/powerpoint/2010/main" val="9175276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8DF2-3239-E00B-FFEF-9241F3107C25}"/>
              </a:ext>
            </a:extLst>
          </p:cNvPr>
          <p:cNvSpPr>
            <a:spLocks noGrp="1"/>
          </p:cNvSpPr>
          <p:nvPr>
            <p:ph type="title"/>
          </p:nvPr>
        </p:nvSpPr>
        <p:spPr/>
        <p:txBody>
          <a:bodyPr/>
          <a:lstStyle/>
          <a:p>
            <a:pPr algn="ctr"/>
            <a:r>
              <a:rPr lang="en-IN" sz="4000" b="1">
                <a:solidFill>
                  <a:srgbClr val="002060"/>
                </a:solidFill>
                <a:latin typeface="Times New Roman" panose="02020603050405020304" pitchFamily="18" charset="0"/>
                <a:cs typeface="Times New Roman" panose="02020603050405020304" pitchFamily="18" charset="0"/>
              </a:rPr>
              <a:t>HISTORY OF JAVA</a:t>
            </a:r>
          </a:p>
        </p:txBody>
      </p:sp>
      <p:pic>
        <p:nvPicPr>
          <p:cNvPr id="5" name="Content Placeholder 4">
            <a:extLst>
              <a:ext uri="{FF2B5EF4-FFF2-40B4-BE49-F238E27FC236}">
                <a16:creationId xmlns:a16="http://schemas.microsoft.com/office/drawing/2014/main" id="{AE390C91-204C-1812-6EC1-D9D4650B1478}"/>
              </a:ext>
            </a:extLst>
          </p:cNvPr>
          <p:cNvPicPr>
            <a:picLocks noGrp="1" noChangeAspect="1"/>
          </p:cNvPicPr>
          <p:nvPr>
            <p:ph idx="1"/>
          </p:nvPr>
        </p:nvPicPr>
        <p:blipFill>
          <a:blip r:embed="rId2"/>
          <a:stretch>
            <a:fillRect/>
          </a:stretch>
        </p:blipFill>
        <p:spPr>
          <a:xfrm>
            <a:off x="8722211" y="548169"/>
            <a:ext cx="3469789" cy="1325564"/>
          </a:xfrm>
        </p:spPr>
      </p:pic>
      <p:sp>
        <p:nvSpPr>
          <p:cNvPr id="11" name="TextBox 10">
            <a:extLst>
              <a:ext uri="{FF2B5EF4-FFF2-40B4-BE49-F238E27FC236}">
                <a16:creationId xmlns:a16="http://schemas.microsoft.com/office/drawing/2014/main" id="{44022793-57FD-E6D4-E567-6E2786C0E5AA}"/>
              </a:ext>
            </a:extLst>
          </p:cNvPr>
          <p:cNvSpPr txBox="1"/>
          <p:nvPr/>
        </p:nvSpPr>
        <p:spPr>
          <a:xfrm>
            <a:off x="1047564" y="1798648"/>
            <a:ext cx="9978501" cy="402930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marR="8890" lvl="0" indent="-228600" algn="just" defTabSz="914400" rtl="0" eaLnBrk="1" fontAlgn="auto" latinLnBrk="0" hangingPunct="1">
              <a:lnSpc>
                <a:spcPct val="150000"/>
              </a:lnSpc>
              <a:spcBef>
                <a:spcPct val="0"/>
              </a:spcBef>
              <a:spcAft>
                <a:spcPct val="0"/>
              </a:spcAft>
              <a:buClrTx/>
              <a:buSzTx/>
              <a:buFontTx/>
              <a:buAutoNum type="arabicParenR"/>
              <a:tabLst>
                <a:tab pos="469900" algn="l"/>
              </a:tabLst>
              <a:defRPr/>
            </a:pP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James</a:t>
            </a:r>
            <a:r>
              <a:rPr kumimoji="0" lang="en-US"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Gosling,</a:t>
            </a:r>
            <a:r>
              <a:rPr kumimoji="0" lang="en-US" b="0" i="0" u="none" strike="noStrike" kern="1200" cap="none" spc="9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Mike</a:t>
            </a:r>
            <a:r>
              <a:rPr kumimoji="0" lang="en-US" b="0" i="0" u="none" strike="noStrike" kern="1200" cap="none" spc="10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Sheridan,</a:t>
            </a:r>
            <a:r>
              <a:rPr kumimoji="0" lang="en-US"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and</a:t>
            </a:r>
            <a:r>
              <a:rPr kumimoji="0" lang="en-US" b="0" i="0" u="none" strike="noStrike" kern="1200" cap="none" spc="9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Patrick</a:t>
            </a:r>
            <a:r>
              <a:rPr kumimoji="0" lang="en-US"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Naughton</a:t>
            </a:r>
            <a:r>
              <a:rPr kumimoji="0" lang="en-US"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initiated</a:t>
            </a:r>
            <a:r>
              <a:rPr kumimoji="0" lang="en-US" b="0" i="0" u="none" strike="noStrike" kern="1200" cap="none" spc="9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b="0" i="0" u="none" strike="noStrike" kern="1200" cap="none" spc="9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Java</a:t>
            </a:r>
            <a:r>
              <a:rPr kumimoji="0" lang="en-US" b="0" i="0" u="none" strike="noStrike" kern="1200" cap="none" spc="10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language </a:t>
            </a:r>
            <a:r>
              <a:rPr kumimoji="0" lang="en-US"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project</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 June 1991.</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The</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small</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team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of sun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engineers</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called</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Green</a:t>
            </a:r>
            <a:r>
              <a:rPr kumimoji="0" lang="en-US" b="0" i="0" u="none" strike="noStrike" kern="1200" cap="none" spc="-1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Team.</a:t>
            </a:r>
            <a:endPar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6350" lvl="0" indent="-228600" algn="just" defTabSz="914400" rtl="0" eaLnBrk="1" fontAlgn="auto" latinLnBrk="0" hangingPunct="1">
              <a:lnSpc>
                <a:spcPct val="150000"/>
              </a:lnSpc>
              <a:spcBef>
                <a:spcPts val="40"/>
              </a:spcBef>
              <a:spcAft>
                <a:spcPct val="0"/>
              </a:spcAft>
              <a:buClrTx/>
              <a:buSzTx/>
              <a:buFontTx/>
              <a:buAutoNum type="arabicParenR"/>
              <a:tabLst>
                <a:tab pos="469900" algn="l"/>
              </a:tabLst>
              <a:defRPr/>
            </a:pP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Initially</a:t>
            </a:r>
            <a:r>
              <a:rPr kumimoji="0" lang="en-US"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it</a:t>
            </a:r>
            <a:r>
              <a:rPr kumimoji="0" lang="en-US" b="0" i="0" u="none" strike="noStrike" kern="1200" cap="none" spc="3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was</a:t>
            </a:r>
            <a:r>
              <a:rPr kumimoji="0" lang="en-US"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designed</a:t>
            </a:r>
            <a:r>
              <a:rPr kumimoji="0" lang="en-US" b="0" i="0" u="none" strike="noStrike" kern="1200" cap="none" spc="3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for</a:t>
            </a:r>
            <a:r>
              <a:rPr kumimoji="0" lang="en-US"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small,</a:t>
            </a:r>
            <a:r>
              <a:rPr kumimoji="0" lang="en-US"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embedded</a:t>
            </a:r>
            <a:r>
              <a:rPr kumimoji="0" lang="en-US" b="0"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systems</a:t>
            </a:r>
            <a:r>
              <a:rPr kumimoji="0" lang="en-US"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in</a:t>
            </a:r>
            <a:r>
              <a:rPr kumimoji="0" lang="en-US" b="0" i="0" u="none" strike="noStrike" kern="1200" cap="none" spc="4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electronic</a:t>
            </a:r>
            <a:r>
              <a:rPr kumimoji="0" lang="en-US"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appliances</a:t>
            </a:r>
            <a:r>
              <a:rPr kumimoji="0" lang="en-US"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like </a:t>
            </a:r>
            <a:r>
              <a:rPr kumimoji="0" lang="en-US"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set-top boxes.</a:t>
            </a:r>
            <a:endPar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0" lvl="0" indent="-228600" algn="just" defTabSz="914400" rtl="0" eaLnBrk="1" fontAlgn="auto" latinLnBrk="0" hangingPunct="1">
              <a:lnSpc>
                <a:spcPct val="150000"/>
              </a:lnSpc>
              <a:spcBef>
                <a:spcPct val="0"/>
              </a:spcBef>
              <a:spcAft>
                <a:spcPct val="0"/>
              </a:spcAft>
              <a:buClrTx/>
              <a:buSzTx/>
              <a:buFontTx/>
              <a:buAutoNum type="arabicParenR"/>
              <a:tabLst>
                <a:tab pos="469900" algn="l"/>
              </a:tabLst>
              <a:defRPr/>
            </a:pP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Firstly,</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it</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was</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called "Greentalk"</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by</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James</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Gosling,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and</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the</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file</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extension</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was</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.gt.</a:t>
            </a:r>
            <a:endPar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469900" marR="0" lvl="0" indent="-228600" algn="just" defTabSz="914400" rtl="0" eaLnBrk="1" fontAlgn="auto" latinLnBrk="0" hangingPunct="1">
              <a:lnSpc>
                <a:spcPct val="150000"/>
              </a:lnSpc>
              <a:spcBef>
                <a:spcPct val="0"/>
              </a:spcBef>
              <a:spcAft>
                <a:spcPct val="0"/>
              </a:spcAft>
              <a:buClrTx/>
              <a:buSzTx/>
              <a:buFontTx/>
              <a:buAutoNum type="arabicParenR"/>
              <a:tabLst>
                <a:tab pos="469900" algn="l"/>
              </a:tabLst>
              <a:defRPr/>
            </a:pP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After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that,</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it</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was</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called</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Oak and</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was</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developed</a:t>
            </a:r>
            <a:r>
              <a:rPr kumimoji="0" lang="en-US" b="0" i="0" u="none" strike="noStrike" kern="1200" cap="none" spc="-10"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as a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part of the</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 </a:t>
            </a:r>
            <a:r>
              <a:rPr kumimoji="0" lang="en-US"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green </a:t>
            </a:r>
            <a:r>
              <a:rPr kumimoji="0" lang="en-US"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project.</a:t>
            </a:r>
          </a:p>
          <a:p>
            <a:pPr marL="12700" algn="just">
              <a:lnSpc>
                <a:spcPct val="150000"/>
              </a:lnSpc>
            </a:pPr>
            <a:r>
              <a:rPr lang="en-US" b="1" spc="-35">
                <a:latin typeface="Times New Roman" panose="02020603050405020304" pitchFamily="18" charset="0"/>
                <a:cs typeface="Times New Roman" panose="02020603050405020304" pitchFamily="18" charset="0"/>
              </a:rPr>
              <a:t>Why</a:t>
            </a:r>
            <a:r>
              <a:rPr lang="en-US" b="1" spc="-25">
                <a:latin typeface="Times New Roman" panose="02020603050405020304" pitchFamily="18" charset="0"/>
                <a:cs typeface="Times New Roman" panose="02020603050405020304" pitchFamily="18" charset="0"/>
              </a:rPr>
              <a:t> </a:t>
            </a:r>
            <a:r>
              <a:rPr lang="en-US" b="1" spc="-30">
                <a:latin typeface="Times New Roman" panose="02020603050405020304" pitchFamily="18" charset="0"/>
                <a:cs typeface="Times New Roman" panose="02020603050405020304" pitchFamily="18" charset="0"/>
              </a:rPr>
              <a:t>Java</a:t>
            </a:r>
            <a:r>
              <a:rPr lang="en-US" b="1" spc="-20">
                <a:latin typeface="Times New Roman" panose="02020603050405020304" pitchFamily="18" charset="0"/>
                <a:cs typeface="Times New Roman" panose="02020603050405020304" pitchFamily="18" charset="0"/>
              </a:rPr>
              <a:t> </a:t>
            </a:r>
            <a:r>
              <a:rPr lang="en-US" b="1" spc="-35">
                <a:latin typeface="Times New Roman" panose="02020603050405020304" pitchFamily="18" charset="0"/>
                <a:cs typeface="Times New Roman" panose="02020603050405020304" pitchFamily="18" charset="0"/>
              </a:rPr>
              <a:t>was</a:t>
            </a:r>
            <a:r>
              <a:rPr lang="en-US" b="1" spc="-25">
                <a:latin typeface="Times New Roman" panose="02020603050405020304" pitchFamily="18" charset="0"/>
                <a:cs typeface="Times New Roman" panose="02020603050405020304" pitchFamily="18" charset="0"/>
              </a:rPr>
              <a:t> </a:t>
            </a:r>
            <a:r>
              <a:rPr lang="en-US" b="1" spc="-35">
                <a:latin typeface="Times New Roman" panose="02020603050405020304" pitchFamily="18" charset="0"/>
                <a:cs typeface="Times New Roman" panose="02020603050405020304" pitchFamily="18" charset="0"/>
              </a:rPr>
              <a:t>named</a:t>
            </a:r>
            <a:r>
              <a:rPr lang="en-US" b="1" spc="-30">
                <a:latin typeface="Times New Roman" panose="02020603050405020304" pitchFamily="18" charset="0"/>
                <a:cs typeface="Times New Roman" panose="02020603050405020304" pitchFamily="18" charset="0"/>
              </a:rPr>
              <a:t> </a:t>
            </a:r>
            <a:r>
              <a:rPr lang="en-US" b="1" spc="-25">
                <a:latin typeface="Times New Roman" panose="02020603050405020304" pitchFamily="18" charset="0"/>
                <a:cs typeface="Times New Roman" panose="02020603050405020304" pitchFamily="18" charset="0"/>
              </a:rPr>
              <a:t>as </a:t>
            </a:r>
            <a:r>
              <a:rPr lang="en-US" b="1" spc="-30">
                <a:latin typeface="Times New Roman" panose="02020603050405020304" pitchFamily="18" charset="0"/>
                <a:cs typeface="Times New Roman" panose="02020603050405020304" pitchFamily="18" charset="0"/>
              </a:rPr>
              <a:t>"Oak"?</a:t>
            </a:r>
            <a:endParaRPr lang="en-US" b="1">
              <a:latin typeface="Times New Roman" panose="02020603050405020304" pitchFamily="18" charset="0"/>
              <a:cs typeface="Times New Roman" panose="02020603050405020304" pitchFamily="18" charset="0"/>
            </a:endParaRPr>
          </a:p>
          <a:p>
            <a:pPr marL="469900" marR="9525" indent="-228600" algn="just">
              <a:lnSpc>
                <a:spcPct val="150000"/>
              </a:lnSpc>
              <a:buAutoNum type="arabicParenR" startAt="5"/>
              <a:tabLst>
                <a:tab pos="469900" algn="l"/>
              </a:tabLst>
            </a:pPr>
            <a:r>
              <a:rPr lang="en-US">
                <a:latin typeface="Times New Roman" panose="02020603050405020304" pitchFamily="18" charset="0"/>
                <a:cs typeface="Times New Roman" panose="02020603050405020304" pitchFamily="18" charset="0"/>
              </a:rPr>
              <a:t>Oak</a:t>
            </a:r>
            <a:r>
              <a:rPr lang="en-US" spc="5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is</a:t>
            </a:r>
            <a:r>
              <a:rPr lang="en-US" spc="4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a:t>
            </a:r>
            <a:r>
              <a:rPr lang="en-US" spc="6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symbol</a:t>
            </a:r>
            <a:r>
              <a:rPr lang="en-US" spc="5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of</a:t>
            </a:r>
            <a:r>
              <a:rPr lang="en-US" spc="5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strength</a:t>
            </a:r>
            <a:r>
              <a:rPr lang="en-US" spc="5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and</a:t>
            </a:r>
            <a:r>
              <a:rPr lang="en-US" spc="5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chosen</a:t>
            </a:r>
            <a:r>
              <a:rPr lang="en-US" spc="4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as</a:t>
            </a:r>
            <a:r>
              <a:rPr lang="en-US" spc="4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a:t>
            </a:r>
            <a:r>
              <a:rPr lang="en-US" spc="4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national</a:t>
            </a:r>
            <a:r>
              <a:rPr lang="en-US" spc="5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tree</a:t>
            </a:r>
            <a:r>
              <a:rPr lang="en-US" spc="5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of</a:t>
            </a:r>
            <a:r>
              <a:rPr lang="en-US" spc="45">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many</a:t>
            </a:r>
            <a:r>
              <a:rPr lang="en-US" spc="4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countries</a:t>
            </a:r>
            <a:r>
              <a:rPr lang="en-US" spc="55">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like </a:t>
            </a:r>
            <a:r>
              <a:rPr lang="en-US" spc="-36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the</a:t>
            </a:r>
            <a:r>
              <a:rPr lang="en-US">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U.S.A.,</a:t>
            </a:r>
            <a:r>
              <a:rPr lang="en-US" spc="-1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France,</a:t>
            </a:r>
            <a:r>
              <a:rPr lang="en-US" spc="-1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Germany,</a:t>
            </a:r>
            <a:r>
              <a:rPr lang="en-US" spc="-1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Romania,</a:t>
            </a:r>
            <a:r>
              <a:rPr lang="en-US" spc="-10">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etc.</a:t>
            </a:r>
          </a:p>
          <a:p>
            <a:pPr marL="469900" marR="9525" indent="-228600" algn="just">
              <a:lnSpc>
                <a:spcPct val="150000"/>
              </a:lnSpc>
              <a:spcBef>
                <a:spcPts val="100"/>
              </a:spcBef>
              <a:buAutoNum type="arabicParenR" startAt="6"/>
              <a:tabLst>
                <a:tab pos="469900" algn="l"/>
              </a:tabLst>
            </a:pPr>
            <a:r>
              <a:rPr lang="en-US" spc="-5">
                <a:latin typeface="Times New Roman" panose="02020603050405020304" pitchFamily="18" charset="0"/>
                <a:cs typeface="Times New Roman" panose="02020603050405020304" pitchFamily="18" charset="0"/>
              </a:rPr>
              <a:t>In </a:t>
            </a:r>
            <a:r>
              <a:rPr lang="en-US">
                <a:latin typeface="Times New Roman" panose="02020603050405020304" pitchFamily="18" charset="0"/>
                <a:cs typeface="Times New Roman" panose="02020603050405020304" pitchFamily="18" charset="0"/>
              </a:rPr>
              <a:t>1995, Oak </a:t>
            </a:r>
            <a:r>
              <a:rPr lang="en-US" spc="-5">
                <a:latin typeface="Times New Roman" panose="02020603050405020304" pitchFamily="18" charset="0"/>
                <a:cs typeface="Times New Roman" panose="02020603050405020304" pitchFamily="18" charset="0"/>
              </a:rPr>
              <a:t>was renamed </a:t>
            </a:r>
            <a:r>
              <a:rPr lang="en-US">
                <a:latin typeface="Times New Roman" panose="02020603050405020304" pitchFamily="18" charset="0"/>
                <a:cs typeface="Times New Roman" panose="02020603050405020304" pitchFamily="18" charset="0"/>
              </a:rPr>
              <a:t>as </a:t>
            </a:r>
            <a:r>
              <a:rPr lang="en-US" spc="-5">
                <a:latin typeface="Times New Roman" panose="02020603050405020304" pitchFamily="18" charset="0"/>
                <a:cs typeface="Times New Roman" panose="02020603050405020304" pitchFamily="18" charset="0"/>
              </a:rPr>
              <a:t>"Java" </a:t>
            </a:r>
            <a:r>
              <a:rPr lang="en-US">
                <a:latin typeface="Times New Roman" panose="02020603050405020304" pitchFamily="18" charset="0"/>
                <a:cs typeface="Times New Roman" panose="02020603050405020304" pitchFamily="18" charset="0"/>
              </a:rPr>
              <a:t>because it </a:t>
            </a:r>
            <a:r>
              <a:rPr lang="en-US" spc="-5">
                <a:latin typeface="Times New Roman" panose="02020603050405020304" pitchFamily="18" charset="0"/>
                <a:cs typeface="Times New Roman" panose="02020603050405020304" pitchFamily="18" charset="0"/>
              </a:rPr>
              <a:t>was </a:t>
            </a:r>
            <a:r>
              <a:rPr lang="en-US">
                <a:latin typeface="Times New Roman" panose="02020603050405020304" pitchFamily="18" charset="0"/>
                <a:cs typeface="Times New Roman" panose="02020603050405020304" pitchFamily="18" charset="0"/>
              </a:rPr>
              <a:t>already a </a:t>
            </a:r>
            <a:r>
              <a:rPr lang="en-US" spc="-5">
                <a:latin typeface="Times New Roman" panose="02020603050405020304" pitchFamily="18" charset="0"/>
                <a:cs typeface="Times New Roman" panose="02020603050405020304" pitchFamily="18" charset="0"/>
              </a:rPr>
              <a:t>trademark </a:t>
            </a:r>
            <a:r>
              <a:rPr lang="en-US">
                <a:latin typeface="Times New Roman" panose="02020603050405020304" pitchFamily="18" charset="0"/>
                <a:cs typeface="Times New Roman" panose="02020603050405020304" pitchFamily="18" charset="0"/>
              </a:rPr>
              <a:t>by </a:t>
            </a:r>
            <a:r>
              <a:rPr lang="en-US" spc="-5">
                <a:latin typeface="Times New Roman" panose="02020603050405020304" pitchFamily="18" charset="0"/>
                <a:cs typeface="Times New Roman" panose="02020603050405020304" pitchFamily="18" charset="0"/>
              </a:rPr>
              <a:t>Oak </a:t>
            </a:r>
            <a:r>
              <a:rPr lang="en-US">
                <a:latin typeface="Times New Roman" panose="02020603050405020304" pitchFamily="18" charset="0"/>
                <a:cs typeface="Times New Roman" panose="02020603050405020304" pitchFamily="18" charset="0"/>
              </a:rPr>
              <a:t> </a:t>
            </a:r>
            <a:r>
              <a:rPr lang="en-US" spc="-5">
                <a:latin typeface="Times New Roman" panose="02020603050405020304" pitchFamily="18" charset="0"/>
                <a:cs typeface="Times New Roman" panose="02020603050405020304" pitchFamily="18" charset="0"/>
              </a:rPr>
              <a:t>Technologies.</a:t>
            </a:r>
            <a:endParaRPr lang="en-US">
              <a:latin typeface="Times New Roman" panose="02020603050405020304" pitchFamily="18" charset="0"/>
              <a:cs typeface="Times New Roman" panose="02020603050405020304" pitchFamily="18" charset="0"/>
            </a:endParaRPr>
          </a:p>
          <a:p>
            <a:pPr marL="241300" marR="0" lvl="0" algn="l" defTabSz="914400" rtl="0" eaLnBrk="1" fontAlgn="auto" latinLnBrk="0" hangingPunct="1">
              <a:lnSpc>
                <a:spcPct val="100000"/>
              </a:lnSpc>
              <a:spcBef>
                <a:spcPct val="0"/>
              </a:spcBef>
              <a:spcAft>
                <a:spcPct val="0"/>
              </a:spcAft>
              <a:buClrTx/>
              <a:buSzTx/>
              <a:tabLst>
                <a:tab pos="469900" algn="l"/>
              </a:tabLst>
              <a:defRPr/>
            </a:pP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F552A0B-FAA6-8539-02FA-9CC5909DA4A8}"/>
              </a:ext>
            </a:extLst>
          </p:cNvPr>
          <p:cNvSpPr txBox="1"/>
          <p:nvPr/>
        </p:nvSpPr>
        <p:spPr>
          <a:xfrm>
            <a:off x="2168370" y="3211211"/>
            <a:ext cx="609452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25"/>
              </a:spcBef>
              <a:buClr>
                <a:srgbClr val="528135"/>
              </a:buClr>
              <a:buFont typeface="Tahoma"/>
              <a:buAutoNum type="arabicParenR" startAt="6"/>
            </a:pPr>
            <a:endParaRPr lang="en-US" sz="1800">
              <a:latin typeface="Tahoma"/>
              <a:cs typeface="Tahoma"/>
            </a:endParaRPr>
          </a:p>
          <a:p>
            <a:pPr marL="241300" marR="9525">
              <a:lnSpc>
                <a:spcPct val="100000"/>
              </a:lnSpc>
              <a:tabLst>
                <a:tab pos="469900" algn="l"/>
              </a:tabLst>
            </a:pPr>
            <a:endParaRPr lang="en-US" sz="1800">
              <a:latin typeface="Tahoma"/>
              <a:cs typeface="Tahoma"/>
            </a:endParaRPr>
          </a:p>
        </p:txBody>
      </p:sp>
    </p:spTree>
    <p:extLst>
      <p:ext uri="{BB962C8B-B14F-4D97-AF65-F5344CB8AC3E}">
        <p14:creationId xmlns:p14="http://schemas.microsoft.com/office/powerpoint/2010/main" val="40397579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676C-EEF8-2397-E2CE-9F5260D36D71}"/>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ARRAY IN JAVA</a:t>
            </a:r>
          </a:p>
        </p:txBody>
      </p:sp>
      <p:sp>
        <p:nvSpPr>
          <p:cNvPr id="3" name="Content Placeholder 2">
            <a:extLst>
              <a:ext uri="{FF2B5EF4-FFF2-40B4-BE49-F238E27FC236}">
                <a16:creationId xmlns:a16="http://schemas.microsoft.com/office/drawing/2014/main" id="{2DBAB6B9-C4A8-3271-481D-6953C7B2BC9F}"/>
              </a:ext>
            </a:extLst>
          </p:cNvPr>
          <p:cNvSpPr>
            <a:spLocks noGrp="1"/>
          </p:cNvSpPr>
          <p:nvPr>
            <p:ph idx="1"/>
          </p:nvPr>
        </p:nvSpPr>
        <p:spPr>
          <a:xfrm>
            <a:off x="838200" y="1518082"/>
            <a:ext cx="10515600" cy="4658881"/>
          </a:xfrm>
        </p:spPr>
        <p:txBody>
          <a:bodyPr>
            <a:normAutofit/>
          </a:bodyPr>
          <a:lstStyle/>
          <a:p>
            <a:pPr algn="just">
              <a:lnSpc>
                <a:spcPct val="150000"/>
              </a:lnSpc>
            </a:pPr>
            <a:r>
              <a:rPr lang="en-US" sz="2000" b="1" i="0">
                <a:solidFill>
                  <a:srgbClr val="333333"/>
                </a:solidFill>
                <a:effectLst/>
                <a:latin typeface="Times New Roman" panose="02020603050405020304" pitchFamily="18" charset="0"/>
                <a:cs typeface="Times New Roman" panose="02020603050405020304" pitchFamily="18" charset="0"/>
              </a:rPr>
              <a:t>Java array</a:t>
            </a:r>
            <a:r>
              <a:rPr lang="en-US" sz="2000" b="0" i="0">
                <a:solidFill>
                  <a:srgbClr val="333333"/>
                </a:solidFill>
                <a:effectLst/>
                <a:latin typeface="Times New Roman" panose="02020603050405020304" pitchFamily="18" charset="0"/>
                <a:cs typeface="Times New Roman" panose="02020603050405020304" pitchFamily="18" charset="0"/>
              </a:rPr>
              <a:t> is an object which contains elements of a similar data type. Additionally, The elements of an array are stored in a contiguous memory location. It is a data structure where we store similar elements. We can store only a fixed set of elements in a Java array.</a:t>
            </a:r>
          </a:p>
          <a:p>
            <a:pPr algn="just">
              <a:lnSpc>
                <a:spcPct val="150000"/>
              </a:lnSpc>
            </a:pPr>
            <a:r>
              <a:rPr lang="en-US" sz="2000">
                <a:latin typeface="Times New Roman" panose="02020603050405020304" pitchFamily="18" charset="0"/>
                <a:cs typeface="Times New Roman" panose="02020603050405020304" pitchFamily="18" charset="0"/>
              </a:rPr>
              <a:t>Array in Java is index-based, the first element of the array is stored at the 0th index, 2nd element is stored on 1st index and so on.</a:t>
            </a:r>
          </a:p>
          <a:p>
            <a:pPr marL="0" indent="0" algn="just">
              <a:lnSpc>
                <a:spcPct val="150000"/>
              </a:lnSpc>
              <a:buNone/>
            </a:pPr>
            <a:endParaRPr lang="en-IN"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318A70-F0EA-9C9E-B0EA-1A149D45ABF5}"/>
              </a:ext>
            </a:extLst>
          </p:cNvPr>
          <p:cNvPicPr>
            <a:picLocks noChangeAspect="1"/>
          </p:cNvPicPr>
          <p:nvPr/>
        </p:nvPicPr>
        <p:blipFill>
          <a:blip r:embed="rId2"/>
          <a:stretch>
            <a:fillRect/>
          </a:stretch>
        </p:blipFill>
        <p:spPr>
          <a:xfrm>
            <a:off x="3370879" y="4025468"/>
            <a:ext cx="6391275" cy="2467407"/>
          </a:xfrm>
          <a:prstGeom prst="rect">
            <a:avLst/>
          </a:prstGeom>
        </p:spPr>
      </p:pic>
    </p:spTree>
    <p:extLst>
      <p:ext uri="{BB962C8B-B14F-4D97-AF65-F5344CB8AC3E}">
        <p14:creationId xmlns:p14="http://schemas.microsoft.com/office/powerpoint/2010/main" val="66412362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7734-4794-FB53-8751-77866A32B749}"/>
              </a:ext>
            </a:extLst>
          </p:cNvPr>
          <p:cNvSpPr>
            <a:spLocks noGrp="1"/>
          </p:cNvSpPr>
          <p:nvPr>
            <p:ph type="title"/>
          </p:nvPr>
        </p:nvSpPr>
        <p:spPr/>
        <p:txBody>
          <a:bodyPr>
            <a:normAutofit fontScale="90000"/>
          </a:bodyPr>
          <a:lstStyle/>
          <a:p>
            <a:pPr algn="ctr">
              <a:lnSpc>
                <a:spcPct val="150000"/>
              </a:lnSpc>
            </a:pPr>
            <a:r>
              <a:rPr lang="en-US" sz="4400" b="1" spc="-5">
                <a:latin typeface="Times New Roman" panose="02020603050405020304" pitchFamily="18" charset="0"/>
                <a:cs typeface="Times New Roman" panose="02020603050405020304" pitchFamily="18" charset="0"/>
              </a:rPr>
              <a:t>TYPES</a:t>
            </a:r>
            <a:r>
              <a:rPr lang="en-US" sz="4400" b="1" spc="-15">
                <a:latin typeface="Times New Roman" panose="02020603050405020304" pitchFamily="18" charset="0"/>
                <a:cs typeface="Times New Roman" panose="02020603050405020304" pitchFamily="18" charset="0"/>
              </a:rPr>
              <a:t> </a:t>
            </a:r>
            <a:r>
              <a:rPr lang="en-US" sz="4400" b="1">
                <a:latin typeface="Times New Roman" panose="02020603050405020304" pitchFamily="18" charset="0"/>
                <a:cs typeface="Times New Roman" panose="02020603050405020304" pitchFamily="18" charset="0"/>
              </a:rPr>
              <a:t>OF</a:t>
            </a:r>
            <a:r>
              <a:rPr lang="en-US" sz="4400" b="1" spc="-25">
                <a:latin typeface="Times New Roman" panose="02020603050405020304" pitchFamily="18" charset="0"/>
                <a:cs typeface="Times New Roman" panose="02020603050405020304" pitchFamily="18" charset="0"/>
              </a:rPr>
              <a:t> </a:t>
            </a:r>
            <a:r>
              <a:rPr lang="en-US" sz="4400" b="1" spc="-5">
                <a:latin typeface="Times New Roman" panose="02020603050405020304" pitchFamily="18" charset="0"/>
                <a:cs typeface="Times New Roman" panose="02020603050405020304" pitchFamily="18" charset="0"/>
              </a:rPr>
              <a:t>ARRAYS</a:t>
            </a:r>
            <a:r>
              <a:rPr lang="en-US" sz="4400" b="1" spc="-15">
                <a:latin typeface="Times New Roman" panose="02020603050405020304" pitchFamily="18" charset="0"/>
                <a:cs typeface="Times New Roman" panose="02020603050405020304" pitchFamily="18" charset="0"/>
              </a:rPr>
              <a:t> </a:t>
            </a:r>
            <a:r>
              <a:rPr lang="en-US" sz="4400" b="1">
                <a:latin typeface="Times New Roman" panose="02020603050405020304" pitchFamily="18" charset="0"/>
                <a:cs typeface="Times New Roman" panose="02020603050405020304" pitchFamily="18" charset="0"/>
              </a:rPr>
              <a:t>IN</a:t>
            </a:r>
            <a:r>
              <a:rPr lang="en-US" sz="4400" b="1" spc="-20">
                <a:latin typeface="Times New Roman" panose="02020603050405020304" pitchFamily="18" charset="0"/>
                <a:cs typeface="Times New Roman" panose="02020603050405020304" pitchFamily="18" charset="0"/>
              </a:rPr>
              <a:t> </a:t>
            </a:r>
            <a:r>
              <a:rPr lang="en-US" sz="4400" b="1">
                <a:latin typeface="Times New Roman" panose="02020603050405020304" pitchFamily="18" charset="0"/>
                <a:cs typeface="Times New Roman" panose="02020603050405020304" pitchFamily="18" charset="0"/>
              </a:rPr>
              <a:t>JAVA</a:t>
            </a:r>
            <a:br>
              <a:rPr lang="en-US" sz="4400">
                <a:latin typeface="Tahoma"/>
                <a:cs typeface="Tahoma"/>
              </a:rPr>
            </a:br>
            <a:endParaRPr lang="en-IN"/>
          </a:p>
        </p:txBody>
      </p:sp>
      <p:sp>
        <p:nvSpPr>
          <p:cNvPr id="3" name="Content Placeholder 2">
            <a:extLst>
              <a:ext uri="{FF2B5EF4-FFF2-40B4-BE49-F238E27FC236}">
                <a16:creationId xmlns:a16="http://schemas.microsoft.com/office/drawing/2014/main" id="{5211E792-A782-5DC8-3B4E-16436215A7D7}"/>
              </a:ext>
            </a:extLst>
          </p:cNvPr>
          <p:cNvSpPr>
            <a:spLocks noGrp="1"/>
          </p:cNvSpPr>
          <p:nvPr>
            <p:ph idx="1"/>
          </p:nvPr>
        </p:nvSpPr>
        <p:spPr>
          <a:xfrm>
            <a:off x="838200" y="1641353"/>
            <a:ext cx="10515600" cy="4351338"/>
          </a:xfrm>
        </p:spPr>
        <p:txBody>
          <a:bodyPr/>
          <a:lstStyle/>
          <a:p>
            <a:pPr marL="0" indent="0">
              <a:lnSpc>
                <a:spcPct val="100000"/>
              </a:lnSpc>
              <a:buNone/>
            </a:pPr>
            <a:r>
              <a:rPr lang="en-US" sz="2800" spc="-5">
                <a:latin typeface="Tahoma"/>
                <a:cs typeface="Tahoma"/>
              </a:rPr>
              <a:t>There</a:t>
            </a:r>
            <a:r>
              <a:rPr lang="en-US" sz="2800" spc="-15">
                <a:latin typeface="Tahoma"/>
                <a:cs typeface="Tahoma"/>
              </a:rPr>
              <a:t> </a:t>
            </a:r>
            <a:r>
              <a:rPr lang="en-US" sz="2800">
                <a:latin typeface="Tahoma"/>
                <a:cs typeface="Tahoma"/>
              </a:rPr>
              <a:t>are</a:t>
            </a:r>
            <a:r>
              <a:rPr lang="en-US" sz="2800" spc="-5">
                <a:latin typeface="Tahoma"/>
                <a:cs typeface="Tahoma"/>
              </a:rPr>
              <a:t> two</a:t>
            </a:r>
            <a:r>
              <a:rPr lang="en-US" sz="2800" spc="-25">
                <a:latin typeface="Tahoma"/>
                <a:cs typeface="Tahoma"/>
              </a:rPr>
              <a:t> </a:t>
            </a:r>
            <a:r>
              <a:rPr lang="en-US" sz="2800" spc="-5">
                <a:latin typeface="Tahoma"/>
                <a:cs typeface="Tahoma"/>
              </a:rPr>
              <a:t>types of </a:t>
            </a:r>
            <a:r>
              <a:rPr lang="en-US" sz="2800">
                <a:latin typeface="Tahoma"/>
                <a:cs typeface="Tahoma"/>
              </a:rPr>
              <a:t>arrays.</a:t>
            </a:r>
          </a:p>
          <a:p>
            <a:pPr>
              <a:lnSpc>
                <a:spcPct val="100000"/>
              </a:lnSpc>
              <a:spcBef>
                <a:spcPts val="15"/>
              </a:spcBef>
            </a:pPr>
            <a:endParaRPr lang="en-US" sz="2800">
              <a:latin typeface="Tahoma"/>
              <a:cs typeface="Tahoma"/>
            </a:endParaRPr>
          </a:p>
          <a:p>
            <a:pPr marL="698500" indent="-457200">
              <a:lnSpc>
                <a:spcPct val="100000"/>
              </a:lnSpc>
              <a:buFont typeface="Wingdings" panose="05000000000000000000" pitchFamily="2" charset="2"/>
              <a:buChar char="v"/>
              <a:tabLst>
                <a:tab pos="469900" algn="l"/>
              </a:tabLst>
            </a:pPr>
            <a:r>
              <a:rPr lang="en-US" sz="2800">
                <a:latin typeface="Tahoma"/>
                <a:cs typeface="Tahoma"/>
              </a:rPr>
              <a:t>One</a:t>
            </a:r>
            <a:r>
              <a:rPr lang="en-US" sz="2800" spc="-40">
                <a:latin typeface="Tahoma"/>
                <a:cs typeface="Tahoma"/>
              </a:rPr>
              <a:t> </a:t>
            </a:r>
            <a:r>
              <a:rPr lang="en-US" sz="2800" spc="-5">
                <a:latin typeface="Tahoma"/>
                <a:cs typeface="Tahoma"/>
              </a:rPr>
              <a:t>Dimensional</a:t>
            </a:r>
            <a:r>
              <a:rPr lang="en-US" sz="2800" spc="-35">
                <a:latin typeface="Tahoma"/>
                <a:cs typeface="Tahoma"/>
              </a:rPr>
              <a:t> </a:t>
            </a:r>
            <a:r>
              <a:rPr lang="en-US" sz="2800">
                <a:latin typeface="Tahoma"/>
                <a:cs typeface="Tahoma"/>
              </a:rPr>
              <a:t>Array</a:t>
            </a:r>
          </a:p>
          <a:p>
            <a:pPr marL="698500" indent="-457200">
              <a:lnSpc>
                <a:spcPct val="100000"/>
              </a:lnSpc>
              <a:buFont typeface="Wingdings" panose="05000000000000000000" pitchFamily="2" charset="2"/>
              <a:buChar char="v"/>
              <a:tabLst>
                <a:tab pos="469900" algn="l"/>
              </a:tabLst>
            </a:pPr>
            <a:r>
              <a:rPr lang="en-US" sz="2800" spc="-5">
                <a:latin typeface="Tahoma"/>
                <a:cs typeface="Tahoma"/>
              </a:rPr>
              <a:t>Multi-Dimensional</a:t>
            </a:r>
            <a:r>
              <a:rPr lang="en-US" sz="2800" spc="-30">
                <a:latin typeface="Tahoma"/>
                <a:cs typeface="Tahoma"/>
              </a:rPr>
              <a:t> </a:t>
            </a:r>
            <a:r>
              <a:rPr lang="en-US" sz="2800" spc="-5">
                <a:latin typeface="Tahoma"/>
                <a:cs typeface="Tahoma"/>
              </a:rPr>
              <a:t>Array</a:t>
            </a:r>
            <a:endParaRPr lang="en-US" sz="2800">
              <a:latin typeface="Tahoma"/>
              <a:cs typeface="Tahoma"/>
            </a:endParaRPr>
          </a:p>
          <a:p>
            <a:pPr marL="0" indent="0">
              <a:buNone/>
            </a:pPr>
            <a:endParaRPr lang="en-IN"/>
          </a:p>
        </p:txBody>
      </p:sp>
      <p:pic>
        <p:nvPicPr>
          <p:cNvPr id="4100" name="Picture 4" descr="Explanation array data structure and types with diagram">
            <a:extLst>
              <a:ext uri="{FF2B5EF4-FFF2-40B4-BE49-F238E27FC236}">
                <a16:creationId xmlns:a16="http://schemas.microsoft.com/office/drawing/2014/main" id="{84FA89BF-5A41-078E-DD3A-5C4CD6470F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5732" y="1641352"/>
            <a:ext cx="5905500" cy="367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53676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B0D1-46BE-C992-9E22-6B02647EADB2}"/>
              </a:ext>
            </a:extLst>
          </p:cNvPr>
          <p:cNvSpPr>
            <a:spLocks noGrp="1"/>
          </p:cNvSpPr>
          <p:nvPr>
            <p:ph type="title"/>
          </p:nvPr>
        </p:nvSpPr>
        <p:spPr/>
        <p:txBody>
          <a:bodyPr>
            <a:normAutofit/>
          </a:bodyPr>
          <a:lstStyle/>
          <a:p>
            <a:pPr algn="ctr"/>
            <a:r>
              <a:rPr lang="en-US" sz="4000" b="1">
                <a:solidFill>
                  <a:srgbClr val="002060"/>
                </a:solidFill>
                <a:latin typeface="Times New Roman" panose="02020603050405020304" pitchFamily="18" charset="0"/>
                <a:cs typeface="Times New Roman" panose="02020603050405020304" pitchFamily="18" charset="0"/>
              </a:rPr>
              <a:t>One </a:t>
            </a:r>
            <a:r>
              <a:rPr lang="en-US" sz="4000" b="1" spc="-5">
                <a:solidFill>
                  <a:srgbClr val="002060"/>
                </a:solidFill>
                <a:latin typeface="Times New Roman" panose="02020603050405020304" pitchFamily="18" charset="0"/>
                <a:cs typeface="Times New Roman" panose="02020603050405020304" pitchFamily="18" charset="0"/>
              </a:rPr>
              <a:t>Dimensional Array </a:t>
            </a:r>
            <a:r>
              <a:rPr lang="en-US" sz="4000" b="1">
                <a:solidFill>
                  <a:srgbClr val="002060"/>
                </a:solidFill>
                <a:latin typeface="Times New Roman" panose="02020603050405020304" pitchFamily="18" charset="0"/>
                <a:cs typeface="Times New Roman" panose="02020603050405020304" pitchFamily="18" charset="0"/>
              </a:rPr>
              <a:t>in </a:t>
            </a:r>
            <a:r>
              <a:rPr lang="en-US" sz="4000" b="1" spc="-5">
                <a:solidFill>
                  <a:srgbClr val="002060"/>
                </a:solidFill>
                <a:latin typeface="Times New Roman" panose="02020603050405020304" pitchFamily="18" charset="0"/>
                <a:cs typeface="Times New Roman" panose="02020603050405020304" pitchFamily="18" charset="0"/>
              </a:rPr>
              <a:t>Java</a:t>
            </a:r>
            <a:endParaRPr lang="en-IN" sz="400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688799-88DC-F0F3-FA93-4E80F91F15DF}"/>
              </a:ext>
            </a:extLst>
          </p:cNvPr>
          <p:cNvSpPr>
            <a:spLocks noGrp="1"/>
          </p:cNvSpPr>
          <p:nvPr>
            <p:ph idx="1"/>
          </p:nvPr>
        </p:nvSpPr>
        <p:spPr/>
        <p:txBody>
          <a:bodyPr/>
          <a:lstStyle/>
          <a:p>
            <a:pPr marL="0" marR="3357879" indent="0">
              <a:lnSpc>
                <a:spcPct val="200800"/>
              </a:lnSpc>
              <a:spcBef>
                <a:spcPts val="10"/>
              </a:spcBef>
              <a:buNone/>
            </a:pPr>
            <a:r>
              <a:rPr lang="en-US" sz="2400" b="1" spc="-5">
                <a:solidFill>
                  <a:srgbClr val="C00000"/>
                </a:solidFill>
                <a:latin typeface="Times New Roman" panose="02020603050405020304" pitchFamily="18" charset="0"/>
                <a:cs typeface="Times New Roman" panose="02020603050405020304" pitchFamily="18" charset="0"/>
              </a:rPr>
              <a:t>Syntax</a:t>
            </a:r>
            <a:r>
              <a:rPr lang="en-US" sz="2400" b="1" spc="-20">
                <a:solidFill>
                  <a:srgbClr val="C00000"/>
                </a:solidFill>
                <a:latin typeface="Times New Roman" panose="02020603050405020304" pitchFamily="18" charset="0"/>
                <a:cs typeface="Times New Roman" panose="02020603050405020304" pitchFamily="18" charset="0"/>
              </a:rPr>
              <a:t> </a:t>
            </a:r>
            <a:r>
              <a:rPr lang="en-US" sz="2400" b="1">
                <a:solidFill>
                  <a:srgbClr val="C00000"/>
                </a:solidFill>
                <a:latin typeface="Times New Roman" panose="02020603050405020304" pitchFamily="18" charset="0"/>
                <a:cs typeface="Times New Roman" panose="02020603050405020304" pitchFamily="18" charset="0"/>
              </a:rPr>
              <a:t>to</a:t>
            </a:r>
            <a:r>
              <a:rPr lang="en-US" sz="2400" b="1" spc="-15">
                <a:solidFill>
                  <a:srgbClr val="C00000"/>
                </a:solidFill>
                <a:latin typeface="Times New Roman" panose="02020603050405020304" pitchFamily="18" charset="0"/>
                <a:cs typeface="Times New Roman" panose="02020603050405020304" pitchFamily="18" charset="0"/>
              </a:rPr>
              <a:t> </a:t>
            </a:r>
            <a:r>
              <a:rPr lang="en-US" sz="2400" b="1" spc="-5">
                <a:solidFill>
                  <a:srgbClr val="C00000"/>
                </a:solidFill>
                <a:latin typeface="Times New Roman" panose="02020603050405020304" pitchFamily="18" charset="0"/>
                <a:cs typeface="Times New Roman" panose="02020603050405020304" pitchFamily="18" charset="0"/>
              </a:rPr>
              <a:t>Declare</a:t>
            </a:r>
            <a:r>
              <a:rPr lang="en-US" sz="2400" b="1" spc="-25">
                <a:solidFill>
                  <a:srgbClr val="C00000"/>
                </a:solidFill>
                <a:latin typeface="Times New Roman" panose="02020603050405020304" pitchFamily="18" charset="0"/>
                <a:cs typeface="Times New Roman" panose="02020603050405020304" pitchFamily="18" charset="0"/>
              </a:rPr>
              <a:t> </a:t>
            </a:r>
            <a:r>
              <a:rPr lang="en-US" sz="2400" b="1">
                <a:solidFill>
                  <a:srgbClr val="C00000"/>
                </a:solidFill>
                <a:latin typeface="Times New Roman" panose="02020603050405020304" pitchFamily="18" charset="0"/>
                <a:cs typeface="Times New Roman" panose="02020603050405020304" pitchFamily="18" charset="0"/>
              </a:rPr>
              <a:t>an</a:t>
            </a:r>
            <a:r>
              <a:rPr lang="en-US" sz="2400" b="1" spc="-10">
                <a:solidFill>
                  <a:srgbClr val="C00000"/>
                </a:solidFill>
                <a:latin typeface="Times New Roman" panose="02020603050405020304" pitchFamily="18" charset="0"/>
                <a:cs typeface="Times New Roman" panose="02020603050405020304" pitchFamily="18" charset="0"/>
              </a:rPr>
              <a:t> </a:t>
            </a:r>
            <a:r>
              <a:rPr lang="en-US" sz="2400" b="1" spc="-5">
                <a:solidFill>
                  <a:srgbClr val="C00000"/>
                </a:solidFill>
                <a:latin typeface="Times New Roman" panose="02020603050405020304" pitchFamily="18" charset="0"/>
                <a:cs typeface="Times New Roman" panose="02020603050405020304" pitchFamily="18" charset="0"/>
              </a:rPr>
              <a:t>Array</a:t>
            </a:r>
            <a:r>
              <a:rPr lang="en-US" sz="2400" b="1" spc="-10">
                <a:solidFill>
                  <a:srgbClr val="C00000"/>
                </a:solidFill>
                <a:latin typeface="Times New Roman" panose="02020603050405020304" pitchFamily="18" charset="0"/>
                <a:cs typeface="Times New Roman" panose="02020603050405020304" pitchFamily="18" charset="0"/>
              </a:rPr>
              <a:t> </a:t>
            </a:r>
            <a:r>
              <a:rPr lang="en-US" sz="2400" b="1">
                <a:solidFill>
                  <a:srgbClr val="C00000"/>
                </a:solidFill>
                <a:latin typeface="Times New Roman" panose="02020603050405020304" pitchFamily="18" charset="0"/>
                <a:cs typeface="Times New Roman" panose="02020603050405020304" pitchFamily="18" charset="0"/>
              </a:rPr>
              <a:t>in</a:t>
            </a:r>
            <a:r>
              <a:rPr lang="en-US" sz="2400" b="1" spc="-20">
                <a:solidFill>
                  <a:srgbClr val="C00000"/>
                </a:solidFill>
                <a:latin typeface="Times New Roman" panose="02020603050405020304" pitchFamily="18" charset="0"/>
                <a:cs typeface="Times New Roman" panose="02020603050405020304" pitchFamily="18" charset="0"/>
              </a:rPr>
              <a:t> </a:t>
            </a:r>
            <a:r>
              <a:rPr lang="en-US" sz="2400" b="1" spc="-5">
                <a:solidFill>
                  <a:srgbClr val="C00000"/>
                </a:solidFill>
                <a:latin typeface="Times New Roman" panose="02020603050405020304" pitchFamily="18" charset="0"/>
                <a:cs typeface="Times New Roman" panose="02020603050405020304" pitchFamily="18" charset="0"/>
              </a:rPr>
              <a:t>Java</a:t>
            </a:r>
            <a:endParaRPr lang="en-US" sz="2400" b="1">
              <a:solidFill>
                <a:srgbClr val="C00000"/>
              </a:solidFill>
              <a:latin typeface="Times New Roman" panose="02020603050405020304" pitchFamily="18" charset="0"/>
              <a:cs typeface="Times New Roman" panose="02020603050405020304" pitchFamily="18" charset="0"/>
            </a:endParaRPr>
          </a:p>
          <a:p>
            <a:pPr marL="0" indent="0">
              <a:lnSpc>
                <a:spcPct val="100000"/>
              </a:lnSpc>
              <a:spcBef>
                <a:spcPts val="15"/>
              </a:spcBef>
              <a:buNone/>
            </a:pPr>
            <a:endParaRPr lang="en-US" sz="2400">
              <a:latin typeface="Times New Roman" panose="02020603050405020304" pitchFamily="18" charset="0"/>
              <a:cs typeface="Times New Roman" panose="02020603050405020304" pitchFamily="18" charset="0"/>
            </a:endParaRPr>
          </a:p>
          <a:p>
            <a:pPr marL="469900" marR="4192270" algn="just">
              <a:lnSpc>
                <a:spcPct val="100400"/>
              </a:lnSpc>
            </a:pPr>
            <a:r>
              <a:rPr lang="en-US" sz="2400" spc="-5" err="1">
                <a:latin typeface="Times New Roman" panose="02020603050405020304" pitchFamily="18" charset="0"/>
                <a:cs typeface="Times New Roman" panose="02020603050405020304" pitchFamily="18" charset="0"/>
              </a:rPr>
              <a:t>dataType[]</a:t>
            </a:r>
            <a:r>
              <a:rPr lang="en-US" sz="2400" spc="-45">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arr;</a:t>
            </a:r>
            <a:r>
              <a:rPr lang="en-US" sz="2400" spc="-45">
                <a:latin typeface="Times New Roman" panose="02020603050405020304" pitchFamily="18" charset="0"/>
                <a:cs typeface="Times New Roman" panose="02020603050405020304" pitchFamily="18" charset="0"/>
              </a:rPr>
              <a:t> </a:t>
            </a:r>
          </a:p>
          <a:p>
            <a:pPr marL="469900" marR="4192270" algn="just">
              <a:lnSpc>
                <a:spcPct val="100400"/>
              </a:lnSpc>
            </a:pPr>
            <a:r>
              <a:rPr lang="en-US" sz="2400" spc="-5" err="1">
                <a:latin typeface="Times New Roman" panose="02020603050405020304" pitchFamily="18" charset="0"/>
                <a:cs typeface="Times New Roman" panose="02020603050405020304" pitchFamily="18" charset="0"/>
              </a:rPr>
              <a:t>dataType</a:t>
            </a:r>
            <a:r>
              <a:rPr lang="en-US" sz="2400" spc="-25">
                <a:latin typeface="Times New Roman" panose="02020603050405020304" pitchFamily="18" charset="0"/>
                <a:cs typeface="Times New Roman" panose="02020603050405020304" pitchFamily="18" charset="0"/>
              </a:rPr>
              <a:t> </a:t>
            </a:r>
            <a:r>
              <a:rPr lang="en-US" sz="2400" spc="-5">
                <a:latin typeface="Times New Roman" panose="02020603050405020304" pitchFamily="18" charset="0"/>
                <a:cs typeface="Times New Roman" panose="02020603050405020304" pitchFamily="18" charset="0"/>
              </a:rPr>
              <a:t>[]arr;</a:t>
            </a:r>
          </a:p>
          <a:p>
            <a:pPr marL="469900" marR="4192270" algn="just">
              <a:lnSpc>
                <a:spcPct val="100400"/>
              </a:lnSpc>
            </a:pPr>
            <a:r>
              <a:rPr lang="en-US" sz="2400" spc="-365">
                <a:latin typeface="Times New Roman" panose="02020603050405020304" pitchFamily="18" charset="0"/>
                <a:cs typeface="Times New Roman" panose="02020603050405020304" pitchFamily="18" charset="0"/>
              </a:rPr>
              <a:t> </a:t>
            </a:r>
            <a:r>
              <a:rPr lang="en-US" sz="2400" spc="-5" err="1">
                <a:latin typeface="Times New Roman" panose="02020603050405020304" pitchFamily="18" charset="0"/>
                <a:cs typeface="Times New Roman" panose="02020603050405020304" pitchFamily="18" charset="0"/>
              </a:rPr>
              <a:t>dataType</a:t>
            </a:r>
            <a:r>
              <a:rPr lang="en-US" sz="2400" spc="-10">
                <a:latin typeface="Times New Roman" panose="02020603050405020304" pitchFamily="18" charset="0"/>
                <a:cs typeface="Times New Roman" panose="02020603050405020304" pitchFamily="18" charset="0"/>
              </a:rPr>
              <a:t> </a:t>
            </a:r>
            <a:r>
              <a:rPr lang="en-US" sz="2400" spc="-5" err="1">
                <a:latin typeface="Times New Roman" panose="02020603050405020304" pitchFamily="18" charset="0"/>
                <a:cs typeface="Times New Roman" panose="02020603050405020304" pitchFamily="18" charset="0"/>
              </a:rPr>
              <a:t>arr[];</a:t>
            </a:r>
            <a:endParaRPr lang="en-US" sz="2400">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00000"/>
              </a:lnSpc>
              <a:spcBef>
                <a:spcPts val="5"/>
              </a:spcBef>
              <a:spcAft>
                <a:spcPct val="0"/>
              </a:spcAft>
              <a:buClrTx/>
              <a:buSzTx/>
              <a:buFontTx/>
              <a:buNone/>
              <a:defRPr/>
            </a:pPr>
            <a:endParaRPr kumimoji="0" lang="en-US"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00000"/>
              </a:lnSpc>
              <a:spcBef>
                <a:spcPts val="5"/>
              </a:spcBef>
              <a:spcAft>
                <a:spcPct val="0"/>
              </a:spcAft>
              <a:buClrTx/>
              <a:buSzTx/>
              <a:buFontTx/>
              <a:buNone/>
              <a:defRPr/>
            </a:pP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Instantiation</a:t>
            </a:r>
            <a:r>
              <a:rPr kumimoji="0" lang="en-US" sz="24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of</a:t>
            </a:r>
            <a:r>
              <a:rPr kumimoji="0" lang="en-US" sz="2400" b="1" i="0" u="none" strike="noStrike" kern="1200" cap="none" spc="-1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an</a:t>
            </a:r>
            <a:r>
              <a:rPr kumimoji="0" lang="en-US" sz="24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Array </a:t>
            </a:r>
            <a:r>
              <a:rPr kumimoji="0" lang="en-US" sz="24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a:t>
            </a:r>
            <a:r>
              <a:rPr kumimoji="0" lang="en-US" sz="2400" b="1" i="0" u="none" strike="noStrike" kern="1200" cap="none" spc="-2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Java</a:t>
            </a:r>
            <a:endParaRPr kumimoji="0" lang="en-US" sz="2400" b="0"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1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a:p>
            <a:pPr marL="469900" marR="0" lvl="0" indent="0" algn="l" defTabSz="914400" rtl="0" eaLnBrk="1" fontAlgn="auto" latinLnBrk="0" hangingPunct="1">
              <a:lnSpc>
                <a:spcPct val="100000"/>
              </a:lnSpc>
              <a:spcBef>
                <a:spcPts val="5"/>
              </a:spcBef>
              <a:spcAft>
                <a:spcPct val="0"/>
              </a:spcAft>
              <a:buClrTx/>
              <a:buSzTx/>
              <a:buFontTx/>
              <a:buNone/>
              <a:defRPr/>
            </a:pPr>
            <a:r>
              <a:rPr kumimoji="0" lang="en-US" sz="2400" b="1" i="0" u="none" strike="noStrike" kern="1200" cap="none" spc="-5" normalizeH="0" baseline="0" noProof="0" err="1">
                <a:ln>
                  <a:noFill/>
                </a:ln>
                <a:effectLst/>
                <a:uLnTx/>
                <a:uFillTx/>
                <a:latin typeface="Times New Roman" panose="02020603050405020304" pitchFamily="18" charset="0"/>
                <a:cs typeface="Times New Roman" panose="02020603050405020304" pitchFamily="18" charset="0"/>
              </a:rPr>
              <a:t>arrayRefVar=new</a:t>
            </a:r>
            <a:r>
              <a:rPr kumimoji="0" lang="en-US" sz="2400" b="1" i="0" u="none" strike="noStrike" kern="1200" cap="none" spc="-35" normalizeH="0" baseline="0" noProof="0">
                <a:ln>
                  <a:noFill/>
                </a:ln>
                <a:effectLst/>
                <a:uLnTx/>
                <a:uFillTx/>
                <a:latin typeface="Times New Roman" panose="02020603050405020304" pitchFamily="18" charset="0"/>
                <a:cs typeface="Times New Roman" panose="02020603050405020304" pitchFamily="18" charset="0"/>
              </a:rPr>
              <a:t> </a:t>
            </a:r>
            <a:r>
              <a:rPr kumimoji="0" lang="en-US" sz="24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datatype[size];</a:t>
            </a:r>
            <a:endParaRPr kumimoji="0" lang="en-US" sz="2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endParaRPr lang="en-IN"/>
          </a:p>
        </p:txBody>
      </p:sp>
      <p:pic>
        <p:nvPicPr>
          <p:cNvPr id="5" name="Picture 4">
            <a:extLst>
              <a:ext uri="{FF2B5EF4-FFF2-40B4-BE49-F238E27FC236}">
                <a16:creationId xmlns:a16="http://schemas.microsoft.com/office/drawing/2014/main" id="{BD612394-16BE-6F5E-73A2-123595A53D8C}"/>
              </a:ext>
            </a:extLst>
          </p:cNvPr>
          <p:cNvPicPr>
            <a:picLocks noChangeAspect="1"/>
          </p:cNvPicPr>
          <p:nvPr/>
        </p:nvPicPr>
        <p:blipFill>
          <a:blip r:embed="rId2"/>
          <a:stretch>
            <a:fillRect/>
          </a:stretch>
        </p:blipFill>
        <p:spPr>
          <a:xfrm>
            <a:off x="5741019" y="2493278"/>
            <a:ext cx="5267292" cy="2105356"/>
          </a:xfrm>
          <a:prstGeom prst="rect">
            <a:avLst/>
          </a:prstGeom>
        </p:spPr>
      </p:pic>
    </p:spTree>
    <p:extLst>
      <p:ext uri="{BB962C8B-B14F-4D97-AF65-F5344CB8AC3E}">
        <p14:creationId xmlns:p14="http://schemas.microsoft.com/office/powerpoint/2010/main" val="360123924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2C89-C1E9-CA7E-7637-6B95966C175A}"/>
              </a:ext>
            </a:extLst>
          </p:cNvPr>
          <p:cNvSpPr>
            <a:spLocks noGrp="1"/>
          </p:cNvSpPr>
          <p:nvPr>
            <p:ph type="title"/>
          </p:nvPr>
        </p:nvSpPr>
        <p:spPr/>
        <p:txBody>
          <a:bodyPr>
            <a:normAutofit/>
          </a:bodyPr>
          <a:lstStyle/>
          <a:p>
            <a:pPr marL="12700" marR="0" lvl="0" indent="0" algn="ctr" defTabSz="914400" rtl="0" eaLnBrk="1" fontAlgn="auto" latinLnBrk="0" hangingPunct="1">
              <a:lnSpc>
                <a:spcPct val="100000"/>
              </a:lnSpc>
              <a:spcBef>
                <a:spcPts val="5"/>
              </a:spcBef>
              <a:spcAft>
                <a:spcPct val="0"/>
              </a:spcAft>
              <a:defRPr/>
            </a:pPr>
            <a:r>
              <a:rPr kumimoji="0" lang="en-US" sz="2400" b="1" i="0" u="none" strike="noStrike" kern="1200" cap="none" spc="-5" normalizeH="0" baseline="0" noProof="0">
                <a:ln>
                  <a:noFill/>
                </a:ln>
                <a:effectLst/>
                <a:uLnTx/>
                <a:uFillTx/>
                <a:latin typeface="Times New Roman" panose="02020603050405020304" pitchFamily="18" charset="0"/>
                <a:ea typeface="+mn-ea"/>
                <a:cs typeface="Times New Roman" panose="02020603050405020304" pitchFamily="18" charset="0"/>
              </a:rPr>
              <a:t>Java Program</a:t>
            </a:r>
            <a:r>
              <a:rPr kumimoji="0" lang="en-US" sz="2400" b="1" i="0" u="none" strike="noStrike" kern="1200" cap="none" spc="-10" normalizeH="0" baseline="0" noProof="0">
                <a:ln>
                  <a:noFill/>
                </a:ln>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to</a:t>
            </a:r>
            <a:r>
              <a:rPr kumimoji="0" lang="en-US" sz="2400" b="1" i="0" u="none" strike="noStrike" kern="1200" cap="none" spc="-5" normalizeH="0" baseline="0" noProof="0">
                <a:ln>
                  <a:noFill/>
                </a:ln>
                <a:effectLst/>
                <a:uLnTx/>
                <a:uFillTx/>
                <a:latin typeface="Times New Roman" panose="02020603050405020304" pitchFamily="18" charset="0"/>
                <a:ea typeface="+mn-ea"/>
                <a:cs typeface="Times New Roman" panose="02020603050405020304" pitchFamily="18" charset="0"/>
              </a:rPr>
              <a:t> illustrate how </a:t>
            </a:r>
            <a:r>
              <a:rPr kumimoji="0" lang="en-US" sz="2400" b="1"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to</a:t>
            </a:r>
            <a:r>
              <a:rPr kumimoji="0" lang="en-US" sz="2400" b="1" i="0" u="none" strike="noStrike" kern="1200" cap="none" spc="-5" normalizeH="0" baseline="0" noProof="0">
                <a:ln>
                  <a:noFill/>
                </a:ln>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declare,</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instantiate,</a:t>
            </a:r>
            <a:r>
              <a:rPr kumimoji="0" lang="en-US" sz="2400" b="1" i="0" u="none" strike="noStrike" kern="1200" cap="none" spc="-1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initialize </a:t>
            </a:r>
            <a:r>
              <a:rPr kumimoji="0" lang="en-US" sz="2400" b="1"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and</a:t>
            </a:r>
            <a:r>
              <a:rPr kumimoji="0" lang="en-US" sz="2400" b="1" i="0" u="none" strike="noStrike" kern="1200" cap="none" spc="-1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traverse</a:t>
            </a:r>
            <a:r>
              <a:rPr kumimoji="0" lang="en-US" sz="2400" b="1" i="0" u="none" strike="noStrike" kern="1200" cap="none" spc="-15"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effectLst/>
                <a:uLnTx/>
                <a:uFillTx/>
                <a:latin typeface="Times New Roman" panose="02020603050405020304" pitchFamily="18" charset="0"/>
                <a:ea typeface="+mn-ea"/>
                <a:cs typeface="Times New Roman" panose="02020603050405020304" pitchFamily="18" charset="0"/>
              </a:rPr>
              <a:t>the</a:t>
            </a:r>
            <a:r>
              <a:rPr kumimoji="0" lang="en-US" sz="2400" b="1" i="0" u="none" strike="noStrike" kern="1200" cap="none" spc="-15" normalizeH="0" baseline="0" noProof="0">
                <a:ln>
                  <a:noFill/>
                </a:ln>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Java</a:t>
            </a:r>
            <a:r>
              <a:rPr kumimoji="0" lang="en-US" sz="2400" b="1" i="0" u="none" strike="noStrike" kern="1200" cap="none" spc="-1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5"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array</a:t>
            </a:r>
            <a:r>
              <a:rPr kumimoji="0" lang="en-US" sz="2400" b="1" i="0" u="none" strike="noStrike" kern="1200" cap="none" spc="-5" normalizeH="0" baseline="0" noProof="0">
                <a:ln>
                  <a:noFill/>
                </a:ln>
                <a:effectLst/>
                <a:uLnTx/>
                <a:uFillTx/>
                <a:latin typeface="Times New Roman" panose="02020603050405020304" pitchFamily="18" charset="0"/>
                <a:ea typeface="+mn-ea"/>
                <a:cs typeface="Times New Roman" panose="02020603050405020304" pitchFamily="18" charset="0"/>
              </a:rPr>
              <a:t>.</a:t>
            </a:r>
            <a:br>
              <a:rPr kumimoji="0" lang="en-US" sz="2400" b="0"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br>
            <a:endParaRPr lang="en-IN" sz="2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CF2976-892F-42EF-7025-33A5172882C6}"/>
              </a:ext>
            </a:extLst>
          </p:cNvPr>
          <p:cNvSpPr>
            <a:spLocks noGrp="1"/>
          </p:cNvSpPr>
          <p:nvPr>
            <p:ph idx="1"/>
          </p:nvPr>
        </p:nvSpPr>
        <p:spPr/>
        <p:txBody>
          <a:bodyPr>
            <a:normAutofit fontScale="92500" lnSpcReduction="10000"/>
          </a:bodyPr>
          <a:lstStyle/>
          <a:p>
            <a:pPr marL="12700" marR="0" lvl="0" indent="0" algn="l" defTabSz="914400" rtl="0" eaLnBrk="1" fontAlgn="auto" latinLnBrk="0" hangingPunct="1">
              <a:lnSpc>
                <a:spcPct val="100000"/>
              </a:lnSpc>
              <a:spcBef>
                <a:spcPts val="10"/>
              </a:spcBef>
              <a:spcAft>
                <a:spcPct val="0"/>
              </a:spcAft>
              <a:buClrTx/>
              <a:buSzTx/>
              <a:buFontTx/>
              <a:buNone/>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//Program</a:t>
            </a:r>
          </a:p>
          <a:p>
            <a:pPr marL="12700"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class</a:t>
            </a:r>
            <a:r>
              <a:rPr kumimoji="0" lang="en-US" sz="2000" b="0" i="0" u="none" strike="noStrike" kern="1200" cap="none" spc="-4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err="1">
                <a:ln>
                  <a:noFill/>
                </a:ln>
                <a:effectLst/>
                <a:uLnTx/>
                <a:uFillTx/>
                <a:latin typeface="Times New Roman" panose="02020603050405020304" pitchFamily="18" charset="0"/>
                <a:cs typeface="Times New Roman" panose="02020603050405020304" pitchFamily="18" charset="0"/>
              </a:rPr>
              <a:t>Testarray</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12700" marR="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201295"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public</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static void main(String args[])</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201295"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391795" marR="230378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a[]=new</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int[5];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//declaration</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and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instantiation</a:t>
            </a:r>
          </a:p>
          <a:p>
            <a:pPr marL="391795" marR="230378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36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a[0]=10;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//initialization</a:t>
            </a:r>
            <a:endParaRPr kumimoji="0" lang="en-US" sz="20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endParaRPr>
          </a:p>
          <a:p>
            <a:pPr marL="391795"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a[1]=20;</a:t>
            </a:r>
          </a:p>
          <a:p>
            <a:pPr marL="391795" marR="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a[2]=70;</a:t>
            </a:r>
          </a:p>
          <a:p>
            <a:pPr marL="391795"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a[3]=40;</a:t>
            </a:r>
          </a:p>
          <a:p>
            <a:pPr marL="391795"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a[4]=50;</a:t>
            </a:r>
          </a:p>
          <a:p>
            <a:pPr marL="391795" marR="0" lvl="0" indent="0" algn="l" defTabSz="914400" rtl="0" eaLnBrk="1" fontAlgn="auto" latinLnBrk="0" hangingPunct="1">
              <a:lnSpc>
                <a:spcPct val="100000"/>
              </a:lnSpc>
              <a:spcBef>
                <a:spcPts val="15"/>
              </a:spcBef>
              <a:spcAft>
                <a:spcPct val="0"/>
              </a:spcAft>
              <a:buClrTx/>
              <a:buSzTx/>
              <a:buFontTx/>
              <a:buNone/>
              <a:defRPr/>
            </a:pP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//traversing</a:t>
            </a:r>
            <a:r>
              <a:rPr kumimoji="0" lang="en-US" sz="2000" b="1" i="0" u="none" strike="noStrike" kern="1200" cap="none" spc="-2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array</a:t>
            </a:r>
            <a:endParaRPr kumimoji="0" lang="en-US" sz="20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391795" marR="1657985"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5" normalizeH="0" baseline="0" noProof="0">
                <a:ln>
                  <a:noFill/>
                </a:ln>
                <a:effectLst/>
                <a:uLnTx/>
                <a:uFillTx/>
                <a:latin typeface="Times New Roman" panose="02020603050405020304" pitchFamily="18" charset="0"/>
                <a:cs typeface="Times New Roman" panose="02020603050405020304" pitchFamily="18" charset="0"/>
              </a:rPr>
              <a:t>for(int</a:t>
            </a: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5" normalizeH="0" baseline="0" noProof="0" err="1">
                <a:ln>
                  <a:noFill/>
                </a:ln>
                <a:effectLst/>
                <a:uLnTx/>
                <a:uFillTx/>
                <a:latin typeface="Times New Roman" panose="02020603050405020304" pitchFamily="18" charset="0"/>
                <a:cs typeface="Times New Roman" panose="02020603050405020304" pitchFamily="18" charset="0"/>
              </a:rPr>
              <a:t>i=0;i&lt;a.length;i++)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//length</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is</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the</a:t>
            </a:r>
            <a:r>
              <a:rPr kumimoji="0" lang="en-US" sz="2000" b="1" i="0" u="none" strike="noStrike" kern="1200" cap="none" spc="1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property</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of</a:t>
            </a:r>
            <a:r>
              <a:rPr kumimoji="0" lang="en-US" sz="2000" b="1" i="0" u="none" strike="noStrike" kern="1200" cap="none" spc="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2000" b="1" i="0" u="none" strike="noStrike" kern="1200" cap="none" spc="-5"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array </a:t>
            </a:r>
            <a:r>
              <a:rPr kumimoji="0" lang="en-US" sz="2000" b="1" i="0" u="none" strike="noStrike" kern="1200" cap="none" spc="-360" normalizeH="0" baseline="0" noProof="0">
                <a:ln>
                  <a:noFill/>
                </a:ln>
                <a:solidFill>
                  <a:srgbClr val="C00000"/>
                </a:solidFill>
                <a:effectLst/>
                <a:uLnTx/>
                <a:uFillTx/>
                <a:latin typeface="Times New Roman" panose="02020603050405020304" pitchFamily="18" charset="0"/>
                <a:cs typeface="Times New Roman" panose="02020603050405020304" pitchFamily="18" charset="0"/>
              </a:rPr>
              <a:t> </a:t>
            </a:r>
          </a:p>
          <a:p>
            <a:pPr marL="391795" marR="1657985"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5" normalizeH="0" baseline="0" noProof="0" err="1">
                <a:ln>
                  <a:noFill/>
                </a:ln>
                <a:effectLst/>
                <a:uLnTx/>
                <a:uFillTx/>
                <a:latin typeface="Times New Roman" panose="02020603050405020304" pitchFamily="18" charset="0"/>
                <a:cs typeface="Times New Roman" panose="02020603050405020304" pitchFamily="18" charset="0"/>
              </a:rPr>
              <a:t>System.out.println(a[i]);</a:t>
            </a:r>
            <a:endPar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endParaRPr>
          </a:p>
          <a:p>
            <a:pPr marL="201295" marR="0" lvl="0" indent="0" algn="l" defTabSz="914400" rtl="0" eaLnBrk="1" fontAlgn="auto" latinLnBrk="0" hangingPunct="1">
              <a:lnSpc>
                <a:spcPct val="100000"/>
              </a:lnSpc>
              <a:spcBef>
                <a:spcPts val="15"/>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12700" marR="0" lvl="0" indent="0" algn="l" defTabSz="914400" rtl="0" eaLnBrk="1" fontAlgn="auto" latinLnBrk="0" hangingPunct="1">
              <a:lnSpc>
                <a:spcPct val="100000"/>
              </a:lnSpc>
              <a:spcBef>
                <a:spcPts val="10"/>
              </a:spcBef>
              <a:spcAft>
                <a:spcPct val="0"/>
              </a:spcAft>
              <a:buClrTx/>
              <a:buSzTx/>
              <a:buFontTx/>
              <a:buNone/>
              <a:defRPr/>
            </a:pPr>
            <a:r>
              <a:rPr kumimoji="0" lang="en-US" sz="20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a:t>
            </a:r>
          </a:p>
          <a:p>
            <a:pPr marL="0" indent="0">
              <a:buNone/>
            </a:pPr>
            <a:endParaRPr lang="en-IN"/>
          </a:p>
        </p:txBody>
      </p:sp>
      <p:sp>
        <p:nvSpPr>
          <p:cNvPr id="6" name="TextBox 5">
            <a:extLst>
              <a:ext uri="{FF2B5EF4-FFF2-40B4-BE49-F238E27FC236}">
                <a16:creationId xmlns:a16="http://schemas.microsoft.com/office/drawing/2014/main" id="{E16D5A2F-EBAB-7104-0E02-385B4F0AD977}"/>
              </a:ext>
            </a:extLst>
          </p:cNvPr>
          <p:cNvSpPr txBox="1"/>
          <p:nvPr/>
        </p:nvSpPr>
        <p:spPr>
          <a:xfrm>
            <a:off x="9506653" y="2556769"/>
            <a:ext cx="1261960" cy="20441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latin typeface="Times New Roman" panose="02020603050405020304" pitchFamily="18" charset="0"/>
                <a:cs typeface="Times New Roman" panose="02020603050405020304" pitchFamily="18" charset="0"/>
              </a:rPr>
              <a:t>OUTPUT</a:t>
            </a:r>
          </a:p>
          <a:p>
            <a:pPr marL="469900">
              <a:lnSpc>
                <a:spcPct val="100000"/>
              </a:lnSpc>
              <a:spcBef>
                <a:spcPts val="100"/>
              </a:spcBef>
            </a:pPr>
            <a:r>
              <a:rPr lang="en-IN" sz="1800" b="1">
                <a:solidFill>
                  <a:schemeClr val="accent2">
                    <a:lumMod val="50000"/>
                  </a:schemeClr>
                </a:solidFill>
                <a:latin typeface="Times New Roman" panose="02020603050405020304" pitchFamily="18" charset="0"/>
                <a:cs typeface="Times New Roman" panose="02020603050405020304" pitchFamily="18" charset="0"/>
              </a:rPr>
              <a:t>10</a:t>
            </a:r>
          </a:p>
          <a:p>
            <a:pPr marL="469900">
              <a:lnSpc>
                <a:spcPct val="100000"/>
              </a:lnSpc>
            </a:pPr>
            <a:r>
              <a:rPr lang="en-IN" sz="1800" b="1">
                <a:solidFill>
                  <a:schemeClr val="accent2">
                    <a:lumMod val="50000"/>
                  </a:schemeClr>
                </a:solidFill>
                <a:latin typeface="Times New Roman" panose="02020603050405020304" pitchFamily="18" charset="0"/>
                <a:cs typeface="Times New Roman" panose="02020603050405020304" pitchFamily="18" charset="0"/>
              </a:rPr>
              <a:t>20</a:t>
            </a:r>
          </a:p>
          <a:p>
            <a:pPr marL="469900">
              <a:lnSpc>
                <a:spcPct val="100000"/>
              </a:lnSpc>
              <a:spcBef>
                <a:spcPts val="10"/>
              </a:spcBef>
            </a:pPr>
            <a:r>
              <a:rPr lang="en-IN" sz="1800" b="1">
                <a:solidFill>
                  <a:schemeClr val="accent2">
                    <a:lumMod val="50000"/>
                  </a:schemeClr>
                </a:solidFill>
                <a:latin typeface="Times New Roman" panose="02020603050405020304" pitchFamily="18" charset="0"/>
                <a:cs typeface="Times New Roman" panose="02020603050405020304" pitchFamily="18" charset="0"/>
              </a:rPr>
              <a:t>70</a:t>
            </a:r>
          </a:p>
          <a:p>
            <a:pPr marL="469900">
              <a:lnSpc>
                <a:spcPct val="100000"/>
              </a:lnSpc>
              <a:spcBef>
                <a:spcPts val="15"/>
              </a:spcBef>
            </a:pPr>
            <a:r>
              <a:rPr lang="en-IN" sz="1800" b="1">
                <a:solidFill>
                  <a:schemeClr val="accent2">
                    <a:lumMod val="50000"/>
                  </a:schemeClr>
                </a:solidFill>
                <a:latin typeface="Times New Roman" panose="02020603050405020304" pitchFamily="18" charset="0"/>
                <a:cs typeface="Times New Roman" panose="02020603050405020304" pitchFamily="18" charset="0"/>
              </a:rPr>
              <a:t>40</a:t>
            </a:r>
          </a:p>
          <a:p>
            <a:pPr marL="469900">
              <a:lnSpc>
                <a:spcPct val="100000"/>
              </a:lnSpc>
              <a:spcBef>
                <a:spcPts val="10"/>
              </a:spcBef>
            </a:pPr>
            <a:r>
              <a:rPr lang="en-IN" sz="1800" b="1">
                <a:solidFill>
                  <a:schemeClr val="accent2">
                    <a:lumMod val="50000"/>
                  </a:schemeClr>
                </a:solidFill>
                <a:latin typeface="Times New Roman" panose="02020603050405020304" pitchFamily="18" charset="0"/>
                <a:cs typeface="Times New Roman" panose="02020603050405020304" pitchFamily="18" charset="0"/>
              </a:rPr>
              <a:t>50</a:t>
            </a:r>
          </a:p>
          <a:p>
            <a:endParaRPr lang="en-IN"/>
          </a:p>
        </p:txBody>
      </p:sp>
    </p:spTree>
    <p:extLst>
      <p:ext uri="{BB962C8B-B14F-4D97-AF65-F5344CB8AC3E}">
        <p14:creationId xmlns:p14="http://schemas.microsoft.com/office/powerpoint/2010/main" val="362862763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F64E-6724-C31C-624B-9A80CC44A40D}"/>
              </a:ext>
            </a:extLst>
          </p:cNvPr>
          <p:cNvSpPr>
            <a:spLocks noGrp="1"/>
          </p:cNvSpPr>
          <p:nvPr>
            <p:ph type="title"/>
          </p:nvPr>
        </p:nvSpPr>
        <p:spPr/>
        <p:txBody>
          <a:bodyPr>
            <a:normAutofit/>
          </a:bodyPr>
          <a:lstStyle/>
          <a:p>
            <a:pPr algn="ctr"/>
            <a:r>
              <a:rPr lang="en-IN" sz="3600" b="1" spc="-5">
                <a:latin typeface="Times New Roman" panose="02020603050405020304" pitchFamily="18" charset="0"/>
                <a:cs typeface="Times New Roman" panose="02020603050405020304" pitchFamily="18" charset="0"/>
              </a:rPr>
              <a:t>TWO-DIMENSIONAL</a:t>
            </a:r>
            <a:r>
              <a:rPr lang="en-IN" sz="3600" b="1" spc="-20">
                <a:latin typeface="Times New Roman" panose="02020603050405020304" pitchFamily="18" charset="0"/>
                <a:cs typeface="Times New Roman" panose="02020603050405020304" pitchFamily="18" charset="0"/>
              </a:rPr>
              <a:t> </a:t>
            </a:r>
            <a:r>
              <a:rPr lang="en-IN" sz="3600" b="1" spc="-5">
                <a:latin typeface="Times New Roman" panose="02020603050405020304" pitchFamily="18" charset="0"/>
                <a:cs typeface="Times New Roman" panose="02020603050405020304" pitchFamily="18" charset="0"/>
              </a:rPr>
              <a:t>ARRAY</a:t>
            </a:r>
            <a:r>
              <a:rPr lang="en-IN" sz="3600" b="1" spc="-10">
                <a:latin typeface="Times New Roman" panose="02020603050405020304" pitchFamily="18" charset="0"/>
                <a:cs typeface="Times New Roman" panose="02020603050405020304" pitchFamily="18" charset="0"/>
              </a:rPr>
              <a:t> </a:t>
            </a:r>
            <a:r>
              <a:rPr lang="en-IN" sz="3600" b="1">
                <a:latin typeface="Times New Roman" panose="02020603050405020304" pitchFamily="18" charset="0"/>
                <a:cs typeface="Times New Roman" panose="02020603050405020304" pitchFamily="18" charset="0"/>
              </a:rPr>
              <a:t>IN</a:t>
            </a:r>
            <a:r>
              <a:rPr lang="en-IN" sz="3600" b="1" spc="-25">
                <a:latin typeface="Times New Roman" panose="02020603050405020304" pitchFamily="18" charset="0"/>
                <a:cs typeface="Times New Roman" panose="02020603050405020304" pitchFamily="18" charset="0"/>
              </a:rPr>
              <a:t> </a:t>
            </a:r>
            <a:r>
              <a:rPr lang="en-IN" sz="3600" b="1" spc="-5">
                <a:latin typeface="Times New Roman" panose="02020603050405020304" pitchFamily="18" charset="0"/>
                <a:cs typeface="Times New Roman" panose="02020603050405020304" pitchFamily="18" charset="0"/>
              </a:rPr>
              <a:t>JAVA</a:t>
            </a:r>
            <a:endParaRPr lang="en-IN" sz="36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E514A0-0E22-9880-7D4D-7257167F9205}"/>
              </a:ext>
            </a:extLst>
          </p:cNvPr>
          <p:cNvSpPr>
            <a:spLocks noGrp="1"/>
          </p:cNvSpPr>
          <p:nvPr>
            <p:ph idx="1"/>
          </p:nvPr>
        </p:nvSpPr>
        <p:spPr/>
        <p:txBody>
          <a:bodyPr>
            <a:normAutofit/>
          </a:bodyPr>
          <a:lstStyle/>
          <a:p>
            <a:pPr marL="469900" marR="5080" indent="-457200">
              <a:lnSpc>
                <a:spcPct val="100000"/>
              </a:lnSpc>
              <a:spcBef>
                <a:spcPts val="5"/>
              </a:spcBef>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Data</a:t>
            </a:r>
            <a:r>
              <a:rPr lang="en-US" sz="2000" spc="1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2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stored</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a:t>
            </a:r>
            <a:r>
              <a:rPr lang="en-US" sz="2000" spc="1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row</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1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column-based</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index</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(also</a:t>
            </a:r>
            <a:r>
              <a:rPr lang="en-US" sz="2000" spc="1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known</a:t>
            </a:r>
            <a:r>
              <a:rPr lang="en-US" sz="2000" spc="1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matrix</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form).</a:t>
            </a:r>
            <a:endParaRPr lang="en-US" sz="2000">
              <a:latin typeface="Times New Roman" panose="02020603050405020304" pitchFamily="18" charset="0"/>
              <a:cs typeface="Times New Roman" panose="02020603050405020304" pitchFamily="18" charset="0"/>
            </a:endParaRPr>
          </a:p>
          <a:p>
            <a:pPr marL="0" indent="0">
              <a:buNone/>
            </a:pPr>
            <a:r>
              <a:rPr lang="en-IN" sz="2400" b="1" u="sng" spc="-5">
                <a:solidFill>
                  <a:srgbClr val="C00000"/>
                </a:solidFill>
                <a:latin typeface="Times New Roman" panose="02020603050405020304" pitchFamily="18" charset="0"/>
                <a:cs typeface="Times New Roman" panose="02020603050405020304" pitchFamily="18" charset="0"/>
              </a:rPr>
              <a:t>SYNTAX</a:t>
            </a:r>
          </a:p>
          <a:p>
            <a:pPr marL="0" indent="0">
              <a:buNone/>
            </a:pPr>
            <a:r>
              <a:rPr lang="en-IN" sz="2000" spc="-5" err="1">
                <a:latin typeface="Times New Roman" panose="02020603050405020304" pitchFamily="18" charset="0"/>
                <a:cs typeface="Times New Roman" panose="02020603050405020304" pitchFamily="18" charset="0"/>
              </a:rPr>
              <a:t>dataType[][] arrayRefVar; </a:t>
            </a:r>
          </a:p>
          <a:p>
            <a:pPr marL="0" indent="0">
              <a:buNone/>
            </a:pPr>
            <a:r>
              <a:rPr lang="en-IN" sz="2000" spc="-5">
                <a:latin typeface="Times New Roman" panose="02020603050405020304" pitchFamily="18" charset="0"/>
                <a:cs typeface="Times New Roman" panose="02020603050405020304" pitchFamily="18" charset="0"/>
              </a:rPr>
              <a:t>(or) </a:t>
            </a:r>
            <a:r>
              <a:rPr lang="en-IN" sz="2000" spc="-360">
                <a:latin typeface="Times New Roman" panose="02020603050405020304" pitchFamily="18" charset="0"/>
                <a:cs typeface="Times New Roman" panose="02020603050405020304" pitchFamily="18" charset="0"/>
              </a:rPr>
              <a:t> </a:t>
            </a:r>
          </a:p>
          <a:p>
            <a:pPr marL="0" indent="0">
              <a:buNone/>
            </a:pPr>
            <a:r>
              <a:rPr lang="en-IN" sz="2000" spc="-5" err="1">
                <a:latin typeface="Times New Roman" panose="02020603050405020304" pitchFamily="18" charset="0"/>
                <a:cs typeface="Times New Roman" panose="02020603050405020304" pitchFamily="18" charset="0"/>
              </a:rPr>
              <a:t>dataType [][]arrayRefVar; </a:t>
            </a:r>
          </a:p>
          <a:p>
            <a:pPr marL="0" indent="0">
              <a:buNone/>
            </a:pPr>
            <a:r>
              <a:rPr lang="en-IN" sz="2000" spc="-5">
                <a:latin typeface="Times New Roman" panose="02020603050405020304" pitchFamily="18" charset="0"/>
                <a:cs typeface="Times New Roman" panose="02020603050405020304" pitchFamily="18" charset="0"/>
              </a:rPr>
              <a:t>(or) </a:t>
            </a:r>
            <a:r>
              <a:rPr lang="en-IN" sz="2000" spc="-360">
                <a:latin typeface="Times New Roman" panose="02020603050405020304" pitchFamily="18" charset="0"/>
                <a:cs typeface="Times New Roman" panose="02020603050405020304" pitchFamily="18" charset="0"/>
              </a:rPr>
              <a:t> </a:t>
            </a:r>
          </a:p>
          <a:p>
            <a:pPr marL="0" indent="0">
              <a:buNone/>
            </a:pPr>
            <a:r>
              <a:rPr lang="en-IN" sz="2000" spc="-5" err="1">
                <a:latin typeface="Times New Roman" panose="02020603050405020304" pitchFamily="18" charset="0"/>
                <a:cs typeface="Times New Roman" panose="02020603050405020304" pitchFamily="18" charset="0"/>
              </a:rPr>
              <a:t>dataType</a:t>
            </a:r>
            <a:r>
              <a:rPr lang="en-IN" sz="2000" spc="-10">
                <a:latin typeface="Times New Roman" panose="02020603050405020304" pitchFamily="18" charset="0"/>
                <a:cs typeface="Times New Roman" panose="02020603050405020304" pitchFamily="18" charset="0"/>
              </a:rPr>
              <a:t> </a:t>
            </a:r>
            <a:r>
              <a:rPr lang="en-IN" sz="2000" spc="-5" err="1">
                <a:latin typeface="Times New Roman" panose="02020603050405020304" pitchFamily="18" charset="0"/>
                <a:cs typeface="Times New Roman" panose="02020603050405020304" pitchFamily="18" charset="0"/>
              </a:rPr>
              <a:t>arrayRefVar[][];</a:t>
            </a:r>
            <a:endParaRPr lang="en-IN" sz="2000">
              <a:latin typeface="Times New Roman" panose="02020603050405020304" pitchFamily="18" charset="0"/>
              <a:cs typeface="Times New Roman" panose="02020603050405020304" pitchFamily="18" charset="0"/>
            </a:endParaRPr>
          </a:p>
          <a:p>
            <a:pPr marL="0" marR="5080" indent="0">
              <a:buNone/>
            </a:pPr>
            <a:r>
              <a:rPr lang="en-US" sz="2400" b="1" u="sng" spc="-5">
                <a:solidFill>
                  <a:srgbClr val="C00000"/>
                </a:solidFill>
                <a:latin typeface="Times New Roman" panose="02020603050405020304" pitchFamily="18" charset="0"/>
                <a:cs typeface="Times New Roman" panose="02020603050405020304" pitchFamily="18" charset="0"/>
              </a:rPr>
              <a:t>Example to instantiate Multidimensional Array in Java</a:t>
            </a:r>
          </a:p>
          <a:p>
            <a:pPr marL="469900" marR="5080" indent="-457200">
              <a:lnSpc>
                <a:spcPct val="110000"/>
              </a:lnSpc>
              <a:spcBef>
                <a:spcPts val="5"/>
              </a:spcBef>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p>
            <a:pPr marL="469900" marR="5080" indent="-457200">
              <a:lnSpc>
                <a:spcPct val="110000"/>
              </a:lnSpc>
              <a:spcBef>
                <a:spcPts val="5"/>
              </a:spcBef>
              <a:buFont typeface="Wingdings" panose="05000000000000000000" pitchFamily="2" charset="2"/>
              <a:buChar char="ü"/>
            </a:pPr>
            <a:r>
              <a:rPr lang="en-US" sz="2000" b="1">
                <a:latin typeface="Times New Roman" panose="02020603050405020304" pitchFamily="18" charset="0"/>
                <a:cs typeface="Times New Roman" panose="02020603050405020304" pitchFamily="18" charset="0"/>
              </a:rPr>
              <a:t>int[][] arr=new int[3][3];  </a:t>
            </a:r>
            <a:r>
              <a:rPr lang="en-US" sz="2000">
                <a:latin typeface="Times New Roman" panose="02020603050405020304" pitchFamily="18" charset="0"/>
                <a:cs typeface="Times New Roman" panose="02020603050405020304" pitchFamily="18" charset="0"/>
              </a:rPr>
              <a:t>//3 row and 3 column</a:t>
            </a:r>
          </a:p>
          <a:p>
            <a:pPr marL="0" indent="0">
              <a:buNone/>
            </a:pPr>
            <a:endParaRPr lang="en-IN" sz="2800" b="1">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74753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7F90-9B89-9641-2478-6394126BC6A8}"/>
              </a:ext>
            </a:extLst>
          </p:cNvPr>
          <p:cNvSpPr>
            <a:spLocks noGrp="1"/>
          </p:cNvSpPr>
          <p:nvPr>
            <p:ph type="title"/>
          </p:nvPr>
        </p:nvSpPr>
        <p:spPr/>
        <p:txBody>
          <a:bodyPr/>
          <a:lstStyle/>
          <a:p>
            <a:pPr algn="ctr"/>
            <a:r>
              <a:rPr lang="en-IN" b="1">
                <a:latin typeface="Times New Roman" panose="02020603050405020304" pitchFamily="18" charset="0"/>
                <a:cs typeface="Times New Roman" panose="02020603050405020304" pitchFamily="18" charset="0"/>
              </a:rPr>
              <a:t>Example: Matrix Addition</a:t>
            </a:r>
          </a:p>
        </p:txBody>
      </p:sp>
      <p:pic>
        <p:nvPicPr>
          <p:cNvPr id="5" name="Content Placeholder 4">
            <a:extLst>
              <a:ext uri="{FF2B5EF4-FFF2-40B4-BE49-F238E27FC236}">
                <a16:creationId xmlns:a16="http://schemas.microsoft.com/office/drawing/2014/main" id="{D21B8EF5-2211-EC95-9E13-E29F66084A07}"/>
              </a:ext>
            </a:extLst>
          </p:cNvPr>
          <p:cNvPicPr>
            <a:picLocks noGrp="1" noChangeAspect="1"/>
          </p:cNvPicPr>
          <p:nvPr>
            <p:ph idx="1"/>
          </p:nvPr>
        </p:nvPicPr>
        <p:blipFill>
          <a:blip r:embed="rId2"/>
          <a:stretch>
            <a:fillRect/>
          </a:stretch>
        </p:blipFill>
        <p:spPr>
          <a:xfrm>
            <a:off x="2823099" y="1690688"/>
            <a:ext cx="6454065" cy="4486275"/>
          </a:xfrm>
        </p:spPr>
      </p:pic>
    </p:spTree>
    <p:extLst>
      <p:ext uri="{BB962C8B-B14F-4D97-AF65-F5344CB8AC3E}">
        <p14:creationId xmlns:p14="http://schemas.microsoft.com/office/powerpoint/2010/main" val="2344353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3EC5-FE51-A155-B71E-8A34EF2BC827}"/>
              </a:ext>
            </a:extLst>
          </p:cNvPr>
          <p:cNvSpPr>
            <a:spLocks noGrp="1"/>
          </p:cNvSpPr>
          <p:nvPr>
            <p:ph type="title"/>
          </p:nvPr>
        </p:nvSpPr>
        <p:spPr/>
        <p:txBody>
          <a:bodyPr>
            <a:normAutofit/>
          </a:bodyPr>
          <a:lstStyle/>
          <a:p>
            <a:pPr algn="ctr"/>
            <a:r>
              <a:rPr lang="en-IN" sz="4000" b="1">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629C2D7C-4995-6540-5001-13B35E754A00}"/>
              </a:ext>
            </a:extLst>
          </p:cNvPr>
          <p:cNvPicPr>
            <a:picLocks noGrp="1" noChangeAspect="1"/>
          </p:cNvPicPr>
          <p:nvPr>
            <p:ph idx="1"/>
          </p:nvPr>
        </p:nvPicPr>
        <p:blipFill>
          <a:blip r:embed="rId2"/>
          <a:stretch>
            <a:fillRect/>
          </a:stretch>
        </p:blipFill>
        <p:spPr>
          <a:xfrm>
            <a:off x="2071687" y="2192785"/>
            <a:ext cx="8048625" cy="2485748"/>
          </a:xfrm>
        </p:spPr>
      </p:pic>
    </p:spTree>
    <p:extLst>
      <p:ext uri="{BB962C8B-B14F-4D97-AF65-F5344CB8AC3E}">
        <p14:creationId xmlns:p14="http://schemas.microsoft.com/office/powerpoint/2010/main" val="125052388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D87A-C96F-CFBA-0915-978AF8B84A2C}"/>
              </a:ext>
            </a:extLst>
          </p:cNvPr>
          <p:cNvSpPr>
            <a:spLocks noGrp="1"/>
          </p:cNvSpPr>
          <p:nvPr>
            <p:ph type="title"/>
          </p:nvPr>
        </p:nvSpPr>
        <p:spPr>
          <a:xfrm>
            <a:off x="838200" y="365125"/>
            <a:ext cx="10515600" cy="1460500"/>
          </a:xfrm>
        </p:spPr>
        <p:txBody>
          <a:bodyPr>
            <a:normAutofit fontScale="90000"/>
          </a:bodyPr>
          <a:lstStyle/>
          <a:p>
            <a:pPr algn="ctr"/>
            <a:br>
              <a:rPr lang="en-IN" b="0" i="0">
                <a:solidFill>
                  <a:srgbClr val="610B4B"/>
                </a:solidFill>
                <a:effectLst/>
                <a:latin typeface="erdana"/>
              </a:rPr>
            </a:br>
            <a:r>
              <a:rPr lang="en-IN" b="1" i="0">
                <a:solidFill>
                  <a:srgbClr val="002060"/>
                </a:solidFill>
                <a:effectLst/>
                <a:latin typeface="Times New Roman" panose="02020603050405020304" pitchFamily="18" charset="0"/>
                <a:cs typeface="Times New Roman" panose="02020603050405020304" pitchFamily="18" charset="0"/>
              </a:rPr>
              <a:t>ADVANTAGES &amp; DISADVANTAGES</a:t>
            </a:r>
            <a:br>
              <a:rPr lang="en-IN" b="1" i="0">
                <a:solidFill>
                  <a:srgbClr val="610B4B"/>
                </a:solidFill>
                <a:effectLst/>
                <a:latin typeface="erdana"/>
              </a:rPr>
            </a:br>
            <a:br>
              <a:rPr lang="en-IN" b="1" i="0">
                <a:solidFill>
                  <a:srgbClr val="610B4B"/>
                </a:solidFill>
                <a:effectLst/>
                <a:latin typeface="erdana"/>
              </a:rPr>
            </a:br>
            <a:endParaRPr lang="en-IN" b="1"/>
          </a:p>
        </p:txBody>
      </p:sp>
      <p:sp>
        <p:nvSpPr>
          <p:cNvPr id="3" name="Content Placeholder 2">
            <a:extLst>
              <a:ext uri="{FF2B5EF4-FFF2-40B4-BE49-F238E27FC236}">
                <a16:creationId xmlns:a16="http://schemas.microsoft.com/office/drawing/2014/main" id="{49C5E9F6-1CA4-3C06-3053-50DED4303920}"/>
              </a:ext>
            </a:extLst>
          </p:cNvPr>
          <p:cNvSpPr>
            <a:spLocks noGrp="1"/>
          </p:cNvSpPr>
          <p:nvPr>
            <p:ph idx="1"/>
          </p:nvPr>
        </p:nvSpPr>
        <p:spPr/>
        <p:txBody>
          <a:bodyPr>
            <a:normAutofit fontScale="92500" lnSpcReduction="20000"/>
          </a:bodyPr>
          <a:lstStyle/>
          <a:p>
            <a:pPr marL="0" indent="0">
              <a:lnSpc>
                <a:spcPct val="150000"/>
              </a:lnSpc>
              <a:buNone/>
            </a:pPr>
            <a:r>
              <a:rPr lang="en-IN" sz="2400" b="1" i="0">
                <a:solidFill>
                  <a:srgbClr val="C00000"/>
                </a:solidFill>
                <a:effectLst/>
                <a:latin typeface="Times New Roman" panose="02020603050405020304" pitchFamily="18" charset="0"/>
                <a:cs typeface="Times New Roman" panose="02020603050405020304" pitchFamily="18" charset="0"/>
              </a:rPr>
              <a:t>ADVANTAGES</a:t>
            </a:r>
          </a:p>
          <a:p>
            <a:pPr algn="just">
              <a:lnSpc>
                <a:spcPct val="150000"/>
              </a:lnSpc>
              <a:buFont typeface="Arial" pitchFamily="34" charset="0"/>
              <a:buChar char="•"/>
            </a:pPr>
            <a:r>
              <a:rPr lang="en-US" sz="2400" b="1" i="0">
                <a:solidFill>
                  <a:srgbClr val="000000"/>
                </a:solidFill>
                <a:effectLst/>
                <a:latin typeface="Times New Roman" panose="02020603050405020304" pitchFamily="18" charset="0"/>
                <a:cs typeface="Times New Roman" panose="02020603050405020304" pitchFamily="18" charset="0"/>
              </a:rPr>
              <a:t>Code Optimization:</a:t>
            </a:r>
            <a:r>
              <a:rPr lang="en-US" sz="2400" b="0" i="0">
                <a:solidFill>
                  <a:srgbClr val="000000"/>
                </a:solidFill>
                <a:effectLst/>
                <a:latin typeface="Times New Roman" panose="02020603050405020304" pitchFamily="18" charset="0"/>
                <a:cs typeface="Times New Roman" panose="02020603050405020304" pitchFamily="18" charset="0"/>
              </a:rPr>
              <a:t> It makes the code optimized, we can retrieve or sort the data efficiently.</a:t>
            </a:r>
          </a:p>
          <a:p>
            <a:pPr algn="just">
              <a:lnSpc>
                <a:spcPct val="150000"/>
              </a:lnSpc>
              <a:buFont typeface="Arial" pitchFamily="34" charset="0"/>
              <a:buChar char="•"/>
            </a:pPr>
            <a:r>
              <a:rPr lang="en-US" sz="2400" b="1" i="0">
                <a:solidFill>
                  <a:srgbClr val="000000"/>
                </a:solidFill>
                <a:effectLst/>
                <a:latin typeface="Times New Roman" panose="02020603050405020304" pitchFamily="18" charset="0"/>
                <a:cs typeface="Times New Roman" panose="02020603050405020304" pitchFamily="18" charset="0"/>
              </a:rPr>
              <a:t>Random access:</a:t>
            </a:r>
            <a:r>
              <a:rPr lang="en-US" sz="2400" b="0" i="0">
                <a:solidFill>
                  <a:srgbClr val="000000"/>
                </a:solidFill>
                <a:effectLst/>
                <a:latin typeface="Times New Roman" panose="02020603050405020304" pitchFamily="18" charset="0"/>
                <a:cs typeface="Times New Roman" panose="02020603050405020304" pitchFamily="18" charset="0"/>
              </a:rPr>
              <a:t> We can get any data located at an index position.</a:t>
            </a:r>
          </a:p>
          <a:p>
            <a:pPr marL="0" indent="0">
              <a:lnSpc>
                <a:spcPct val="150000"/>
              </a:lnSpc>
              <a:buNone/>
            </a:pPr>
            <a:r>
              <a:rPr lang="en-IN" sz="2400" b="1">
                <a:solidFill>
                  <a:srgbClr val="C00000"/>
                </a:solidFill>
                <a:latin typeface="Times New Roman" panose="02020603050405020304" pitchFamily="18" charset="0"/>
                <a:cs typeface="Times New Roman" panose="02020603050405020304" pitchFamily="18" charset="0"/>
              </a:rPr>
              <a:t>DISADVANTAGES</a:t>
            </a:r>
          </a:p>
          <a:p>
            <a:pPr algn="just">
              <a:lnSpc>
                <a:spcPct val="150000"/>
              </a:lnSpc>
            </a:pPr>
            <a:r>
              <a:rPr lang="en-US" sz="2400" b="1">
                <a:solidFill>
                  <a:srgbClr val="000000"/>
                </a:solidFill>
                <a:latin typeface="Times New Roman" panose="02020603050405020304" pitchFamily="18" charset="0"/>
                <a:cs typeface="Times New Roman" panose="02020603050405020304" pitchFamily="18" charset="0"/>
              </a:rPr>
              <a:t>Size Limit: </a:t>
            </a:r>
            <a:r>
              <a:rPr lang="en-US" sz="2400">
                <a:solidFill>
                  <a:srgbClr val="000000"/>
                </a:solidFill>
                <a:latin typeface="Times New Roman" panose="02020603050405020304" pitchFamily="18" charset="0"/>
                <a:cs typeface="Times New Roman" panose="02020603050405020304" pitchFamily="18" charset="0"/>
              </a:rPr>
              <a:t>We can store only the fixed size of elements in the array. It doesn't grow its size at runtime. To solve this problem, collection framework is used in Java which grows automatically.</a:t>
            </a:r>
          </a:p>
          <a:p>
            <a:pPr algn="just"/>
            <a:endParaRPr lang="en-IN">
              <a:solidFill>
                <a:srgbClr val="000000"/>
              </a:solidFill>
              <a:latin typeface="Times New Roman" panose="02020603050405020304" pitchFamily="18" charset="0"/>
              <a:cs typeface="Times New Roman" panose="02020603050405020304" pitchFamily="18" charset="0"/>
            </a:endParaRPr>
          </a:p>
          <a:p>
            <a:pPr marL="0" indent="0">
              <a:buNone/>
            </a:pPr>
            <a:endParaRPr lang="en-IN"/>
          </a:p>
        </p:txBody>
      </p:sp>
    </p:spTree>
    <p:extLst>
      <p:ext uri="{BB962C8B-B14F-4D97-AF65-F5344CB8AC3E}">
        <p14:creationId xmlns:p14="http://schemas.microsoft.com/office/powerpoint/2010/main" val="195299889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0034" y="2714620"/>
            <a:ext cx="8229600" cy="1143000"/>
          </a:xfrm>
        </p:spPr>
        <p:txBody>
          <a:bodyPr/>
          <a:lstStyle/>
          <a:p>
            <a:r>
              <a:rPr lang="en-US" b="1">
                <a:latin typeface="Times New Roman" panose="02020603050405020304" pitchFamily="18" charset="0"/>
                <a:cs typeface="Times New Roman" panose="02020603050405020304" pitchFamily="18" charset="0"/>
              </a:rPr>
              <a:t>Operators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marL="12700" marR="7620" indent="457200">
              <a:lnSpc>
                <a:spcPct val="150000"/>
              </a:lnSpc>
              <a:spcBef>
                <a:spcPct val="0"/>
              </a:spcBef>
              <a:buNone/>
            </a:pPr>
            <a:r>
              <a:rPr lang="en-US" sz="2000" spc="-5">
                <a:latin typeface="Times New Roman" panose="02020603050405020304" pitchFamily="18" charset="0"/>
                <a:cs typeface="Times New Roman" panose="02020603050405020304" pitchFamily="18" charset="0"/>
              </a:rPr>
              <a:t>Operators</a:t>
            </a:r>
            <a:r>
              <a:rPr lang="en-US" sz="2000" spc="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are</a:t>
            </a:r>
            <a:r>
              <a:rPr lang="en-US" sz="2000" spc="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symbols</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used</a:t>
            </a:r>
            <a:r>
              <a:rPr lang="en-US" sz="2000" spc="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5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perform</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specific</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operations.</a:t>
            </a:r>
            <a:r>
              <a:rPr lang="en-US" sz="2000" spc="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Various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can be</a:t>
            </a:r>
            <a:r>
              <a:rPr lang="en-US" sz="2000">
                <a:latin typeface="Times New Roman" panose="02020603050405020304" pitchFamily="18" charset="0"/>
                <a:cs typeface="Times New Roman" panose="02020603050405020304" pitchFamily="18" charset="0"/>
              </a:rPr>
              <a:t> used</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for</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different purposes.</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spc="-5">
                <a:latin typeface="Times New Roman" panose="02020603050405020304" pitchFamily="18" charset="0"/>
                <a:cs typeface="Times New Roman" panose="02020603050405020304" pitchFamily="18" charset="0"/>
              </a:rPr>
              <a:t>The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are</a:t>
            </a:r>
            <a:r>
              <a:rPr lang="en-US" sz="2000" spc="-5">
                <a:latin typeface="Times New Roman" panose="02020603050405020304" pitchFamily="18" charset="0"/>
                <a:cs typeface="Times New Roman" panose="02020603050405020304" pitchFamily="18" charset="0"/>
              </a:rPr>
              <a:t> categorized</a:t>
            </a:r>
            <a:r>
              <a:rPr lang="en-US" sz="2000" spc="-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a:t>
            </a:r>
          </a:p>
          <a:p>
            <a:pPr marL="469900" lvl="2">
              <a:lnSpc>
                <a:spcPct val="150000"/>
              </a:lnSpc>
              <a:spcBef>
                <a:spcPct val="0"/>
              </a:spcBef>
              <a:buFont typeface="Wingdings"/>
              <a:buChar char=""/>
              <a:tabLst>
                <a:tab pos="469900" algn="l"/>
              </a:tabLst>
            </a:pPr>
            <a:r>
              <a:rPr lang="en-US" sz="2000" spc="-5">
                <a:latin typeface="Times New Roman" panose="02020603050405020304" pitchFamily="18" charset="0"/>
                <a:cs typeface="Times New Roman" panose="02020603050405020304" pitchFamily="18" charset="0"/>
              </a:rPr>
              <a:t>Unary</a:t>
            </a:r>
            <a:endParaRPr lang="en-US" sz="2000">
              <a:latin typeface="Times New Roman" panose="02020603050405020304" pitchFamily="18" charset="0"/>
              <a:cs typeface="Times New Roman" panose="02020603050405020304" pitchFamily="18" charset="0"/>
            </a:endParaRPr>
          </a:p>
          <a:p>
            <a:pPr marL="469900" lvl="2">
              <a:lnSpc>
                <a:spcPct val="150000"/>
              </a:lnSpc>
              <a:spcBef>
                <a:spcPct val="0"/>
              </a:spcBef>
              <a:buFont typeface="Wingdings"/>
              <a:buChar char=""/>
              <a:tabLst>
                <a:tab pos="469900" algn="l"/>
              </a:tabLst>
            </a:pPr>
            <a:r>
              <a:rPr lang="en-US" sz="2000" spc="-5">
                <a:latin typeface="Times New Roman" panose="02020603050405020304" pitchFamily="18" charset="0"/>
                <a:cs typeface="Times New Roman" panose="02020603050405020304" pitchFamily="18" charset="0"/>
              </a:rPr>
              <a:t>Arithmetic</a:t>
            </a:r>
            <a:endParaRPr lang="en-US" sz="2000">
              <a:latin typeface="Times New Roman" panose="02020603050405020304" pitchFamily="18" charset="0"/>
              <a:cs typeface="Times New Roman" panose="02020603050405020304" pitchFamily="18" charset="0"/>
            </a:endParaRPr>
          </a:p>
          <a:p>
            <a:pPr marL="469900" lvl="2">
              <a:lnSpc>
                <a:spcPct val="150000"/>
              </a:lnSpc>
              <a:spcBef>
                <a:spcPct val="0"/>
              </a:spcBef>
              <a:buFont typeface="Wingdings"/>
              <a:buChar char=""/>
              <a:tabLst>
                <a:tab pos="469900" algn="l"/>
              </a:tabLst>
            </a:pPr>
            <a:r>
              <a:rPr lang="en-US" sz="2000" spc="-5">
                <a:latin typeface="Times New Roman" panose="02020603050405020304" pitchFamily="18" charset="0"/>
                <a:cs typeface="Times New Roman" panose="02020603050405020304" pitchFamily="18" charset="0"/>
              </a:rPr>
              <a:t>Relational</a:t>
            </a:r>
            <a:endParaRPr lang="en-US" sz="2000">
              <a:latin typeface="Times New Roman" panose="02020603050405020304" pitchFamily="18" charset="0"/>
              <a:cs typeface="Times New Roman" panose="02020603050405020304" pitchFamily="18" charset="0"/>
            </a:endParaRPr>
          </a:p>
          <a:p>
            <a:pPr marL="469900" lvl="2">
              <a:lnSpc>
                <a:spcPct val="150000"/>
              </a:lnSpc>
              <a:spcBef>
                <a:spcPct val="0"/>
              </a:spcBef>
              <a:buFont typeface="Wingdings"/>
              <a:buChar char=""/>
              <a:tabLst>
                <a:tab pos="469900" algn="l"/>
              </a:tabLst>
            </a:pPr>
            <a:r>
              <a:rPr lang="en-US" sz="2000">
                <a:latin typeface="Times New Roman" panose="02020603050405020304" pitchFamily="18" charset="0"/>
                <a:cs typeface="Times New Roman" panose="02020603050405020304" pitchFamily="18" charset="0"/>
              </a:rPr>
              <a:t>Logical</a:t>
            </a:r>
          </a:p>
          <a:p>
            <a:pPr marL="469900" lvl="2">
              <a:lnSpc>
                <a:spcPct val="150000"/>
              </a:lnSpc>
              <a:spcBef>
                <a:spcPct val="0"/>
              </a:spcBef>
              <a:buFont typeface="Wingdings"/>
              <a:buChar char=""/>
              <a:tabLst>
                <a:tab pos="469900" algn="l"/>
              </a:tabLst>
            </a:pPr>
            <a:r>
              <a:rPr lang="en-US" sz="2000" spc="-5">
                <a:latin typeface="Times New Roman" panose="02020603050405020304" pitchFamily="18" charset="0"/>
                <a:cs typeface="Times New Roman" panose="02020603050405020304" pitchFamily="18" charset="0"/>
              </a:rPr>
              <a:t>Ternary</a:t>
            </a:r>
            <a:endParaRPr lang="en-US" sz="2000">
              <a:latin typeface="Times New Roman" panose="02020603050405020304" pitchFamily="18" charset="0"/>
              <a:cs typeface="Times New Roman" panose="02020603050405020304" pitchFamily="18" charset="0"/>
            </a:endParaRPr>
          </a:p>
          <a:p>
            <a:pPr marL="469900" lvl="2">
              <a:lnSpc>
                <a:spcPct val="150000"/>
              </a:lnSpc>
              <a:spcBef>
                <a:spcPct val="0"/>
              </a:spcBef>
              <a:buFont typeface="Wingdings"/>
              <a:buChar char=""/>
              <a:tabLst>
                <a:tab pos="469900" algn="l"/>
              </a:tabLst>
            </a:pPr>
            <a:r>
              <a:rPr lang="en-US" sz="2000">
                <a:latin typeface="Times New Roman" panose="02020603050405020304" pitchFamily="18" charset="0"/>
                <a:cs typeface="Times New Roman" panose="02020603050405020304" pitchFamily="18" charset="0"/>
              </a:rPr>
              <a:t>Assignment</a:t>
            </a:r>
          </a:p>
          <a:p>
            <a:pPr marL="469900" lvl="2">
              <a:lnSpc>
                <a:spcPct val="150000"/>
              </a:lnSpc>
              <a:spcBef>
                <a:spcPct val="0"/>
              </a:spcBef>
              <a:buFont typeface="Wingdings"/>
              <a:buChar char=""/>
              <a:tabLst>
                <a:tab pos="469900" algn="l"/>
              </a:tabLst>
            </a:pPr>
            <a:r>
              <a:rPr lang="en-US" sz="2000" spc="-5">
                <a:latin typeface="Times New Roman" panose="02020603050405020304" pitchFamily="18" charset="0"/>
                <a:cs typeface="Times New Roman" panose="02020603050405020304" pitchFamily="18" charset="0"/>
              </a:rPr>
              <a:t>Bitwise</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b="1">
                <a:latin typeface="Times New Roman" panose="02020603050405020304" pitchFamily="18" charset="0"/>
                <a:cs typeface="Times New Roman" panose="02020603050405020304" pitchFamily="18" charset="0"/>
              </a:rPr>
              <a:t>Unary</a:t>
            </a:r>
            <a:r>
              <a:rPr lang="en-US" sz="2000" b="1" spc="-3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Operators</a:t>
            </a:r>
            <a:endParaRPr lang="en-US" sz="2000">
              <a:latin typeface="Times New Roman" panose="02020603050405020304" pitchFamily="18" charset="0"/>
              <a:cs typeface="Times New Roman" panose="02020603050405020304" pitchFamily="18" charset="0"/>
            </a:endParaRPr>
          </a:p>
          <a:p>
            <a:pPr marL="12700" marR="5080" indent="457200">
              <a:lnSpc>
                <a:spcPct val="150000"/>
              </a:lnSpc>
              <a:spcBef>
                <a:spcPct val="0"/>
              </a:spcBef>
              <a:buNone/>
            </a:pPr>
            <a:r>
              <a:rPr lang="en-US" sz="2000">
                <a:latin typeface="Times New Roman" panose="02020603050405020304" pitchFamily="18" charset="0"/>
                <a:cs typeface="Times New Roman" panose="02020603050405020304" pitchFamily="18" charset="0"/>
              </a:rPr>
              <a:t>Unary</a:t>
            </a:r>
            <a:r>
              <a:rPr lang="en-US" sz="2000" spc="28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2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act</a:t>
            </a:r>
            <a:r>
              <a:rPr lang="en-US" sz="2000" spc="27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upon</a:t>
            </a:r>
            <a:r>
              <a:rPr lang="en-US" sz="2000" spc="2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only</a:t>
            </a:r>
            <a:r>
              <a:rPr lang="en-US" sz="2000" spc="2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one</a:t>
            </a:r>
            <a:r>
              <a:rPr lang="en-US" sz="2000" spc="2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a:t>
            </a:r>
            <a:r>
              <a:rPr lang="en-US" sz="2000" spc="28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3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perform</a:t>
            </a:r>
            <a:r>
              <a:rPr lang="en-US" sz="2000" spc="2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operations</a:t>
            </a:r>
            <a:r>
              <a:rPr lang="en-US" sz="2000" spc="2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such</a:t>
            </a:r>
            <a:r>
              <a:rPr lang="en-US" sz="2000" spc="28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as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increment,</a:t>
            </a:r>
            <a:r>
              <a:rPr lang="en-US" sz="2000" spc="-5">
                <a:latin typeface="Times New Roman" panose="02020603050405020304" pitchFamily="18" charset="0"/>
                <a:cs typeface="Times New Roman" panose="02020603050405020304" pitchFamily="18" charset="0"/>
              </a:rPr>
              <a:t> decrement,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negating</a:t>
            </a:r>
            <a:r>
              <a:rPr lang="en-US" sz="2000">
                <a:latin typeface="Times New Roman" panose="02020603050405020304" pitchFamily="18" charset="0"/>
                <a:cs typeface="Times New Roman" panose="02020603050405020304" pitchFamily="18" charset="0"/>
              </a:rPr>
              <a:t> an</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expression, </a:t>
            </a:r>
            <a:r>
              <a:rPr lang="en-US" sz="2000">
                <a:latin typeface="Times New Roman" panose="02020603050405020304" pitchFamily="18" charset="0"/>
                <a:cs typeface="Times New Roman" panose="02020603050405020304" pitchFamily="18" charset="0"/>
              </a:rPr>
              <a:t>or </a:t>
            </a:r>
            <a:r>
              <a:rPr lang="en-US" sz="2000" spc="-5">
                <a:latin typeface="Times New Roman" panose="02020603050405020304" pitchFamily="18" charset="0"/>
                <a:cs typeface="Times New Roman" panose="02020603050405020304" pitchFamily="18" charset="0"/>
              </a:rPr>
              <a:t>inverting</a:t>
            </a:r>
            <a:r>
              <a:rPr lang="en-US" sz="2000">
                <a:latin typeface="Times New Roman" panose="02020603050405020304" pitchFamily="18" charset="0"/>
                <a:cs typeface="Times New Roman" panose="02020603050405020304" pitchFamily="18" charset="0"/>
              </a:rPr>
              <a:t> a</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Boolean</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value.</a:t>
            </a: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FB5ABC-33AC-155B-BCB1-D8E0F3261C2C}"/>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HISTORY OF JAVA</a:t>
            </a:r>
            <a:endParaRPr lang="en-IN" sz="4000"/>
          </a:p>
        </p:txBody>
      </p:sp>
      <p:sp>
        <p:nvSpPr>
          <p:cNvPr id="3" name="Content Placeholder 2">
            <a:extLst>
              <a:ext uri="{FF2B5EF4-FFF2-40B4-BE49-F238E27FC236}">
                <a16:creationId xmlns:a16="http://schemas.microsoft.com/office/drawing/2014/main" id="{71B9F2E0-1675-C3F7-7E3B-352E342588F0}"/>
              </a:ext>
            </a:extLst>
          </p:cNvPr>
          <p:cNvSpPr>
            <a:spLocks noGrp="1"/>
          </p:cNvSpPr>
          <p:nvPr>
            <p:ph idx="1"/>
          </p:nvPr>
        </p:nvSpPr>
        <p:spPr/>
        <p:txBody>
          <a:bodyPr>
            <a:normAutofit fontScale="85000" lnSpcReduction="20000"/>
          </a:bodyPr>
          <a:lstStyle/>
          <a:p>
            <a:pPr marL="0" indent="0" algn="just">
              <a:lnSpc>
                <a:spcPct val="120000"/>
              </a:lnSpc>
              <a:buNone/>
            </a:pPr>
            <a:r>
              <a:rPr lang="en-US" sz="4900" b="1" spc="-35">
                <a:latin typeface="Times New Roman" panose="02020603050405020304" pitchFamily="18" charset="0"/>
                <a:cs typeface="Times New Roman" panose="02020603050405020304" pitchFamily="18" charset="0"/>
              </a:rPr>
              <a:t>Why</a:t>
            </a:r>
            <a:r>
              <a:rPr lang="en-US" sz="4900" b="1" spc="-25">
                <a:latin typeface="Times New Roman" panose="02020603050405020304" pitchFamily="18" charset="0"/>
                <a:cs typeface="Times New Roman" panose="02020603050405020304" pitchFamily="18" charset="0"/>
              </a:rPr>
              <a:t> </a:t>
            </a:r>
            <a:r>
              <a:rPr lang="en-US" sz="4900" b="1" spc="-30">
                <a:latin typeface="Times New Roman" panose="02020603050405020304" pitchFamily="18" charset="0"/>
                <a:cs typeface="Times New Roman" panose="02020603050405020304" pitchFamily="18" charset="0"/>
              </a:rPr>
              <a:t>Java</a:t>
            </a:r>
            <a:r>
              <a:rPr lang="en-US" sz="4900" b="1" spc="-20">
                <a:latin typeface="Times New Roman" panose="02020603050405020304" pitchFamily="18" charset="0"/>
                <a:cs typeface="Times New Roman" panose="02020603050405020304" pitchFamily="18" charset="0"/>
              </a:rPr>
              <a:t> </a:t>
            </a:r>
            <a:r>
              <a:rPr lang="en-US" sz="4900" b="1" spc="-30">
                <a:latin typeface="Times New Roman" panose="02020603050405020304" pitchFamily="18" charset="0"/>
                <a:cs typeface="Times New Roman" panose="02020603050405020304" pitchFamily="18" charset="0"/>
              </a:rPr>
              <a:t>Programming named "Java"?</a:t>
            </a:r>
            <a:endParaRPr lang="en-US" sz="4900" b="1">
              <a:latin typeface="Times New Roman" panose="02020603050405020304" pitchFamily="18" charset="0"/>
              <a:cs typeface="Times New Roman" panose="02020603050405020304" pitchFamily="18" charset="0"/>
            </a:endParaRPr>
          </a:p>
          <a:p>
            <a:pPr marL="469900" marR="8255" indent="-228600" algn="just">
              <a:lnSpc>
                <a:spcPct val="120000"/>
              </a:lnSpc>
              <a:buAutoNum type="arabicParenR" startAt="7"/>
              <a:tabLst>
                <a:tab pos="469900" algn="l"/>
              </a:tabLst>
            </a:pPr>
            <a:r>
              <a:rPr lang="en-US" sz="2600" spc="-5">
                <a:latin typeface="Times New Roman" panose="02020603050405020304" pitchFamily="18" charset="0"/>
                <a:cs typeface="Times New Roman" panose="02020603050405020304" pitchFamily="18" charset="0"/>
              </a:rPr>
              <a:t>The</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team</a:t>
            </a:r>
            <a:r>
              <a:rPr lang="en-US" sz="2600">
                <a:latin typeface="Times New Roman" panose="02020603050405020304" pitchFamily="18" charset="0"/>
                <a:cs typeface="Times New Roman" panose="02020603050405020304" pitchFamily="18" charset="0"/>
              </a:rPr>
              <a:t> gathered</a:t>
            </a:r>
            <a:r>
              <a:rPr lang="en-US" sz="2600" spc="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to</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choose</a:t>
            </a:r>
            <a:r>
              <a:rPr lang="en-US" sz="2600">
                <a:latin typeface="Times New Roman" panose="02020603050405020304" pitchFamily="18" charset="0"/>
                <a:cs typeface="Times New Roman" panose="02020603050405020304" pitchFamily="18" charset="0"/>
              </a:rPr>
              <a:t> a</a:t>
            </a:r>
            <a:r>
              <a:rPr lang="en-US" sz="2600" spc="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new</a:t>
            </a:r>
            <a:r>
              <a:rPr lang="en-US" sz="2600" spc="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name.</a:t>
            </a:r>
            <a:r>
              <a:rPr lang="en-US" sz="2600" spc="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The</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suggested</a:t>
            </a:r>
            <a:r>
              <a:rPr lang="en-US" sz="2600" spc="36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words</a:t>
            </a:r>
            <a:r>
              <a:rPr lang="en-US" sz="2600" spc="36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were </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"dynamic",</a:t>
            </a:r>
            <a:r>
              <a:rPr lang="en-US" sz="2600" spc="3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"revolutionary",</a:t>
            </a:r>
            <a:r>
              <a:rPr lang="en-US" sz="2600" spc="3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"Silk",</a:t>
            </a:r>
            <a:r>
              <a:rPr lang="en-US" sz="2600" spc="3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"jolt",</a:t>
            </a:r>
            <a:r>
              <a:rPr lang="en-US" sz="2600" spc="3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"DNA",</a:t>
            </a:r>
            <a:r>
              <a:rPr lang="en-US" sz="2600" spc="3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etc.</a:t>
            </a:r>
            <a:r>
              <a:rPr lang="en-US" sz="2600" spc="3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They</a:t>
            </a:r>
            <a:r>
              <a:rPr lang="en-US" sz="2600" spc="4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wanted</a:t>
            </a:r>
            <a:r>
              <a:rPr lang="en-US" sz="2600" spc="3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something</a:t>
            </a:r>
            <a:r>
              <a:rPr lang="en-US" sz="2600" spc="3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that</a:t>
            </a:r>
            <a:endParaRPr lang="en-US" sz="2600">
              <a:latin typeface="Times New Roman" panose="02020603050405020304" pitchFamily="18" charset="0"/>
              <a:cs typeface="Times New Roman" panose="02020603050405020304" pitchFamily="18" charset="0"/>
            </a:endParaRPr>
          </a:p>
          <a:p>
            <a:pPr marL="469900" marR="9525" algn="just">
              <a:lnSpc>
                <a:spcPct val="120000"/>
              </a:lnSpc>
            </a:pPr>
            <a:r>
              <a:rPr lang="en-US" sz="2600" spc="-5">
                <a:latin typeface="Times New Roman" panose="02020603050405020304" pitchFamily="18" charset="0"/>
                <a:cs typeface="Times New Roman" panose="02020603050405020304" pitchFamily="18" charset="0"/>
              </a:rPr>
              <a:t>reflected</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the</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essence </a:t>
            </a:r>
            <a:r>
              <a:rPr lang="en-US" sz="2600">
                <a:latin typeface="Times New Roman" panose="02020603050405020304" pitchFamily="18" charset="0"/>
                <a:cs typeface="Times New Roman" panose="02020603050405020304" pitchFamily="18" charset="0"/>
              </a:rPr>
              <a:t>of </a:t>
            </a:r>
            <a:r>
              <a:rPr lang="en-US" sz="2600" spc="-5">
                <a:latin typeface="Times New Roman" panose="02020603050405020304" pitchFamily="18" charset="0"/>
                <a:cs typeface="Times New Roman" panose="02020603050405020304" pitchFamily="18" charset="0"/>
              </a:rPr>
              <a:t>the</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technology:</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revolutionary,</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dynamic,</a:t>
            </a:r>
            <a:r>
              <a:rPr lang="en-US" sz="2600">
                <a:latin typeface="Times New Roman" panose="02020603050405020304" pitchFamily="18" charset="0"/>
                <a:cs typeface="Times New Roman" panose="02020603050405020304" pitchFamily="18" charset="0"/>
              </a:rPr>
              <a:t> lively, </a:t>
            </a:r>
            <a:r>
              <a:rPr lang="en-US" sz="2600" spc="-5">
                <a:latin typeface="Times New Roman" panose="02020603050405020304" pitchFamily="18" charset="0"/>
                <a:cs typeface="Times New Roman" panose="02020603050405020304" pitchFamily="18" charset="0"/>
              </a:rPr>
              <a:t>cool, </a:t>
            </a:r>
            <a:r>
              <a:rPr lang="en-US" sz="2600">
                <a:latin typeface="Times New Roman" panose="02020603050405020304" pitchFamily="18" charset="0"/>
                <a:cs typeface="Times New Roman" panose="02020603050405020304" pitchFamily="18" charset="0"/>
              </a:rPr>
              <a:t> unique,</a:t>
            </a:r>
            <a:r>
              <a:rPr lang="en-US" sz="2600" spc="-1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and</a:t>
            </a:r>
            <a:r>
              <a:rPr lang="en-US" sz="2600" spc="-5">
                <a:latin typeface="Times New Roman" panose="02020603050405020304" pitchFamily="18" charset="0"/>
                <a:cs typeface="Times New Roman" panose="02020603050405020304" pitchFamily="18" charset="0"/>
              </a:rPr>
              <a:t> easy</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to</a:t>
            </a:r>
            <a:r>
              <a:rPr lang="en-US" sz="2600" spc="-1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spell,</a:t>
            </a:r>
            <a:r>
              <a:rPr lang="en-US" sz="2600" spc="-1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and</a:t>
            </a:r>
            <a:r>
              <a:rPr lang="en-US" sz="2600" spc="-1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fun</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to</a:t>
            </a:r>
            <a:r>
              <a:rPr lang="en-US" sz="2600" spc="-1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say.</a:t>
            </a:r>
          </a:p>
          <a:p>
            <a:pPr marL="469900" marR="7620" algn="just">
              <a:lnSpc>
                <a:spcPct val="120000"/>
              </a:lnSpc>
              <a:spcBef>
                <a:spcPts val="40"/>
              </a:spcBef>
            </a:pPr>
            <a:r>
              <a:rPr lang="en-US" sz="2600" spc="-30">
                <a:latin typeface="Times New Roman" panose="02020603050405020304" pitchFamily="18" charset="0"/>
                <a:cs typeface="Times New Roman" panose="02020603050405020304" pitchFamily="18" charset="0"/>
              </a:rPr>
              <a:t>According </a:t>
            </a:r>
            <a:r>
              <a:rPr lang="en-US" sz="2600" spc="-20">
                <a:latin typeface="Times New Roman" panose="02020603050405020304" pitchFamily="18" charset="0"/>
                <a:cs typeface="Times New Roman" panose="02020603050405020304" pitchFamily="18" charset="0"/>
              </a:rPr>
              <a:t>to </a:t>
            </a:r>
            <a:r>
              <a:rPr lang="en-US" sz="2600" spc="-30">
                <a:latin typeface="Times New Roman" panose="02020603050405020304" pitchFamily="18" charset="0"/>
                <a:cs typeface="Times New Roman" panose="02020603050405020304" pitchFamily="18" charset="0"/>
              </a:rPr>
              <a:t>James </a:t>
            </a:r>
            <a:r>
              <a:rPr lang="en-US" sz="2600" spc="-25">
                <a:latin typeface="Times New Roman" panose="02020603050405020304" pitchFamily="18" charset="0"/>
                <a:cs typeface="Times New Roman" panose="02020603050405020304" pitchFamily="18" charset="0"/>
              </a:rPr>
              <a:t>Gosling, </a:t>
            </a:r>
            <a:r>
              <a:rPr lang="en-US" sz="2600" spc="-30">
                <a:latin typeface="Times New Roman" panose="02020603050405020304" pitchFamily="18" charset="0"/>
                <a:cs typeface="Times New Roman" panose="02020603050405020304" pitchFamily="18" charset="0"/>
              </a:rPr>
              <a:t>"Java </a:t>
            </a:r>
            <a:r>
              <a:rPr lang="en-US" sz="2600" spc="-35">
                <a:latin typeface="Times New Roman" panose="02020603050405020304" pitchFamily="18" charset="0"/>
                <a:cs typeface="Times New Roman" panose="02020603050405020304" pitchFamily="18" charset="0"/>
              </a:rPr>
              <a:t>was </a:t>
            </a:r>
            <a:r>
              <a:rPr lang="en-US" sz="2600" spc="-30">
                <a:latin typeface="Times New Roman" panose="02020603050405020304" pitchFamily="18" charset="0"/>
                <a:cs typeface="Times New Roman" panose="02020603050405020304" pitchFamily="18" charset="0"/>
              </a:rPr>
              <a:t>one </a:t>
            </a:r>
            <a:r>
              <a:rPr lang="en-US" sz="2600" spc="-25">
                <a:latin typeface="Times New Roman" panose="02020603050405020304" pitchFamily="18" charset="0"/>
                <a:cs typeface="Times New Roman" panose="02020603050405020304" pitchFamily="18" charset="0"/>
              </a:rPr>
              <a:t>of </a:t>
            </a:r>
            <a:r>
              <a:rPr lang="en-US" sz="2600" spc="-30">
                <a:latin typeface="Times New Roman" panose="02020603050405020304" pitchFamily="18" charset="0"/>
                <a:cs typeface="Times New Roman" panose="02020603050405020304" pitchFamily="18" charset="0"/>
              </a:rPr>
              <a:t>the top choices </a:t>
            </a:r>
            <a:r>
              <a:rPr lang="en-US" sz="2600" spc="-25">
                <a:latin typeface="Times New Roman" panose="02020603050405020304" pitchFamily="18" charset="0"/>
                <a:cs typeface="Times New Roman" panose="02020603050405020304" pitchFamily="18" charset="0"/>
              </a:rPr>
              <a:t>along </a:t>
            </a:r>
            <a:r>
              <a:rPr lang="en-US" sz="2600" spc="-30">
                <a:latin typeface="Times New Roman" panose="02020603050405020304" pitchFamily="18" charset="0"/>
                <a:cs typeface="Times New Roman" panose="02020603050405020304" pitchFamily="18" charset="0"/>
              </a:rPr>
              <a:t>with </a:t>
            </a:r>
            <a:r>
              <a:rPr lang="en-US" sz="2600" spc="-25">
                <a:latin typeface="Times New Roman" panose="02020603050405020304" pitchFamily="18" charset="0"/>
                <a:cs typeface="Times New Roman" panose="02020603050405020304" pitchFamily="18" charset="0"/>
              </a:rPr>
              <a:t>Silk". </a:t>
            </a:r>
            <a:r>
              <a:rPr lang="en-US" sz="2600" spc="-20">
                <a:latin typeface="Times New Roman" panose="02020603050405020304" pitchFamily="18" charset="0"/>
                <a:cs typeface="Times New Roman" panose="02020603050405020304" pitchFamily="18" charset="0"/>
              </a:rPr>
              <a:t> </a:t>
            </a:r>
            <a:r>
              <a:rPr lang="en-US" sz="2600" spc="-25">
                <a:latin typeface="Times New Roman" panose="02020603050405020304" pitchFamily="18" charset="0"/>
                <a:cs typeface="Times New Roman" panose="02020603050405020304" pitchFamily="18" charset="0"/>
              </a:rPr>
              <a:t>Since </a:t>
            </a:r>
            <a:r>
              <a:rPr lang="en-US" sz="2600" spc="-30">
                <a:latin typeface="Times New Roman" panose="02020603050405020304" pitchFamily="18" charset="0"/>
                <a:cs typeface="Times New Roman" panose="02020603050405020304" pitchFamily="18" charset="0"/>
              </a:rPr>
              <a:t>Java </a:t>
            </a:r>
            <a:r>
              <a:rPr lang="en-US" sz="2600" spc="-35">
                <a:latin typeface="Times New Roman" panose="02020603050405020304" pitchFamily="18" charset="0"/>
                <a:cs typeface="Times New Roman" panose="02020603050405020304" pitchFamily="18" charset="0"/>
              </a:rPr>
              <a:t>was </a:t>
            </a:r>
            <a:r>
              <a:rPr lang="en-US" sz="2600" spc="-25">
                <a:latin typeface="Times New Roman" panose="02020603050405020304" pitchFamily="18" charset="0"/>
                <a:cs typeface="Times New Roman" panose="02020603050405020304" pitchFamily="18" charset="0"/>
              </a:rPr>
              <a:t>so </a:t>
            </a:r>
            <a:r>
              <a:rPr lang="en-US" sz="2600" spc="-30">
                <a:latin typeface="Times New Roman" panose="02020603050405020304" pitchFamily="18" charset="0"/>
                <a:cs typeface="Times New Roman" panose="02020603050405020304" pitchFamily="18" charset="0"/>
              </a:rPr>
              <a:t>unique, most </a:t>
            </a:r>
            <a:r>
              <a:rPr lang="en-US" sz="2600" spc="-25">
                <a:latin typeface="Times New Roman" panose="02020603050405020304" pitchFamily="18" charset="0"/>
                <a:cs typeface="Times New Roman" panose="02020603050405020304" pitchFamily="18" charset="0"/>
              </a:rPr>
              <a:t>of </a:t>
            </a:r>
            <a:r>
              <a:rPr lang="en-US" sz="2600" spc="-30">
                <a:latin typeface="Times New Roman" panose="02020603050405020304" pitchFamily="18" charset="0"/>
                <a:cs typeface="Times New Roman" panose="02020603050405020304" pitchFamily="18" charset="0"/>
              </a:rPr>
              <a:t>the </a:t>
            </a:r>
            <a:r>
              <a:rPr lang="en-US" sz="2600" spc="-35">
                <a:latin typeface="Times New Roman" panose="02020603050405020304" pitchFamily="18" charset="0"/>
                <a:cs typeface="Times New Roman" panose="02020603050405020304" pitchFamily="18" charset="0"/>
              </a:rPr>
              <a:t>team </a:t>
            </a:r>
            <a:r>
              <a:rPr lang="en-US" sz="2600" spc="-30">
                <a:latin typeface="Times New Roman" panose="02020603050405020304" pitchFamily="18" charset="0"/>
                <a:cs typeface="Times New Roman" panose="02020603050405020304" pitchFamily="18" charset="0"/>
              </a:rPr>
              <a:t>members </a:t>
            </a:r>
            <a:r>
              <a:rPr lang="en-US" sz="2600" spc="-25">
                <a:latin typeface="Times New Roman" panose="02020603050405020304" pitchFamily="18" charset="0"/>
                <a:cs typeface="Times New Roman" panose="02020603050405020304" pitchFamily="18" charset="0"/>
              </a:rPr>
              <a:t>preferred </a:t>
            </a:r>
            <a:r>
              <a:rPr lang="en-US" sz="2600" spc="-35">
                <a:latin typeface="Times New Roman" panose="02020603050405020304" pitchFamily="18" charset="0"/>
                <a:cs typeface="Times New Roman" panose="02020603050405020304" pitchFamily="18" charset="0"/>
              </a:rPr>
              <a:t>Java </a:t>
            </a:r>
            <a:r>
              <a:rPr lang="en-US" sz="2600" spc="-30">
                <a:latin typeface="Times New Roman" panose="02020603050405020304" pitchFamily="18" charset="0"/>
                <a:cs typeface="Times New Roman" panose="02020603050405020304" pitchFamily="18" charset="0"/>
              </a:rPr>
              <a:t>than </a:t>
            </a:r>
            <a:r>
              <a:rPr lang="en-US" sz="2600" spc="-25">
                <a:latin typeface="Times New Roman" panose="02020603050405020304" pitchFamily="18" charset="0"/>
                <a:cs typeface="Times New Roman" panose="02020603050405020304" pitchFamily="18" charset="0"/>
              </a:rPr>
              <a:t>other </a:t>
            </a:r>
            <a:r>
              <a:rPr lang="en-US" sz="2600" spc="-20">
                <a:latin typeface="Times New Roman" panose="02020603050405020304" pitchFamily="18" charset="0"/>
                <a:cs typeface="Times New Roman" panose="02020603050405020304" pitchFamily="18" charset="0"/>
              </a:rPr>
              <a:t> </a:t>
            </a:r>
            <a:r>
              <a:rPr lang="en-US" sz="2600" spc="-30">
                <a:latin typeface="Times New Roman" panose="02020603050405020304" pitchFamily="18" charset="0"/>
                <a:cs typeface="Times New Roman" panose="02020603050405020304" pitchFamily="18" charset="0"/>
              </a:rPr>
              <a:t>names.</a:t>
            </a:r>
            <a:endParaRPr lang="en-US" sz="2600">
              <a:latin typeface="Times New Roman" panose="02020603050405020304" pitchFamily="18" charset="0"/>
              <a:cs typeface="Times New Roman" panose="02020603050405020304" pitchFamily="18" charset="0"/>
            </a:endParaRPr>
          </a:p>
          <a:p>
            <a:pPr marL="469900" indent="-228600" algn="just">
              <a:lnSpc>
                <a:spcPct val="120000"/>
              </a:lnSpc>
              <a:buAutoNum type="arabicParenR" startAt="8"/>
              <a:tabLst>
                <a:tab pos="469900" algn="l"/>
              </a:tabLst>
            </a:pPr>
            <a:r>
              <a:rPr lang="en-US" sz="2600" spc="-5">
                <a:latin typeface="Times New Roman" panose="02020603050405020304" pitchFamily="18" charset="0"/>
                <a:cs typeface="Times New Roman" panose="02020603050405020304" pitchFamily="18" charset="0"/>
              </a:rPr>
              <a:t>Java</a:t>
            </a:r>
            <a:r>
              <a:rPr lang="en-US" sz="2600" spc="14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is</a:t>
            </a:r>
            <a:r>
              <a:rPr lang="en-US" sz="2600" spc="14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an</a:t>
            </a:r>
            <a:r>
              <a:rPr lang="en-US" sz="2600" spc="14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island</a:t>
            </a:r>
            <a:r>
              <a:rPr lang="en-US" sz="2600" spc="13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in</a:t>
            </a:r>
            <a:r>
              <a:rPr lang="en-US" sz="2600" spc="14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Indonesia</a:t>
            </a:r>
            <a:r>
              <a:rPr lang="en-US" sz="2600" spc="14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where</a:t>
            </a:r>
            <a:r>
              <a:rPr lang="en-US" sz="2600" spc="14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the</a:t>
            </a:r>
            <a:r>
              <a:rPr lang="en-US" sz="2600" spc="14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first</a:t>
            </a:r>
            <a:r>
              <a:rPr lang="en-US" sz="2600" spc="13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coffee</a:t>
            </a:r>
            <a:r>
              <a:rPr lang="en-US" sz="2600" spc="14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was</a:t>
            </a:r>
            <a:r>
              <a:rPr lang="en-US" sz="2600" spc="14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produced</a:t>
            </a:r>
            <a:r>
              <a:rPr lang="en-US" sz="2600" spc="13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(called</a:t>
            </a:r>
            <a:r>
              <a:rPr lang="en-US" sz="2600" spc="13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Java</a:t>
            </a:r>
            <a:endParaRPr lang="en-US" sz="2600">
              <a:latin typeface="Times New Roman" panose="02020603050405020304" pitchFamily="18" charset="0"/>
              <a:cs typeface="Times New Roman" panose="02020603050405020304" pitchFamily="18" charset="0"/>
            </a:endParaRPr>
          </a:p>
          <a:p>
            <a:pPr marL="241300" marR="8890" indent="0" algn="just">
              <a:lnSpc>
                <a:spcPct val="120000"/>
              </a:lnSpc>
              <a:spcBef>
                <a:spcPts val="55"/>
              </a:spcBef>
              <a:buNone/>
            </a:pPr>
            <a:r>
              <a:rPr lang="en-US" sz="2600" spc="-5">
                <a:latin typeface="Times New Roman" panose="02020603050405020304" pitchFamily="18" charset="0"/>
                <a:cs typeface="Times New Roman" panose="02020603050405020304" pitchFamily="18" charset="0"/>
              </a:rPr>
              <a:t>coffee).</a:t>
            </a:r>
            <a:r>
              <a:rPr lang="en-US" sz="2600" spc="9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It</a:t>
            </a:r>
            <a:r>
              <a:rPr lang="en-US" sz="2600" spc="114">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is</a:t>
            </a:r>
            <a:r>
              <a:rPr lang="en-US" sz="2600" spc="10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a</a:t>
            </a:r>
            <a:r>
              <a:rPr lang="en-US" sz="2600" spc="11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kind</a:t>
            </a:r>
            <a:r>
              <a:rPr lang="en-US" sz="2600" spc="10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of</a:t>
            </a:r>
            <a:r>
              <a:rPr lang="en-US" sz="2600" spc="11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espresso</a:t>
            </a:r>
            <a:r>
              <a:rPr lang="en-US" sz="2600" spc="10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bean.</a:t>
            </a:r>
            <a:r>
              <a:rPr lang="en-US" sz="2600" spc="10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Java</a:t>
            </a:r>
            <a:r>
              <a:rPr lang="en-US" sz="2600" spc="10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name</a:t>
            </a:r>
            <a:r>
              <a:rPr lang="en-US" sz="2600" spc="11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was</a:t>
            </a:r>
            <a:r>
              <a:rPr lang="en-US" sz="2600" spc="10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chosen</a:t>
            </a:r>
            <a:r>
              <a:rPr lang="en-US" sz="2600" spc="11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by</a:t>
            </a:r>
            <a:r>
              <a:rPr lang="en-US" sz="2600" spc="10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James</a:t>
            </a:r>
            <a:r>
              <a:rPr lang="en-US" sz="2600" spc="10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Gosling </a:t>
            </a:r>
            <a:r>
              <a:rPr lang="en-US" sz="2600" spc="-36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while</a:t>
            </a:r>
            <a:r>
              <a:rPr lang="en-US" sz="2600">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having </a:t>
            </a:r>
            <a:r>
              <a:rPr lang="en-US" sz="2600">
                <a:latin typeface="Times New Roman" panose="02020603050405020304" pitchFamily="18" charset="0"/>
                <a:cs typeface="Times New Roman" panose="02020603050405020304" pitchFamily="18" charset="0"/>
              </a:rPr>
              <a:t>a</a:t>
            </a:r>
            <a:r>
              <a:rPr lang="en-US" sz="2600" spc="5">
                <a:latin typeface="Times New Roman" panose="02020603050405020304" pitchFamily="18" charset="0"/>
                <a:cs typeface="Times New Roman" panose="02020603050405020304" pitchFamily="18" charset="0"/>
              </a:rPr>
              <a:t> </a:t>
            </a:r>
            <a:r>
              <a:rPr lang="en-US" sz="2600" spc="-5">
                <a:latin typeface="Times New Roman" panose="02020603050405020304" pitchFamily="18" charset="0"/>
                <a:cs typeface="Times New Roman" panose="02020603050405020304" pitchFamily="18" charset="0"/>
              </a:rPr>
              <a:t>cup </a:t>
            </a:r>
            <a:r>
              <a:rPr lang="en-US" sz="2600">
                <a:latin typeface="Times New Roman" panose="02020603050405020304" pitchFamily="18" charset="0"/>
                <a:cs typeface="Times New Roman" panose="02020603050405020304" pitchFamily="18" charset="0"/>
              </a:rPr>
              <a:t>of</a:t>
            </a:r>
            <a:r>
              <a:rPr lang="en-US" sz="2600" spc="-5">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coffee </a:t>
            </a:r>
            <a:r>
              <a:rPr lang="en-US" sz="2600" spc="-5">
                <a:latin typeface="Times New Roman" panose="02020603050405020304" pitchFamily="18" charset="0"/>
                <a:cs typeface="Times New Roman" panose="02020603050405020304" pitchFamily="18" charset="0"/>
              </a:rPr>
              <a:t>nearby</a:t>
            </a:r>
            <a:r>
              <a:rPr lang="en-US" sz="2600">
                <a:latin typeface="Times New Roman" panose="02020603050405020304" pitchFamily="18" charset="0"/>
                <a:cs typeface="Times New Roman" panose="02020603050405020304" pitchFamily="18" charset="0"/>
              </a:rPr>
              <a:t> his </a:t>
            </a:r>
            <a:r>
              <a:rPr lang="en-US" sz="2600" spc="-5">
                <a:latin typeface="Times New Roman" panose="02020603050405020304" pitchFamily="18" charset="0"/>
                <a:cs typeface="Times New Roman" panose="02020603050405020304" pitchFamily="18" charset="0"/>
              </a:rPr>
              <a:t>office.</a:t>
            </a:r>
            <a:endParaRPr lang="en-US" sz="26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288440307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97634"/>
          </a:xfrm>
        </p:spPr>
        <p:txBody>
          <a:bodyPr/>
          <a:lstStyle/>
          <a:p>
            <a:endParaRPr lang="en-US"/>
          </a:p>
        </p:txBody>
      </p:sp>
      <p:graphicFrame>
        <p:nvGraphicFramePr>
          <p:cNvPr id="4" name="Content Placeholder 3"/>
          <p:cNvGraphicFramePr>
            <a:graphicFrameLocks noGrp="1"/>
          </p:cNvGraphicFramePr>
          <p:nvPr>
            <p:ph idx="1"/>
          </p:nvPr>
        </p:nvGraphicFramePr>
        <p:xfrm>
          <a:off x="714348" y="1142984"/>
          <a:ext cx="7858181" cy="3832800"/>
        </p:xfrm>
        <a:graphic>
          <a:graphicData uri="http://schemas.openxmlformats.org/drawingml/2006/table">
            <a:tbl>
              <a:tblPr firstRow="1" bandRow="1">
                <a:tableStyleId>{5C22544A-7EE6-4342-B048-85BDC9FD1C3A}</a:tableStyleId>
              </a:tblPr>
              <a:tblGrid>
                <a:gridCol w="1071570">
                  <a:extLst>
                    <a:ext uri="{9D8B030D-6E8A-4147-A177-3AD203B41FA5}">
                      <a16:colId xmlns:a16="http://schemas.microsoft.com/office/drawing/2014/main" val="20000"/>
                    </a:ext>
                  </a:extLst>
                </a:gridCol>
                <a:gridCol w="2214578">
                  <a:extLst>
                    <a:ext uri="{9D8B030D-6E8A-4147-A177-3AD203B41FA5}">
                      <a16:colId xmlns:a16="http://schemas.microsoft.com/office/drawing/2014/main" val="20001"/>
                    </a:ext>
                  </a:extLst>
                </a:gridCol>
                <a:gridCol w="4572033">
                  <a:extLst>
                    <a:ext uri="{9D8B030D-6E8A-4147-A177-3AD203B41FA5}">
                      <a16:colId xmlns:a16="http://schemas.microsoft.com/office/drawing/2014/main" val="20002"/>
                    </a:ext>
                  </a:extLst>
                </a:gridCol>
              </a:tblGrid>
              <a:tr h="0">
                <a:tc>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Operator</a:t>
                      </a:r>
                      <a:r>
                        <a:rPr lang="en-US" sz="2000">
                          <a:latin typeface="Times New Roman" panose="02020603050405020304" pitchFamily="18" charset="0"/>
                          <a:ea typeface="Calibri" panose="020F0502020204030204"/>
                          <a:cs typeface="Times New Roman" panose="02020603050405020304" pitchFamily="18" charset="0"/>
                        </a:rPr>
                        <a:t> </a:t>
                      </a:r>
                    </a:p>
                  </a:txBody>
                  <a:tcPr marL="9525" marR="9525" marT="2540" marB="0"/>
                </a:tc>
                <a:tc>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Name</a:t>
                      </a:r>
                      <a:r>
                        <a:rPr lang="en-US" sz="2000">
                          <a:latin typeface="Times New Roman" panose="02020603050405020304" pitchFamily="18" charset="0"/>
                          <a:ea typeface="Calibri" panose="020F0502020204030204"/>
                          <a:cs typeface="Times New Roman" panose="02020603050405020304" pitchFamily="18" charset="0"/>
                        </a:rPr>
                        <a:t> </a:t>
                      </a:r>
                    </a:p>
                  </a:txBody>
                  <a:tcPr marL="9525" marR="9525" marT="2540" marB="0"/>
                </a:tc>
                <a:tc>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Description</a:t>
                      </a:r>
                      <a:r>
                        <a:rPr lang="en-US" sz="2000">
                          <a:latin typeface="Times New Roman" panose="02020603050405020304" pitchFamily="18" charset="0"/>
                          <a:ea typeface="Calibri" panose="020F0502020204030204"/>
                          <a:cs typeface="Times New Roman" panose="02020603050405020304" pitchFamily="18" charset="0"/>
                        </a:rPr>
                        <a:t> </a:t>
                      </a:r>
                    </a:p>
                  </a:txBody>
                  <a:tcPr marL="9525" marR="9525" marT="2540" marB="0"/>
                </a:tc>
                <a:extLst>
                  <a:ext uri="{0D108BD9-81ED-4DB2-BD59-A6C34878D82A}">
                    <a16:rowId xmlns:a16="http://schemas.microsoft.com/office/drawing/2014/main" val="10000"/>
                  </a:ext>
                </a:extLst>
              </a:tr>
              <a:tr h="370840">
                <a:tc rowSpan="2">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a:t>
                      </a:r>
                      <a:r>
                        <a:rPr lang="en-US" sz="2000">
                          <a:latin typeface="Times New Roman" panose="02020603050405020304" pitchFamily="18" charset="0"/>
                          <a:ea typeface="Calibri" panose="020F0502020204030204"/>
                          <a:cs typeface="Times New Roman" panose="02020603050405020304" pitchFamily="18" charset="0"/>
                        </a:rPr>
                        <a: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Post increment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Increments the value after use </a:t>
                      </a:r>
                    </a:p>
                  </a:txBody>
                  <a:tcPr marL="17780" marR="17780" marT="17780" marB="17780"/>
                </a:tc>
                <a:extLst>
                  <a:ext uri="{0D108BD9-81ED-4DB2-BD59-A6C34878D82A}">
                    <a16:rowId xmlns:a16="http://schemas.microsoft.com/office/drawing/2014/main" val="10001"/>
                  </a:ext>
                </a:extLst>
              </a:tr>
              <a:tr h="370840">
                <a:tc vMerge="1">
                  <a:txBody>
                    <a:bodyPr/>
                    <a:lstStyle/>
                    <a:p>
                      <a:endParaRPr lang="en-US"/>
                    </a:p>
                  </a:txBody>
                  <a:tcPr/>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Pre increment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Increments the value before use </a:t>
                      </a:r>
                    </a:p>
                  </a:txBody>
                  <a:tcPr marL="17780" marR="17780" marT="17780" marB="17780"/>
                </a:tc>
                <a:extLst>
                  <a:ext uri="{0D108BD9-81ED-4DB2-BD59-A6C34878D82A}">
                    <a16:rowId xmlns:a16="http://schemas.microsoft.com/office/drawing/2014/main" val="10002"/>
                  </a:ext>
                </a:extLst>
              </a:tr>
              <a:tr h="370840">
                <a:tc rowSpan="2">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a:t>
                      </a:r>
                      <a:r>
                        <a:rPr lang="en-US" sz="2000">
                          <a:latin typeface="Times New Roman" panose="02020603050405020304" pitchFamily="18" charset="0"/>
                          <a:ea typeface="Calibri" panose="020F0502020204030204"/>
                          <a:cs typeface="Times New Roman" panose="02020603050405020304" pitchFamily="18" charset="0"/>
                        </a:rPr>
                        <a: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Post increment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decrements the value after use </a:t>
                      </a:r>
                    </a:p>
                  </a:txBody>
                  <a:tcPr marL="17780" marR="17780" marT="17780" marB="17780"/>
                </a:tc>
                <a:extLst>
                  <a:ext uri="{0D108BD9-81ED-4DB2-BD59-A6C34878D82A}">
                    <a16:rowId xmlns:a16="http://schemas.microsoft.com/office/drawing/2014/main" val="10003"/>
                  </a:ext>
                </a:extLst>
              </a:tr>
              <a:tr h="370840">
                <a:tc vMerge="1">
                  <a:txBody>
                    <a:bodyPr/>
                    <a:lstStyle/>
                    <a:p>
                      <a:endParaRPr lang="en-US"/>
                    </a:p>
                  </a:txBody>
                  <a:tcPr/>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Pre increment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decrements the value before use </a:t>
                      </a:r>
                    </a:p>
                  </a:txBody>
                  <a:tcPr marL="17780" marR="17780" marT="17780" marB="17780"/>
                </a:tc>
                <a:extLst>
                  <a:ext uri="{0D108BD9-81ED-4DB2-BD59-A6C34878D82A}">
                    <a16:rowId xmlns:a16="http://schemas.microsoft.com/office/drawing/2014/main" val="10004"/>
                  </a:ext>
                </a:extLst>
              </a:tr>
              <a:tr h="370840">
                <a:tc>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a:t>
                      </a:r>
                      <a:r>
                        <a:rPr lang="en-US" sz="2000">
                          <a:latin typeface="Times New Roman" panose="02020603050405020304" pitchFamily="18" charset="0"/>
                          <a:ea typeface="Calibri" panose="020F0502020204030204"/>
                          <a:cs typeface="Times New Roman" panose="02020603050405020304" pitchFamily="18" charset="0"/>
                        </a:rPr>
                        <a: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Bitwise complement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Flips bits of the value </a:t>
                      </a:r>
                    </a:p>
                  </a:txBody>
                  <a:tcPr marL="17780" marR="17780" marT="17780" marB="17780"/>
                </a:tc>
                <a:extLst>
                  <a:ext uri="{0D108BD9-81ED-4DB2-BD59-A6C34878D82A}">
                    <a16:rowId xmlns:a16="http://schemas.microsoft.com/office/drawing/2014/main" val="10005"/>
                  </a:ext>
                </a:extLst>
              </a:tr>
              <a:tr h="370840">
                <a:tc>
                  <a:txBody>
                    <a:bodyPr/>
                    <a:lstStyle/>
                    <a:p>
                      <a:pPr>
                        <a:lnSpc>
                          <a:spcPct val="200000"/>
                        </a:lnSpc>
                        <a:spcAft>
                          <a:spcPts val="1000"/>
                        </a:spcAft>
                      </a:pPr>
                      <a:r>
                        <a:rPr lang="en-US" sz="2000" b="1">
                          <a:latin typeface="Times New Roman" panose="02020603050405020304" pitchFamily="18" charset="0"/>
                          <a:ea typeface="Calibri" panose="020F0502020204030204"/>
                          <a:cs typeface="Times New Roman" panose="02020603050405020304" pitchFamily="18" charset="0"/>
                        </a:rPr>
                        <a:t>!</a:t>
                      </a:r>
                      <a:r>
                        <a:rPr lang="en-US" sz="2000">
                          <a:latin typeface="Times New Roman" panose="02020603050405020304" pitchFamily="18" charset="0"/>
                          <a:ea typeface="Calibri" panose="020F0502020204030204"/>
                          <a:cs typeface="Times New Roman" panose="02020603050405020304" pitchFamily="18" charset="0"/>
                        </a:rPr>
                        <a:t>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Logical negation </a:t>
                      </a:r>
                    </a:p>
                  </a:txBody>
                  <a:tcPr marL="17780" marR="17780" marT="17780" marB="17780"/>
                </a:tc>
                <a:tc>
                  <a:txBody>
                    <a:bodyPr/>
                    <a:lstStyle/>
                    <a:p>
                      <a:pPr>
                        <a:lnSpc>
                          <a:spcPct val="200000"/>
                        </a:lnSpc>
                        <a:spcAft>
                          <a:spcPts val="1000"/>
                        </a:spcAft>
                      </a:pPr>
                      <a:r>
                        <a:rPr lang="en-US" sz="2000">
                          <a:latin typeface="Times New Roman" panose="02020603050405020304" pitchFamily="18" charset="0"/>
                          <a:ea typeface="Calibri" panose="020F0502020204030204"/>
                          <a:cs typeface="Times New Roman" panose="02020603050405020304" pitchFamily="18" charset="0"/>
                        </a:rPr>
                        <a:t>Inverts the value of a Boolean </a:t>
                      </a:r>
                    </a:p>
                  </a:txBody>
                  <a:tcPr marL="17780" marR="17780" marT="17780" marB="17780"/>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57166"/>
            <a:ext cx="4471990" cy="5768997"/>
          </a:xfrm>
        </p:spPr>
        <p:txBody>
          <a:bodyPr>
            <a:normAutofit/>
          </a:bodyPr>
          <a:lstStyle/>
          <a:p>
            <a:pPr>
              <a:buNone/>
            </a:pPr>
            <a:r>
              <a:rPr lang="en-US" sz="2000" b="1"/>
              <a:t>Unary Operator Example: ++ and --</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public class OperatorExample</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public static void main(String args[])</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int x=10;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System.out.println(x++);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System.out.println(++x);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System.out.println(x--);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System.out.println(--x); </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a:xfrm>
            <a:off x="5072066" y="642918"/>
            <a:ext cx="3614734" cy="5483245"/>
          </a:xfrm>
        </p:spPr>
        <p:txBody>
          <a:bodyPr>
            <a:normAutofit/>
          </a:bodyPr>
          <a:lstStyle/>
          <a:p>
            <a:pPr>
              <a:buNone/>
            </a:pPr>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p>
            <a:pPr>
              <a:buNone/>
            </a:pPr>
            <a:r>
              <a:rPr lang="en-US" sz="2000">
                <a:latin typeface="Times New Roman" panose="02020603050405020304" pitchFamily="18" charset="0"/>
                <a:cs typeface="Times New Roman" panose="02020603050405020304" pitchFamily="18" charset="0"/>
              </a:rPr>
              <a:t>10 </a:t>
            </a:r>
          </a:p>
          <a:p>
            <a:pPr>
              <a:buNone/>
            </a:pPr>
            <a:r>
              <a:rPr lang="en-US" sz="2000">
                <a:latin typeface="Times New Roman" panose="02020603050405020304" pitchFamily="18" charset="0"/>
                <a:cs typeface="Times New Roman" panose="02020603050405020304" pitchFamily="18" charset="0"/>
              </a:rPr>
              <a:t>12 </a:t>
            </a:r>
          </a:p>
          <a:p>
            <a:pPr>
              <a:buNone/>
            </a:pPr>
            <a:r>
              <a:rPr lang="en-US" sz="2000">
                <a:latin typeface="Times New Roman" panose="02020603050405020304" pitchFamily="18" charset="0"/>
                <a:cs typeface="Times New Roman" panose="02020603050405020304" pitchFamily="18" charset="0"/>
              </a:rPr>
              <a:t>12 </a:t>
            </a:r>
          </a:p>
          <a:p>
            <a:pPr>
              <a:buNone/>
            </a:pPr>
            <a:r>
              <a:rPr lang="en-US" sz="2000">
                <a:latin typeface="Times New Roman" panose="02020603050405020304" pitchFamily="18" charset="0"/>
                <a:cs typeface="Times New Roman" panose="02020603050405020304" pitchFamily="18" charset="0"/>
              </a:rPr>
              <a:t>10</a:t>
            </a:r>
          </a:p>
          <a:p>
            <a:pPr>
              <a:buNone/>
            </a:pPr>
            <a:endParaRPr 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52"/>
            <a:ext cx="5472122" cy="6572296"/>
          </a:xfrm>
        </p:spPr>
        <p:txBody>
          <a:bodyPr>
            <a:noAutofit/>
          </a:bodyPr>
          <a:lstStyle/>
          <a:p>
            <a:pPr>
              <a:lnSpc>
                <a:spcPct val="150000"/>
              </a:lnSpc>
              <a:spcBef>
                <a:spcPct val="0"/>
              </a:spcBef>
              <a:buNone/>
            </a:pPr>
            <a:r>
              <a:rPr lang="en-US" sz="2000" b="1">
                <a:latin typeface="Times New Roman" panose="02020603050405020304" pitchFamily="18" charset="0"/>
                <a:cs typeface="Times New Roman" panose="02020603050405020304" pitchFamily="18" charset="0"/>
              </a:rPr>
              <a:t>Example: ~ and !</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public class OperatorExample</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public static void main(String args[])</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int a=10;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int b=-10;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boolean c=true;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boolean d=false;  </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System.out.println(~a);</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System.out.println(~b);</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System.out.println(!c);</a:t>
            </a:r>
          </a:p>
          <a:p>
            <a:pPr>
              <a:lnSpc>
                <a:spcPct val="150000"/>
              </a:lnSpc>
              <a:spcBef>
                <a:spcPct val="0"/>
              </a:spcBef>
              <a:buNone/>
            </a:pPr>
            <a:r>
              <a:rPr lang="en-US" sz="2000" err="1">
                <a:latin typeface="Times New Roman" panose="02020603050405020304" pitchFamily="18" charset="0"/>
                <a:cs typeface="Times New Roman" panose="02020603050405020304" pitchFamily="18" charset="0"/>
              </a:rPr>
              <a:t>System.out.println(!d);  </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  </a:t>
            </a: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5857884" y="1600200"/>
            <a:ext cx="2828916" cy="4525963"/>
          </a:xfrm>
        </p:spPr>
        <p:txBody>
          <a:bodyPr>
            <a:normAutofit/>
          </a:bodyPr>
          <a:lstStyle/>
          <a:p>
            <a:pPr>
              <a:buNone/>
            </a:pPr>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p>
            <a:pPr>
              <a:buNone/>
            </a:pPr>
            <a:r>
              <a:rPr lang="en-US" sz="2000">
                <a:latin typeface="Times New Roman" panose="02020603050405020304" pitchFamily="18" charset="0"/>
                <a:cs typeface="Times New Roman" panose="02020603050405020304" pitchFamily="18" charset="0"/>
              </a:rPr>
              <a:t>-11 </a:t>
            </a:r>
          </a:p>
          <a:p>
            <a:pPr>
              <a:buNone/>
            </a:pPr>
            <a:r>
              <a:rPr lang="en-US" sz="2000">
                <a:latin typeface="Times New Roman" panose="02020603050405020304" pitchFamily="18" charset="0"/>
                <a:cs typeface="Times New Roman" panose="02020603050405020304" pitchFamily="18" charset="0"/>
              </a:rPr>
              <a:t>9 </a:t>
            </a:r>
          </a:p>
          <a:p>
            <a:pPr>
              <a:buNone/>
            </a:pPr>
            <a:r>
              <a:rPr lang="en-US" sz="2000">
                <a:latin typeface="Times New Roman" panose="02020603050405020304" pitchFamily="18" charset="0"/>
                <a:cs typeface="Times New Roman" panose="02020603050405020304" pitchFamily="18" charset="0"/>
              </a:rPr>
              <a:t>false </a:t>
            </a:r>
          </a:p>
          <a:p>
            <a:pPr>
              <a:buNone/>
            </a:pPr>
            <a:r>
              <a:rPr lang="en-US" sz="2000">
                <a:latin typeface="Times New Roman" panose="02020603050405020304" pitchFamily="18" charset="0"/>
                <a:cs typeface="Times New Roman" panose="02020603050405020304" pitchFamily="18" charset="0"/>
              </a:rPr>
              <a:t>true</a:t>
            </a:r>
          </a:p>
          <a:p>
            <a:pPr>
              <a:buNone/>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marL="12700">
              <a:lnSpc>
                <a:spcPct val="150000"/>
              </a:lnSpc>
              <a:spcBef>
                <a:spcPct val="0"/>
              </a:spcBef>
              <a:buNone/>
            </a:pPr>
            <a:r>
              <a:rPr lang="en-US" sz="2000" b="1" spc="-5" dirty="0">
                <a:latin typeface="Times New Roman" panose="02020603050405020304" pitchFamily="18" charset="0"/>
                <a:cs typeface="Times New Roman" panose="02020603050405020304" pitchFamily="18" charset="0"/>
              </a:rPr>
              <a:t>Example</a:t>
            </a:r>
            <a:endParaRPr lang="en-US" sz="2000" dirty="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spc="-5" dirty="0">
                <a:latin typeface="Times New Roman" panose="02020603050405020304" pitchFamily="18" charset="0"/>
                <a:cs typeface="Times New Roman" panose="02020603050405020304" pitchFamily="18" charset="0"/>
              </a:rPr>
              <a:t>class</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Welcome</a:t>
            </a:r>
            <a:endParaRPr lang="en-US" sz="2000" dirty="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dirty="0">
                <a:latin typeface="Times New Roman" panose="02020603050405020304" pitchFamily="18" charset="0"/>
                <a:cs typeface="Times New Roman" panose="02020603050405020304" pitchFamily="18" charset="0"/>
              </a:rPr>
              <a:t>{</a:t>
            </a:r>
          </a:p>
          <a:p>
            <a:pPr marL="201295">
              <a:lnSpc>
                <a:spcPct val="150000"/>
              </a:lnSpc>
              <a:spcBef>
                <a:spcPct val="0"/>
              </a:spcBef>
              <a:buNone/>
            </a:pPr>
            <a:r>
              <a:rPr lang="en-US" sz="2000" spc="-5" dirty="0">
                <a:latin typeface="Times New Roman" panose="02020603050405020304" pitchFamily="18" charset="0"/>
                <a:cs typeface="Times New Roman" panose="02020603050405020304" pitchFamily="18" charset="0"/>
              </a:rPr>
              <a:t>public</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static void main(String </a:t>
            </a:r>
            <a:r>
              <a:rPr lang="en-US" sz="2000" spc="-5" dirty="0" err="1">
                <a:latin typeface="Times New Roman" panose="02020603050405020304" pitchFamily="18" charset="0"/>
                <a:cs typeface="Times New Roman" panose="02020603050405020304" pitchFamily="18" charset="0"/>
              </a:rPr>
              <a:t>args</a:t>
            </a:r>
            <a:r>
              <a:rPr lang="en-US" sz="2000" spc="-5"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01295">
              <a:lnSpc>
                <a:spcPct val="150000"/>
              </a:lnSpc>
              <a:spcBef>
                <a:spcPct val="0"/>
              </a:spcBef>
              <a:buNone/>
            </a:pPr>
            <a:r>
              <a:rPr lang="en-US" sz="2000" dirty="0">
                <a:latin typeface="Times New Roman" panose="02020603050405020304" pitchFamily="18" charset="0"/>
                <a:cs typeface="Times New Roman" panose="02020603050405020304" pitchFamily="18" charset="0"/>
              </a:rPr>
              <a:t>{</a:t>
            </a:r>
          </a:p>
          <a:p>
            <a:pPr marL="391795" marR="3890010">
              <a:lnSpc>
                <a:spcPct val="150000"/>
              </a:lnSpc>
              <a:spcBef>
                <a:spcPct val="0"/>
              </a:spcBef>
              <a:buNone/>
            </a:pPr>
            <a:r>
              <a:rPr lang="en-US" sz="2000" dirty="0">
                <a:latin typeface="Times New Roman" panose="02020603050405020304" pitchFamily="18" charset="0"/>
                <a:cs typeface="Times New Roman" panose="02020603050405020304" pitchFamily="18" charset="0"/>
              </a:rPr>
              <a:t>int</a:t>
            </a:r>
            <a:r>
              <a:rPr lang="en-US" sz="2000" spc="-4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numOne</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10; </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a:t>
            </a:r>
            <a:r>
              <a:rPr lang="en-US" sz="2000" spc="-3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numTwo</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5;</a:t>
            </a:r>
          </a:p>
          <a:p>
            <a:pPr marL="391795">
              <a:lnSpc>
                <a:spcPct val="150000"/>
              </a:lnSpc>
              <a:spcBef>
                <a:spcPct val="0"/>
              </a:spcBef>
              <a:buNone/>
            </a:pPr>
            <a:r>
              <a:rPr lang="en-US" sz="2000" dirty="0" err="1">
                <a:latin typeface="Times New Roman" panose="02020603050405020304" pitchFamily="18" charset="0"/>
                <a:cs typeface="Times New Roman" panose="02020603050405020304" pitchFamily="18" charset="0"/>
              </a:rPr>
              <a:t>boolean</a:t>
            </a:r>
            <a:r>
              <a:rPr lang="en-US" sz="2000" spc="-20" dirty="0">
                <a:latin typeface="Times New Roman" panose="02020603050405020304" pitchFamily="18" charset="0"/>
                <a:cs typeface="Times New Roman" panose="02020603050405020304" pitchFamily="18" charset="0"/>
              </a:rPr>
              <a:t> </a:t>
            </a:r>
            <a:r>
              <a:rPr lang="en-US" sz="2000" spc="-5" dirty="0" err="1">
                <a:latin typeface="Times New Roman" panose="02020603050405020304" pitchFamily="18" charset="0"/>
                <a:cs typeface="Times New Roman" panose="02020603050405020304" pitchFamily="18" charset="0"/>
              </a:rPr>
              <a:t>isTrue</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true;</a:t>
            </a:r>
            <a:endParaRPr lang="en-US" sz="2000" dirty="0">
              <a:latin typeface="Times New Roman" panose="02020603050405020304" pitchFamily="18" charset="0"/>
              <a:cs typeface="Times New Roman" panose="02020603050405020304" pitchFamily="18" charset="0"/>
            </a:endParaRPr>
          </a:p>
          <a:p>
            <a:pPr marL="391795" marR="5080">
              <a:lnSpc>
                <a:spcPct val="150000"/>
              </a:lnSpc>
              <a:spcBef>
                <a:spcPct val="0"/>
              </a:spcBef>
              <a:buNone/>
            </a:pPr>
            <a:r>
              <a:rPr lang="en-US" sz="2000" spc="-5" dirty="0" err="1">
                <a:latin typeface="Times New Roman" panose="02020603050405020304" pitchFamily="18" charset="0"/>
                <a:cs typeface="Times New Roman" panose="02020603050405020304" pitchFamily="18" charset="0"/>
              </a:rPr>
              <a:t>System.out.println</a:t>
            </a:r>
            <a:r>
              <a:rPr lang="en-US" sz="2000" spc="-5" dirty="0">
                <a:latin typeface="Times New Roman" panose="02020603050405020304" pitchFamily="18" charset="0"/>
                <a:cs typeface="Times New Roman" panose="02020603050405020304" pitchFamily="18" charset="0"/>
              </a:rPr>
              <a:t>(</a:t>
            </a:r>
            <a:r>
              <a:rPr lang="en-US" sz="2000" spc="-5" dirty="0" err="1">
                <a:latin typeface="Times New Roman" panose="02020603050405020304" pitchFamily="18" charset="0"/>
                <a:cs typeface="Times New Roman" panose="02020603050405020304" pitchFamily="18" charset="0"/>
              </a:rPr>
              <a:t>numOne</a:t>
            </a:r>
            <a:r>
              <a:rPr lang="en-US" sz="2000" spc="-5"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 "</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t>
            </a:r>
            <a:r>
              <a:rPr lang="en-US" sz="2000" spc="-5" dirty="0" err="1">
                <a:latin typeface="Times New Roman" panose="02020603050405020304" pitchFamily="18" charset="0"/>
                <a:cs typeface="Times New Roman" panose="02020603050405020304" pitchFamily="18" charset="0"/>
              </a:rPr>
              <a:t>numOne</a:t>
            </a:r>
            <a:r>
              <a:rPr lang="en-US" sz="2000" spc="-5" dirty="0">
                <a:latin typeface="Times New Roman" panose="02020603050405020304" pitchFamily="18" charset="0"/>
                <a:cs typeface="Times New Roman" panose="02020603050405020304" pitchFamily="18" charset="0"/>
              </a:rPr>
              <a:t>); //Output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will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10</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12 </a:t>
            </a:r>
            <a:r>
              <a:rPr lang="en-US" sz="2000" spc="-360" dirty="0">
                <a:latin typeface="Times New Roman" panose="02020603050405020304" pitchFamily="18" charset="0"/>
                <a:cs typeface="Times New Roman" panose="02020603050405020304" pitchFamily="18" charset="0"/>
              </a:rPr>
              <a:t> </a:t>
            </a:r>
          </a:p>
          <a:p>
            <a:pPr marR="5080">
              <a:lnSpc>
                <a:spcPct val="150000"/>
              </a:lnSpc>
              <a:spcBef>
                <a:spcPct val="0"/>
              </a:spcBef>
              <a:buNone/>
            </a:pPr>
            <a:r>
              <a:rPr lang="en-US" sz="2000" spc="-5" dirty="0" err="1">
                <a:latin typeface="Times New Roman" panose="02020603050405020304" pitchFamily="18" charset="0"/>
                <a:cs typeface="Times New Roman" panose="02020603050405020304" pitchFamily="18" charset="0"/>
              </a:rPr>
              <a:t>System.out.println</a:t>
            </a:r>
            <a:r>
              <a:rPr lang="en-US" sz="2000" spc="-5" dirty="0">
                <a:latin typeface="Times New Roman" panose="02020603050405020304" pitchFamily="18" charset="0"/>
                <a:cs typeface="Times New Roman" panose="02020603050405020304" pitchFamily="18" charset="0"/>
              </a:rPr>
              <a:t>(</a:t>
            </a:r>
            <a:r>
              <a:rPr lang="en-US" sz="2000" spc="-5" dirty="0" err="1">
                <a:latin typeface="Times New Roman" panose="02020603050405020304" pitchFamily="18" charset="0"/>
                <a:cs typeface="Times New Roman" panose="02020603050405020304" pitchFamily="18" charset="0"/>
              </a:rPr>
              <a:t>numTwo</a:t>
            </a:r>
            <a:r>
              <a:rPr lang="en-US" sz="2000" spc="-5" dirty="0">
                <a:latin typeface="Times New Roman" panose="02020603050405020304" pitchFamily="18" charset="0"/>
                <a:cs typeface="Times New Roman" panose="02020603050405020304" pitchFamily="18" charset="0"/>
              </a:rPr>
              <a:t>--</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t>
            </a:r>
            <a:r>
              <a:rPr lang="en-US" sz="2000" spc="-5" dirty="0" err="1">
                <a:latin typeface="Times New Roman" panose="02020603050405020304" pitchFamily="18" charset="0"/>
                <a:cs typeface="Times New Roman" panose="02020603050405020304" pitchFamily="18" charset="0"/>
              </a:rPr>
              <a:t>numTwo</a:t>
            </a:r>
            <a:r>
              <a:rPr lang="en-US" sz="2000" spc="-5"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//Output</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will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5 3 </a:t>
            </a:r>
            <a:r>
              <a:rPr lang="en-US" sz="2000" spc="-5" dirty="0" err="1">
                <a:latin typeface="Times New Roman" panose="02020603050405020304" pitchFamily="18" charset="0"/>
                <a:cs typeface="Times New Roman" panose="02020603050405020304" pitchFamily="18" charset="0"/>
              </a:rPr>
              <a:t>System.out.println</a:t>
            </a:r>
            <a:r>
              <a:rPr lang="en-US" sz="2000" spc="-5" dirty="0">
                <a:latin typeface="Times New Roman" panose="02020603050405020304" pitchFamily="18" charset="0"/>
                <a:cs typeface="Times New Roman" panose="02020603050405020304" pitchFamily="18" charset="0"/>
              </a:rPr>
              <a:t>(!</a:t>
            </a:r>
            <a:r>
              <a:rPr lang="en-US" sz="2000" spc="-5" dirty="0" err="1">
                <a:latin typeface="Times New Roman" panose="02020603050405020304" pitchFamily="18" charset="0"/>
                <a:cs typeface="Times New Roman" panose="02020603050405020304" pitchFamily="18" charset="0"/>
              </a:rPr>
              <a:t>isTrue</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numOne</a:t>
            </a:r>
            <a:r>
              <a:rPr lang="en-US" sz="2000"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 //Output will</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 </a:t>
            </a:r>
            <a:r>
              <a:rPr lang="en-US" sz="2000" spc="-5" dirty="0">
                <a:latin typeface="Times New Roman" panose="02020603050405020304" pitchFamily="18" charset="0"/>
                <a:cs typeface="Times New Roman" panose="02020603050405020304" pitchFamily="18" charset="0"/>
              </a:rPr>
              <a:t>false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-13</a:t>
            </a:r>
            <a:endParaRPr lang="en-US" sz="2000" dirty="0">
              <a:latin typeface="Times New Roman" panose="02020603050405020304" pitchFamily="18" charset="0"/>
              <a:cs typeface="Times New Roman" panose="02020603050405020304" pitchFamily="18" charset="0"/>
            </a:endParaRPr>
          </a:p>
          <a:p>
            <a:pPr marL="201295">
              <a:lnSpc>
                <a:spcPct val="150000"/>
              </a:lnSpc>
              <a:spcBef>
                <a:spcPct val="0"/>
              </a:spcBef>
              <a:buNone/>
            </a:pPr>
            <a:r>
              <a:rPr lang="en-US" sz="2000" dirty="0">
                <a:latin typeface="Times New Roman" panose="02020603050405020304" pitchFamily="18" charset="0"/>
                <a:cs typeface="Times New Roman" panose="02020603050405020304" pitchFamily="18" charset="0"/>
              </a:rPr>
              <a:t>}</a:t>
            </a:r>
          </a:p>
          <a:p>
            <a:pPr marL="12700">
              <a:lnSpc>
                <a:spcPct val="150000"/>
              </a:lnSpc>
              <a:spcBef>
                <a:spcPct val="0"/>
              </a:spcBef>
              <a:buNone/>
            </a:pPr>
            <a:r>
              <a:rPr lang="en-US" sz="2000" dirty="0">
                <a:latin typeface="Times New Roman" panose="02020603050405020304" pitchFamily="18" charset="0"/>
                <a:cs typeface="Times New Roman" panose="02020603050405020304" pitchFamily="18" charset="0"/>
              </a:rPr>
              <a: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654164"/>
          </a:xfrm>
        </p:spPr>
        <p:txBody>
          <a:bodyPr>
            <a:normAutofit fontScale="90000"/>
          </a:bodyPr>
          <a:lstStyle/>
          <a:p>
            <a:pPr algn="l">
              <a:lnSpc>
                <a:spcPct val="150000"/>
              </a:lnSpc>
            </a:pPr>
            <a:br>
              <a:rPr lang="en-US" sz="2000" b="1" spc="-5">
                <a:latin typeface="Times New Roman" panose="02020603050405020304" pitchFamily="18" charset="0"/>
                <a:cs typeface="Times New Roman" panose="02020603050405020304" pitchFamily="18" charset="0"/>
              </a:rPr>
            </a:br>
            <a:br>
              <a:rPr lang="en-US" sz="2000" b="1" spc="-5">
                <a:latin typeface="Times New Roman" panose="02020603050405020304" pitchFamily="18" charset="0"/>
                <a:cs typeface="Times New Roman" panose="02020603050405020304" pitchFamily="18" charset="0"/>
              </a:rPr>
            </a:br>
            <a:r>
              <a:rPr lang="en-US" sz="2000" b="1" spc="-5">
                <a:latin typeface="Times New Roman" panose="02020603050405020304" pitchFamily="18" charset="0"/>
                <a:cs typeface="Times New Roman" panose="02020603050405020304" pitchFamily="18" charset="0"/>
              </a:rPr>
              <a:t>Arithmetic</a:t>
            </a:r>
            <a:r>
              <a:rPr lang="en-US" sz="2000" b="1" spc="-2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Operators</a:t>
            </a:r>
            <a:br>
              <a:rPr lang="en-US" sz="2000" b="1" spc="-5">
                <a:latin typeface="Times New Roman" panose="02020603050405020304" pitchFamily="18" charset="0"/>
                <a:cs typeface="Times New Roman" panose="02020603050405020304" pitchFamily="18" charset="0"/>
              </a:rPr>
            </a:br>
            <a:r>
              <a:rPr lang="en-US" sz="2000" spc="-5">
                <a:latin typeface="Times New Roman" panose="02020603050405020304" pitchFamily="18" charset="0"/>
                <a:cs typeface="Times New Roman" panose="02020603050405020304" pitchFamily="18" charset="0"/>
              </a:rPr>
              <a:t>Arithmetic</a:t>
            </a:r>
            <a:r>
              <a:rPr lang="en-US" sz="2000" spc="34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are</a:t>
            </a:r>
            <a:r>
              <a:rPr lang="en-US" sz="2000" spc="3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used</a:t>
            </a:r>
            <a:r>
              <a:rPr lang="en-US" sz="2000" spc="34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34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perform</a:t>
            </a:r>
            <a:r>
              <a:rPr lang="en-US" sz="2000" spc="3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basic</a:t>
            </a:r>
            <a:r>
              <a:rPr lang="en-US" sz="2000" spc="3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mathematical</a:t>
            </a:r>
            <a:r>
              <a:rPr lang="en-US" sz="2000" spc="3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operations</a:t>
            </a:r>
            <a:r>
              <a:rPr lang="en-US" sz="2000" spc="3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like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addition, subtraction,</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multiplication,</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division.</a:t>
            </a: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endParaRPr lang="en-US" sz="2000"/>
          </a:p>
        </p:txBody>
      </p:sp>
      <p:graphicFrame>
        <p:nvGraphicFramePr>
          <p:cNvPr id="5" name="Content Placeholder 4"/>
          <p:cNvGraphicFramePr>
            <a:graphicFrameLocks noGrp="1"/>
          </p:cNvGraphicFramePr>
          <p:nvPr>
            <p:ph idx="1"/>
          </p:nvPr>
        </p:nvGraphicFramePr>
        <p:xfrm>
          <a:off x="571472" y="1857364"/>
          <a:ext cx="8229601" cy="2653668"/>
        </p:xfrm>
        <a:graphic>
          <a:graphicData uri="http://schemas.openxmlformats.org/drawingml/2006/table">
            <a:tbl>
              <a:tblPr firstRow="1" bandRow="1">
                <a:tableStyleId>{5C22544A-7EE6-4342-B048-85BDC9FD1C3A}</a:tableStyleId>
              </a:tblPr>
              <a:tblGrid>
                <a:gridCol w="2571768">
                  <a:extLst>
                    <a:ext uri="{9D8B030D-6E8A-4147-A177-3AD203B41FA5}">
                      <a16:colId xmlns:a16="http://schemas.microsoft.com/office/drawing/2014/main" val="20000"/>
                    </a:ext>
                  </a:extLst>
                </a:gridCol>
                <a:gridCol w="5657833">
                  <a:extLst>
                    <a:ext uri="{9D8B030D-6E8A-4147-A177-3AD203B41FA5}">
                      <a16:colId xmlns:a16="http://schemas.microsoft.com/office/drawing/2014/main" val="20001"/>
                    </a:ext>
                  </a:extLst>
                </a:gridCol>
              </a:tblGrid>
              <a:tr h="442278">
                <a:tc>
                  <a:txBody>
                    <a:bodyPr/>
                    <a:lstStyle/>
                    <a:p>
                      <a:pPr algn="ctr">
                        <a:lnSpc>
                          <a:spcPts val="1375"/>
                        </a:lnSpc>
                        <a:spcBef>
                          <a:spcPts val="20"/>
                        </a:spcBef>
                      </a:pPr>
                      <a:endParaRPr lang="en-US" sz="1800" b="1" spc="-5">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tc>
                  <a:txBody>
                    <a:bodyPr/>
                    <a:lstStyle/>
                    <a:p>
                      <a:pPr algn="ctr">
                        <a:lnSpc>
                          <a:spcPts val="1375"/>
                        </a:lnSpc>
                        <a:spcBef>
                          <a:spcPts val="20"/>
                        </a:spcBef>
                      </a:pPr>
                      <a:endParaRPr lang="en-US" sz="1800" b="1" spc="-5">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spc="-5">
                          <a:solidFill>
                            <a:schemeClr val="tx1"/>
                          </a:solidFill>
                          <a:latin typeface="Times New Roman" panose="02020603050405020304" pitchFamily="18" charset="0"/>
                          <a:cs typeface="Times New Roman" panose="02020603050405020304" pitchFamily="18" charset="0"/>
                        </a:rPr>
                        <a:t>Description</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extLst>
                  <a:ext uri="{0D108BD9-81ED-4DB2-BD59-A6C34878D82A}">
                    <a16:rowId xmlns:a16="http://schemas.microsoft.com/office/drawing/2014/main" val="10000"/>
                  </a:ext>
                </a:extLst>
              </a:tr>
              <a:tr h="442278">
                <a:tc>
                  <a:txBody>
                    <a:bodyPr/>
                    <a:lstStyle/>
                    <a:p>
                      <a:pPr algn="ctr">
                        <a:lnSpc>
                          <a:spcPts val="1375"/>
                        </a:lnSpc>
                        <a:spcBef>
                          <a:spcPts val="20"/>
                        </a:spcBef>
                      </a:pPr>
                      <a:endParaRPr lang="en-US" sz="1800" b="1">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tc>
                  <a:txBody>
                    <a:bodyPr/>
                    <a:lstStyle/>
                    <a:p>
                      <a:pPr marL="67310">
                        <a:lnSpc>
                          <a:spcPts val="1375"/>
                        </a:lnSpc>
                        <a:spcBef>
                          <a:spcPts val="20"/>
                        </a:spcBef>
                      </a:pPr>
                      <a:endParaRPr lang="en-US" sz="1800" spc="-5">
                        <a:solidFill>
                          <a:schemeClr val="tx1"/>
                        </a:solidFill>
                        <a:latin typeface="Times New Roman" panose="02020603050405020304" pitchFamily="18" charset="0"/>
                        <a:cs typeface="Times New Roman" panose="02020603050405020304" pitchFamily="18" charset="0"/>
                      </a:endParaRPr>
                    </a:p>
                    <a:p>
                      <a:pPr marL="67310">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Additive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operator</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(also</a:t>
                      </a:r>
                      <a:r>
                        <a:rPr sz="1800" spc="1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used </a:t>
                      </a:r>
                      <a:r>
                        <a:rPr sz="1800" spc="-5">
                          <a:solidFill>
                            <a:schemeClr val="tx1"/>
                          </a:solidFill>
                          <a:latin typeface="Times New Roman" panose="02020603050405020304" pitchFamily="18" charset="0"/>
                          <a:cs typeface="Times New Roman" panose="02020603050405020304" pitchFamily="18" charset="0"/>
                        </a:rPr>
                        <a:t>for string</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concatenation)</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extLst>
                  <a:ext uri="{0D108BD9-81ED-4DB2-BD59-A6C34878D82A}">
                    <a16:rowId xmlns:a16="http://schemas.microsoft.com/office/drawing/2014/main" val="10001"/>
                  </a:ext>
                </a:extLst>
              </a:tr>
              <a:tr h="442278">
                <a:tc>
                  <a:txBody>
                    <a:bodyPr/>
                    <a:lstStyle/>
                    <a:p>
                      <a:pPr algn="ctr">
                        <a:lnSpc>
                          <a:spcPts val="1375"/>
                        </a:lnSpc>
                        <a:spcBef>
                          <a:spcPts val="10"/>
                        </a:spcBef>
                      </a:pPr>
                      <a:endParaRPr lang="en-US" sz="1800" b="1">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1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tc>
                <a:tc>
                  <a:txBody>
                    <a:bodyPr/>
                    <a:lstStyle/>
                    <a:p>
                      <a:pPr marL="67310">
                        <a:lnSpc>
                          <a:spcPts val="1375"/>
                        </a:lnSpc>
                        <a:spcBef>
                          <a:spcPts val="10"/>
                        </a:spcBef>
                      </a:pPr>
                      <a:endParaRPr lang="en-US" sz="1800" spc="-5">
                        <a:solidFill>
                          <a:schemeClr val="tx1"/>
                        </a:solidFill>
                        <a:latin typeface="Times New Roman" panose="02020603050405020304" pitchFamily="18" charset="0"/>
                        <a:cs typeface="Times New Roman" panose="02020603050405020304" pitchFamily="18" charset="0"/>
                      </a:endParaRPr>
                    </a:p>
                    <a:p>
                      <a:pPr marL="67310">
                        <a:lnSpc>
                          <a:spcPts val="1375"/>
                        </a:lnSpc>
                        <a:spcBef>
                          <a:spcPts val="10"/>
                        </a:spcBef>
                      </a:pPr>
                      <a:r>
                        <a:rPr sz="1800" spc="-5">
                          <a:solidFill>
                            <a:schemeClr val="tx1"/>
                          </a:solidFill>
                          <a:latin typeface="Times New Roman" panose="02020603050405020304" pitchFamily="18" charset="0"/>
                          <a:cs typeface="Times New Roman" panose="02020603050405020304" pitchFamily="18" charset="0"/>
                        </a:rPr>
                        <a:t>Subtractive</a:t>
                      </a:r>
                      <a:r>
                        <a:rPr sz="1800" spc="-2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tc>
                <a:extLst>
                  <a:ext uri="{0D108BD9-81ED-4DB2-BD59-A6C34878D82A}">
                    <a16:rowId xmlns:a16="http://schemas.microsoft.com/office/drawing/2014/main" val="10002"/>
                  </a:ext>
                </a:extLst>
              </a:tr>
              <a:tr h="442278">
                <a:tc>
                  <a:txBody>
                    <a:bodyPr/>
                    <a:lstStyle/>
                    <a:p>
                      <a:pPr algn="ctr">
                        <a:lnSpc>
                          <a:spcPts val="1375"/>
                        </a:lnSpc>
                        <a:spcBef>
                          <a:spcPts val="20"/>
                        </a:spcBef>
                      </a:pPr>
                      <a:endParaRPr lang="en-US" sz="1800" b="1">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tc>
                  <a:txBody>
                    <a:bodyPr/>
                    <a:lstStyle/>
                    <a:p>
                      <a:pPr marL="67310">
                        <a:lnSpc>
                          <a:spcPts val="1375"/>
                        </a:lnSpc>
                        <a:spcBef>
                          <a:spcPts val="20"/>
                        </a:spcBef>
                      </a:pPr>
                      <a:endParaRPr lang="en-US" sz="1800" spc="-5">
                        <a:solidFill>
                          <a:schemeClr val="tx1"/>
                        </a:solidFill>
                        <a:latin typeface="Times New Roman" panose="02020603050405020304" pitchFamily="18" charset="0"/>
                        <a:cs typeface="Times New Roman" panose="02020603050405020304" pitchFamily="18" charset="0"/>
                      </a:endParaRPr>
                    </a:p>
                    <a:p>
                      <a:pPr marL="67310">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Multiplication</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extLst>
                  <a:ext uri="{0D108BD9-81ED-4DB2-BD59-A6C34878D82A}">
                    <a16:rowId xmlns:a16="http://schemas.microsoft.com/office/drawing/2014/main" val="10003"/>
                  </a:ext>
                </a:extLst>
              </a:tr>
              <a:tr h="442278">
                <a:tc>
                  <a:txBody>
                    <a:bodyPr/>
                    <a:lstStyle/>
                    <a:p>
                      <a:pPr algn="ctr">
                        <a:lnSpc>
                          <a:spcPts val="1375"/>
                        </a:lnSpc>
                        <a:spcBef>
                          <a:spcPts val="20"/>
                        </a:spcBef>
                      </a:pPr>
                      <a:endParaRPr lang="en-US" sz="1800" b="1">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tc>
                  <a:txBody>
                    <a:bodyPr/>
                    <a:lstStyle/>
                    <a:p>
                      <a:pPr marL="67310">
                        <a:lnSpc>
                          <a:spcPts val="1375"/>
                        </a:lnSpc>
                        <a:spcBef>
                          <a:spcPts val="20"/>
                        </a:spcBef>
                      </a:pPr>
                      <a:endParaRPr lang="en-US" sz="1800" spc="-5">
                        <a:solidFill>
                          <a:schemeClr val="tx1"/>
                        </a:solidFill>
                        <a:latin typeface="Times New Roman" panose="02020603050405020304" pitchFamily="18" charset="0"/>
                        <a:cs typeface="Times New Roman" panose="02020603050405020304" pitchFamily="18" charset="0"/>
                      </a:endParaRPr>
                    </a:p>
                    <a:p>
                      <a:pPr marL="67310">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Division</a:t>
                      </a:r>
                      <a:r>
                        <a:rPr sz="1800" spc="-2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extLst>
                  <a:ext uri="{0D108BD9-81ED-4DB2-BD59-A6C34878D82A}">
                    <a16:rowId xmlns:a16="http://schemas.microsoft.com/office/drawing/2014/main" val="10004"/>
                  </a:ext>
                </a:extLst>
              </a:tr>
              <a:tr h="442278">
                <a:tc>
                  <a:txBody>
                    <a:bodyPr/>
                    <a:lstStyle/>
                    <a:p>
                      <a:pPr algn="ctr">
                        <a:lnSpc>
                          <a:spcPts val="1375"/>
                        </a:lnSpc>
                        <a:spcBef>
                          <a:spcPts val="20"/>
                        </a:spcBef>
                      </a:pPr>
                      <a:endParaRPr lang="en-US" sz="1800" b="1">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tc>
                  <a:txBody>
                    <a:bodyPr/>
                    <a:lstStyle/>
                    <a:p>
                      <a:pPr marL="67310">
                        <a:lnSpc>
                          <a:spcPts val="1375"/>
                        </a:lnSpc>
                        <a:spcBef>
                          <a:spcPts val="20"/>
                        </a:spcBef>
                      </a:pPr>
                      <a:endParaRPr lang="en-US" sz="1800" spc="-5">
                        <a:solidFill>
                          <a:schemeClr val="tx1"/>
                        </a:solidFill>
                        <a:latin typeface="Times New Roman" panose="02020603050405020304" pitchFamily="18" charset="0"/>
                        <a:cs typeface="Times New Roman" panose="02020603050405020304" pitchFamily="18" charset="0"/>
                      </a:endParaRPr>
                    </a:p>
                    <a:p>
                      <a:pPr marL="67310">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Modulus</a:t>
                      </a:r>
                      <a:r>
                        <a:rPr sz="1800" spc="-2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543956" cy="6429420"/>
          </a:xfrm>
        </p:spPr>
        <p:txBody>
          <a:bodyPr>
            <a:normAutofit fontScale="92500" lnSpcReduction="20000"/>
          </a:bodyPr>
          <a:lstStyle/>
          <a:p>
            <a:pPr marL="12700">
              <a:lnSpc>
                <a:spcPct val="170000"/>
              </a:lnSpc>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12700">
              <a:lnSpc>
                <a:spcPct val="170000"/>
              </a:lnSpc>
              <a:spcBef>
                <a:spcPct val="0"/>
              </a:spcBef>
              <a:buNone/>
            </a:pPr>
            <a:r>
              <a:rPr lang="en-US" sz="2000" spc="-5">
                <a:latin typeface="Times New Roman" panose="02020603050405020304" pitchFamily="18" charset="0"/>
                <a:cs typeface="Times New Roman" panose="02020603050405020304" pitchFamily="18" charset="0"/>
              </a:rPr>
              <a:t>class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Welcome</a:t>
            </a:r>
            <a:endParaRPr lang="en-US" sz="2000">
              <a:latin typeface="Times New Roman" panose="02020603050405020304" pitchFamily="18" charset="0"/>
              <a:cs typeface="Times New Roman" panose="02020603050405020304" pitchFamily="18" charset="0"/>
            </a:endParaRPr>
          </a:p>
          <a:p>
            <a:pPr marL="12700">
              <a:lnSpc>
                <a:spcPct val="170000"/>
              </a:lnSpc>
              <a:spcBef>
                <a:spcPct val="0"/>
              </a:spcBef>
              <a:buNone/>
            </a:pPr>
            <a:r>
              <a:rPr lang="en-US" sz="2000">
                <a:latin typeface="Times New Roman" panose="02020603050405020304" pitchFamily="18" charset="0"/>
                <a:cs typeface="Times New Roman" panose="02020603050405020304" pitchFamily="18" charset="0"/>
              </a:rPr>
              <a:t>{</a:t>
            </a:r>
          </a:p>
          <a:p>
            <a:pPr marL="201295">
              <a:lnSpc>
                <a:spcPct val="170000"/>
              </a:lnSpc>
              <a:spcBef>
                <a:spcPct val="0"/>
              </a:spcBef>
              <a:buNone/>
            </a:pPr>
            <a:r>
              <a:rPr lang="en-US" sz="2000" spc="-5">
                <a:latin typeface="Times New Roman" panose="02020603050405020304" pitchFamily="18" charset="0"/>
                <a:cs typeface="Times New Roman" panose="02020603050405020304" pitchFamily="18" charset="0"/>
              </a:rPr>
              <a:t>public</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static void main(String args[])</a:t>
            </a:r>
            <a:endParaRPr lang="en-US" sz="2000">
              <a:latin typeface="Times New Roman" panose="02020603050405020304" pitchFamily="18" charset="0"/>
              <a:cs typeface="Times New Roman" panose="02020603050405020304" pitchFamily="18" charset="0"/>
            </a:endParaRPr>
          </a:p>
          <a:p>
            <a:pPr marL="201295">
              <a:lnSpc>
                <a:spcPct val="170000"/>
              </a:lnSpc>
              <a:spcBef>
                <a:spcPct val="0"/>
              </a:spcBef>
              <a:buNone/>
            </a:pPr>
            <a:r>
              <a:rPr lang="en-US" sz="2000">
                <a:latin typeface="Times New Roman" panose="02020603050405020304" pitchFamily="18" charset="0"/>
                <a:cs typeface="Times New Roman" panose="02020603050405020304" pitchFamily="18" charset="0"/>
              </a:rPr>
              <a:t>{</a:t>
            </a:r>
          </a:p>
          <a:p>
            <a:pPr marL="391795" marR="4383405">
              <a:lnSpc>
                <a:spcPct val="170000"/>
              </a:lnSpc>
              <a:spcBef>
                <a:spcPct val="0"/>
              </a:spcBef>
              <a:buNone/>
            </a:pPr>
            <a:r>
              <a:rPr lang="en-US" sz="2000" err="1">
                <a:latin typeface="Times New Roman" panose="02020603050405020304" pitchFamily="18" charset="0"/>
                <a:cs typeface="Times New Roman" panose="02020603050405020304" pitchFamily="18" charset="0"/>
              </a:rPr>
              <a:t>int</a:t>
            </a:r>
            <a:r>
              <a:rPr lang="en-US" sz="2000" spc="-4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 </a:t>
            </a:r>
          </a:p>
          <a:p>
            <a:pPr marL="391795" marR="4383405">
              <a:lnSpc>
                <a:spcPct val="170000"/>
              </a:lnSpc>
              <a:spcBef>
                <a:spcPct val="0"/>
              </a:spcBef>
              <a:buNone/>
            </a:pPr>
            <a:r>
              <a:rPr lang="en-US" sz="2000" spc="-36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int</a:t>
            </a:r>
            <a:r>
              <a:rPr lang="en-US" sz="2000" spc="-3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numTwo</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391795" marR="1522095">
              <a:lnSpc>
                <a:spcPct val="170000"/>
              </a:lnSpc>
              <a:spcBef>
                <a:spcPct val="0"/>
              </a:spcBef>
              <a:buNone/>
            </a:pPr>
            <a:r>
              <a:rPr lang="en-US" sz="2000" spc="-5" err="1">
                <a:latin typeface="Times New Roman" panose="02020603050405020304" pitchFamily="18" charset="0"/>
                <a:cs typeface="Times New Roman" panose="02020603050405020304" pitchFamily="18" charset="0"/>
              </a:rPr>
              <a:t>System.out.println(numOne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15 </a:t>
            </a:r>
            <a:r>
              <a:rPr lang="en-US" sz="2000" spc="-5" err="1">
                <a:latin typeface="Times New Roman" panose="02020603050405020304" pitchFamily="18" charset="0"/>
                <a:cs typeface="Times New Roman" panose="02020603050405020304" pitchFamily="18" charset="0"/>
              </a:rPr>
              <a:t>System.out.println(numOne</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numTwo); //Output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391795" marR="1548130">
              <a:lnSpc>
                <a:spcPct val="170000"/>
              </a:lnSpc>
              <a:spcBef>
                <a:spcPct val="0"/>
              </a:spcBef>
              <a:buNone/>
            </a:pPr>
            <a:r>
              <a:rPr lang="en-US" sz="2000" spc="-5" err="1">
                <a:latin typeface="Times New Roman" panose="02020603050405020304" pitchFamily="18" charset="0"/>
                <a:cs typeface="Times New Roman" panose="02020603050405020304" pitchFamily="18" charset="0"/>
              </a:rPr>
              <a:t>System.out.println(numOne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1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50 </a:t>
            </a:r>
            <a:r>
              <a:rPr lang="en-US" sz="2000" spc="-36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System.out.println(numOne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 //Output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2</a:t>
            </a:r>
          </a:p>
          <a:p>
            <a:pPr marL="391795">
              <a:lnSpc>
                <a:spcPct val="170000"/>
              </a:lnSpc>
              <a:spcBef>
                <a:spcPct val="0"/>
              </a:spcBef>
              <a:buNone/>
            </a:pPr>
            <a:r>
              <a:rPr lang="en-US" sz="2000" spc="-5" err="1">
                <a:latin typeface="Times New Roman" panose="02020603050405020304" pitchFamily="18" charset="0"/>
                <a:cs typeface="Times New Roman" panose="02020603050405020304" pitchFamily="18" charset="0"/>
              </a:rPr>
              <a:t>System.out.println(numOne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0</a:t>
            </a:r>
          </a:p>
          <a:p>
            <a:pPr marL="201295">
              <a:lnSpc>
                <a:spcPct val="170000"/>
              </a:lnSpc>
              <a:spcBef>
                <a:spcPct val="0"/>
              </a:spcBef>
              <a:buNone/>
            </a:pPr>
            <a:r>
              <a:rPr lang="en-US" sz="2000">
                <a:latin typeface="Times New Roman" panose="02020603050405020304" pitchFamily="18" charset="0"/>
                <a:cs typeface="Times New Roman" panose="02020603050405020304" pitchFamily="18" charset="0"/>
              </a:rPr>
              <a:t>}</a:t>
            </a:r>
          </a:p>
          <a:p>
            <a:pPr marL="12700">
              <a:lnSpc>
                <a:spcPct val="170000"/>
              </a:lnSpc>
              <a:spcBef>
                <a:spcPct val="0"/>
              </a:spcBef>
              <a:buNone/>
            </a:pPr>
            <a:r>
              <a:rPr lang="en-US" sz="2000">
                <a:latin typeface="Times New Roman" panose="02020603050405020304" pitchFamily="18" charset="0"/>
                <a:cs typeface="Times New Roman" panose="02020603050405020304" pitchFamily="18" charset="0"/>
              </a:rPr>
              <a:t>}</a:t>
            </a: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marL="12700">
              <a:lnSpc>
                <a:spcPct val="100000"/>
              </a:lnSpc>
              <a:buNone/>
            </a:pPr>
            <a:r>
              <a:rPr lang="en-US" sz="2000" b="1" spc="-5">
                <a:latin typeface="Times New Roman" panose="02020603050405020304" pitchFamily="18" charset="0"/>
                <a:cs typeface="Times New Roman" panose="02020603050405020304" pitchFamily="18" charset="0"/>
              </a:rPr>
              <a:t>Relational</a:t>
            </a:r>
            <a:r>
              <a:rPr lang="en-US" sz="2000" b="1" spc="-2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operators</a:t>
            </a:r>
          </a:p>
          <a:p>
            <a:pPr marL="12700">
              <a:lnSpc>
                <a:spcPct val="100000"/>
              </a:lnSpc>
              <a:buNone/>
            </a:pPr>
            <a:r>
              <a:rPr lang="en-US" sz="2000" spc="-5">
                <a:latin typeface="Times New Roman" panose="02020603050405020304" pitchFamily="18" charset="0"/>
                <a:cs typeface="Times New Roman" panose="02020603050405020304" pitchFamily="18" charset="0"/>
              </a:rPr>
              <a:t>Relational</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35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are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used  to</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compare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two  </a:t>
            </a:r>
            <a:r>
              <a:rPr lang="en-US" sz="2000">
                <a:latin typeface="Times New Roman" panose="02020603050405020304" pitchFamily="18" charset="0"/>
                <a:cs typeface="Times New Roman" panose="02020603050405020304" pitchFamily="18" charset="0"/>
              </a:rPr>
              <a:t>values.</a:t>
            </a:r>
            <a:r>
              <a:rPr lang="en-US" sz="2000" spc="3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a:latin typeface="Times New Roman" panose="02020603050405020304" pitchFamily="18" charset="0"/>
                <a:cs typeface="Times New Roman" panose="02020603050405020304" pitchFamily="18" charset="0"/>
              </a:rPr>
              <a:t> of</a:t>
            </a:r>
            <a:r>
              <a:rPr lang="en-US" sz="2000" spc="3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all  </a:t>
            </a:r>
            <a:r>
              <a:rPr lang="en-US" sz="2000" spc="-5">
                <a:latin typeface="Times New Roman" panose="02020603050405020304" pitchFamily="18" charset="0"/>
                <a:cs typeface="Times New Roman" panose="02020603050405020304" pitchFamily="18" charset="0"/>
              </a:rPr>
              <a:t>the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relational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operations</a:t>
            </a:r>
            <a:r>
              <a:rPr lang="en-US" sz="2000">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either true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or </a:t>
            </a:r>
            <a:r>
              <a:rPr lang="en-US" sz="2000">
                <a:latin typeface="Times New Roman" panose="02020603050405020304" pitchFamily="18" charset="0"/>
                <a:cs typeface="Times New Roman" panose="02020603050405020304" pitchFamily="18" charset="0"/>
              </a:rPr>
              <a:t>false.</a:t>
            </a:r>
          </a:p>
          <a:p>
            <a:endParaRPr lang="en-US" sz="200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928662" y="1785926"/>
          <a:ext cx="7000924" cy="2656856"/>
        </p:xfrm>
        <a:graphic>
          <a:graphicData uri="http://schemas.openxmlformats.org/drawingml/2006/table">
            <a:tbl>
              <a:tblPr firstRow="1" bandRow="1">
                <a:tableStyleId>{5C22544A-7EE6-4342-B048-85BDC9FD1C3A}</a:tableStyleId>
              </a:tblPr>
              <a:tblGrid>
                <a:gridCol w="3500462">
                  <a:extLst>
                    <a:ext uri="{9D8B030D-6E8A-4147-A177-3AD203B41FA5}">
                      <a16:colId xmlns:a16="http://schemas.microsoft.com/office/drawing/2014/main" val="20000"/>
                    </a:ext>
                  </a:extLst>
                </a:gridCol>
                <a:gridCol w="3500462">
                  <a:extLst>
                    <a:ext uri="{9D8B030D-6E8A-4147-A177-3AD203B41FA5}">
                      <a16:colId xmlns:a16="http://schemas.microsoft.com/office/drawing/2014/main" val="20001"/>
                    </a:ext>
                  </a:extLst>
                </a:gridCol>
              </a:tblGrid>
              <a:tr h="370840">
                <a:tc>
                  <a:txBody>
                    <a:bodyPr/>
                    <a:lstStyle/>
                    <a:p>
                      <a:pPr algn="ctr">
                        <a:lnSpc>
                          <a:spcPts val="1375"/>
                        </a:lnSpc>
                        <a:spcBef>
                          <a:spcPts val="25"/>
                        </a:spcBef>
                      </a:pPr>
                      <a:endParaRPr lang="en-US" sz="1800" b="1" spc="-5">
                        <a:solidFill>
                          <a:schemeClr val="tx1"/>
                        </a:solidFill>
                        <a:latin typeface="Times New Roman" panose="02020603050405020304" pitchFamily="18" charset="0"/>
                        <a:cs typeface="Times New Roman" panose="02020603050405020304" pitchFamily="18" charset="0"/>
                      </a:endParaRPr>
                    </a:p>
                    <a:p>
                      <a:pPr algn="ctr">
                        <a:lnSpc>
                          <a:spcPts val="1375"/>
                        </a:lnSpc>
                        <a:spcBef>
                          <a:spcPts val="25"/>
                        </a:spcBef>
                      </a:pPr>
                      <a:r>
                        <a:rPr sz="1800" b="1"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tc>
                <a:tc>
                  <a:txBody>
                    <a:bodyPr/>
                    <a:lstStyle/>
                    <a:p>
                      <a:pPr marL="444500">
                        <a:lnSpc>
                          <a:spcPts val="1375"/>
                        </a:lnSpc>
                        <a:spcBef>
                          <a:spcPts val="25"/>
                        </a:spcBef>
                      </a:pPr>
                      <a:endParaRPr lang="en-US" sz="1800" b="1" spc="-5">
                        <a:solidFill>
                          <a:schemeClr val="tx1"/>
                        </a:solidFill>
                        <a:latin typeface="Times New Roman" panose="02020603050405020304" pitchFamily="18" charset="0"/>
                        <a:cs typeface="Times New Roman" panose="02020603050405020304" pitchFamily="18" charset="0"/>
                      </a:endParaRPr>
                    </a:p>
                    <a:p>
                      <a:pPr marL="444500">
                        <a:lnSpc>
                          <a:spcPts val="1375"/>
                        </a:lnSpc>
                        <a:spcBef>
                          <a:spcPts val="25"/>
                        </a:spcBef>
                      </a:pPr>
                      <a:r>
                        <a:rPr sz="1800" b="1" spc="-5">
                          <a:solidFill>
                            <a:schemeClr val="tx1"/>
                          </a:solidFill>
                          <a:latin typeface="Times New Roman" panose="02020603050405020304" pitchFamily="18" charset="0"/>
                          <a:cs typeface="Times New Roman" panose="02020603050405020304" pitchFamily="18" charset="0"/>
                        </a:rPr>
                        <a:t>Description</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tc>
                <a:extLst>
                  <a:ext uri="{0D108BD9-81ED-4DB2-BD59-A6C34878D82A}">
                    <a16:rowId xmlns:a16="http://schemas.microsoft.com/office/drawing/2014/main" val="10000"/>
                  </a:ext>
                </a:extLst>
              </a:tr>
              <a:tr h="370840">
                <a:tc>
                  <a:txBody>
                    <a:bodyPr/>
                    <a:lstStyle/>
                    <a:p>
                      <a:pPr algn="ctr">
                        <a:lnSpc>
                          <a:spcPts val="1375"/>
                        </a:lnSpc>
                        <a:spcBef>
                          <a:spcPts val="1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6675">
                        <a:lnSpc>
                          <a:spcPts val="1375"/>
                        </a:lnSpc>
                        <a:spcBef>
                          <a:spcPts val="10"/>
                        </a:spcBef>
                      </a:pPr>
                      <a:r>
                        <a:rPr sz="1800">
                          <a:solidFill>
                            <a:schemeClr val="tx1"/>
                          </a:solidFill>
                          <a:latin typeface="Times New Roman" panose="02020603050405020304" pitchFamily="18" charset="0"/>
                          <a:cs typeface="Times New Roman" panose="02020603050405020304" pitchFamily="18" charset="0"/>
                        </a:rPr>
                        <a:t>Equal</a:t>
                      </a:r>
                      <a:r>
                        <a:rPr sz="1800" spc="-5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to</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1"/>
                  </a:ext>
                </a:extLst>
              </a:tr>
              <a:tr h="370840">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&lt;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a:solidFill>
                            <a:schemeClr val="tx1"/>
                          </a:solidFill>
                          <a:latin typeface="Times New Roman" panose="02020603050405020304" pitchFamily="18" charset="0"/>
                          <a:cs typeface="Times New Roman" panose="02020603050405020304" pitchFamily="18" charset="0"/>
                        </a:rPr>
                        <a:t>Less</a:t>
                      </a:r>
                      <a:r>
                        <a:rPr sz="1800" spc="-4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than</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2"/>
                  </a:ext>
                </a:extLst>
              </a:tr>
              <a:tr h="370840">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&gt;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Greater</a:t>
                      </a:r>
                      <a:r>
                        <a:rPr sz="1800" spc="-4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than</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3"/>
                  </a:ext>
                </a:extLst>
              </a:tr>
              <a:tr h="370840">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&lt;=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a:solidFill>
                            <a:schemeClr val="tx1"/>
                          </a:solidFill>
                          <a:latin typeface="Times New Roman" panose="02020603050405020304" pitchFamily="18" charset="0"/>
                          <a:cs typeface="Times New Roman" panose="02020603050405020304" pitchFamily="18" charset="0"/>
                        </a:rPr>
                        <a:t>Less</a:t>
                      </a:r>
                      <a:r>
                        <a:rPr sz="1800" spc="-2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than</a:t>
                      </a:r>
                      <a:r>
                        <a:rPr sz="1800" spc="-1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or</a:t>
                      </a:r>
                      <a:r>
                        <a:rPr sz="1800" spc="-2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equal</a:t>
                      </a:r>
                      <a:r>
                        <a:rPr sz="1800" spc="-1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to</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4"/>
                  </a:ext>
                </a:extLst>
              </a:tr>
              <a:tr h="431816">
                <a:tc>
                  <a:txBody>
                    <a:bodyPr/>
                    <a:lstStyle/>
                    <a:p>
                      <a:pPr algn="ctr">
                        <a:lnSpc>
                          <a:spcPts val="1375"/>
                        </a:lnSpc>
                        <a:spcBef>
                          <a:spcPts val="25"/>
                        </a:spcBef>
                      </a:pPr>
                      <a:r>
                        <a:rPr sz="1800" b="1">
                          <a:solidFill>
                            <a:schemeClr val="tx1"/>
                          </a:solidFill>
                          <a:latin typeface="Times New Roman" panose="02020603050405020304" pitchFamily="18" charset="0"/>
                          <a:cs typeface="Times New Roman" panose="02020603050405020304" pitchFamily="18" charset="0"/>
                        </a:rPr>
                        <a:t>&gt;=</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6675">
                        <a:lnSpc>
                          <a:spcPts val="1375"/>
                        </a:lnSpc>
                        <a:spcBef>
                          <a:spcPts val="25"/>
                        </a:spcBef>
                      </a:pPr>
                      <a:r>
                        <a:rPr sz="1800" spc="-5">
                          <a:solidFill>
                            <a:schemeClr val="tx1"/>
                          </a:solidFill>
                          <a:latin typeface="Times New Roman" panose="02020603050405020304" pitchFamily="18" charset="0"/>
                          <a:cs typeface="Times New Roman" panose="02020603050405020304" pitchFamily="18" charset="0"/>
                        </a:rPr>
                        <a:t>Greater</a:t>
                      </a:r>
                      <a:r>
                        <a:rPr sz="1800" spc="-2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than</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or</a:t>
                      </a:r>
                      <a:r>
                        <a:rPr sz="1800" spc="-2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equal</a:t>
                      </a:r>
                      <a:r>
                        <a:rPr sz="1800" spc="-10">
                          <a:solidFill>
                            <a:schemeClr val="tx1"/>
                          </a:solidFill>
                          <a:latin typeface="Times New Roman" panose="02020603050405020304" pitchFamily="18" charset="0"/>
                          <a:cs typeface="Times New Roman" panose="02020603050405020304" pitchFamily="18" charset="0"/>
                        </a:rPr>
                        <a:t> to</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5"/>
                  </a:ext>
                </a:extLst>
              </a:tr>
              <a:tr h="370840">
                <a:tc>
                  <a:txBody>
                    <a:bodyPr/>
                    <a:lstStyle/>
                    <a:p>
                      <a:pPr algn="ctr">
                        <a:lnSpc>
                          <a:spcPts val="1375"/>
                        </a:lnSpc>
                        <a:spcBef>
                          <a:spcPts val="25"/>
                        </a:spcBef>
                      </a:pPr>
                      <a:r>
                        <a:rPr sz="1800" b="1" spc="-5">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6675">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Not</a:t>
                      </a:r>
                      <a:r>
                        <a:rPr sz="1800" spc="-4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equal</a:t>
                      </a:r>
                      <a:r>
                        <a:rPr sz="1800" spc="-3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to</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spc="-5">
                <a:latin typeface="Times New Roman" panose="02020603050405020304" pitchFamily="18" charset="0"/>
                <a:cs typeface="Times New Roman" panose="02020603050405020304" pitchFamily="18" charset="0"/>
              </a:rPr>
              <a:t>class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Welcome</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marL="201295">
              <a:lnSpc>
                <a:spcPct val="150000"/>
              </a:lnSpc>
              <a:spcBef>
                <a:spcPct val="0"/>
              </a:spcBef>
              <a:buNone/>
            </a:pPr>
            <a:r>
              <a:rPr lang="en-US" sz="2000" spc="-5">
                <a:latin typeface="Times New Roman" panose="02020603050405020304" pitchFamily="18" charset="0"/>
                <a:cs typeface="Times New Roman" panose="02020603050405020304" pitchFamily="18" charset="0"/>
              </a:rPr>
              <a:t>public</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static void main(String args[])</a:t>
            </a:r>
            <a:endParaRPr lang="en-US" sz="2000">
              <a:latin typeface="Times New Roman" panose="02020603050405020304" pitchFamily="18" charset="0"/>
              <a:cs typeface="Times New Roman" panose="02020603050405020304" pitchFamily="18" charset="0"/>
            </a:endParaRPr>
          </a:p>
          <a:p>
            <a:pPr marL="201295">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marL="391795">
              <a:lnSpc>
                <a:spcPct val="150000"/>
              </a:lnSpc>
              <a:spcBef>
                <a:spcPct val="0"/>
              </a:spcBef>
              <a:buNone/>
            </a:pPr>
            <a:r>
              <a:rPr lang="en-US" sz="2000" err="1">
                <a:latin typeface="Times New Roman" panose="02020603050405020304" pitchFamily="18" charset="0"/>
                <a:cs typeface="Times New Roman" panose="02020603050405020304" pitchFamily="18" charset="0"/>
              </a:rPr>
              <a:t>int</a:t>
            </a:r>
            <a:r>
              <a:rPr lang="en-US" sz="2000" spc="-3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2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2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a:t>
            </a:r>
          </a:p>
          <a:p>
            <a:pPr marL="391795">
              <a:lnSpc>
                <a:spcPct val="150000"/>
              </a:lnSpc>
              <a:spcBef>
                <a:spcPct val="0"/>
              </a:spcBef>
              <a:buNone/>
            </a:pPr>
            <a:r>
              <a:rPr lang="en-US" sz="2000" err="1">
                <a:latin typeface="Times New Roman" panose="02020603050405020304" pitchFamily="18" charset="0"/>
                <a:cs typeface="Times New Roman" panose="02020603050405020304" pitchFamily="18" charset="0"/>
              </a:rPr>
              <a:t>int</a:t>
            </a:r>
            <a:r>
              <a:rPr lang="en-US" sz="2000" spc="-3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numTwo</a:t>
            </a:r>
            <a:r>
              <a:rPr lang="en-US" sz="2000" spc="-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2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391795">
              <a:lnSpc>
                <a:spcPct val="150000"/>
              </a:lnSpc>
              <a:spcBef>
                <a:spcPct val="0"/>
              </a:spcBef>
              <a:buNone/>
            </a:pPr>
            <a:r>
              <a:rPr lang="en-US" sz="2000" spc="-5" err="1">
                <a:latin typeface="Times New Roman" panose="02020603050405020304" pitchFamily="18" charset="0"/>
                <a:cs typeface="Times New Roman" panose="02020603050405020304" pitchFamily="18" charset="0"/>
              </a:rPr>
              <a:t>System.out.println(numOne</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&gt;</a:t>
            </a:r>
            <a:r>
              <a:rPr lang="en-US" sz="2000" spc="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a:latin typeface="Times New Roman" panose="02020603050405020304" pitchFamily="18" charset="0"/>
                <a:cs typeface="Times New Roman" panose="02020603050405020304" pitchFamily="18" charset="0"/>
              </a:rPr>
              <a:t> </a:t>
            </a:r>
          </a:p>
          <a:p>
            <a:pPr marL="201295">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marL="12700">
              <a:lnSpc>
                <a:spcPct val="150000"/>
              </a:lnSpc>
              <a:spcBef>
                <a:spcPct val="0"/>
              </a:spcBef>
              <a:buNone/>
            </a:pPr>
            <a:r>
              <a:rPr lang="en-US" sz="2000">
                <a:latin typeface="Times New Roman" panose="02020603050405020304" pitchFamily="18" charset="0"/>
                <a:cs typeface="Times New Roman" panose="02020603050405020304" pitchFamily="18" charset="0"/>
              </a:rPr>
              <a:t>}</a:t>
            </a:r>
          </a:p>
          <a:p>
            <a:pPr marL="391795">
              <a:lnSpc>
                <a:spcPct val="150000"/>
              </a:lnSpc>
              <a:spcBef>
                <a:spcPct val="0"/>
              </a:spcBef>
              <a:buNone/>
            </a:pPr>
            <a:r>
              <a:rPr lang="en-US" sz="2000" b="1">
                <a:latin typeface="Times New Roman" panose="02020603050405020304" pitchFamily="18" charset="0"/>
                <a:cs typeface="Times New Roman" panose="02020603050405020304" pitchFamily="18" charset="0"/>
              </a:rPr>
              <a:t>Output:</a:t>
            </a:r>
          </a:p>
          <a:p>
            <a:pPr marL="391795">
              <a:lnSpc>
                <a:spcPct val="150000"/>
              </a:lnSpc>
              <a:spcBef>
                <a:spcPct val="0"/>
              </a:spcBef>
              <a:buNone/>
            </a:pPr>
            <a:r>
              <a:rPr lang="en-US" sz="2000">
                <a:latin typeface="Times New Roman" panose="02020603050405020304" pitchFamily="18" charset="0"/>
                <a:cs typeface="Times New Roman" panose="02020603050405020304" pitchFamily="18" charset="0"/>
              </a:rPr>
              <a:t>true</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80"/>
            <a:ext cx="8229600" cy="5554683"/>
          </a:xfrm>
        </p:spPr>
        <p:txBody>
          <a:bodyPr>
            <a:normAutofit/>
          </a:bodyPr>
          <a:lstStyle/>
          <a:p>
            <a:pPr marL="12700" algn="just">
              <a:lnSpc>
                <a:spcPct val="100000"/>
              </a:lnSpc>
              <a:buNone/>
            </a:pPr>
            <a:r>
              <a:rPr lang="en-US" sz="2000" b="1" spc="-5">
                <a:latin typeface="Times New Roman" panose="02020603050405020304" pitchFamily="18" charset="0"/>
                <a:cs typeface="Times New Roman" panose="02020603050405020304" pitchFamily="18" charset="0"/>
              </a:rPr>
              <a:t>Logical</a:t>
            </a:r>
            <a:r>
              <a:rPr lang="en-US" sz="2000" b="1" spc="-3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Operators</a:t>
            </a:r>
          </a:p>
          <a:p>
            <a:pPr marL="12700" algn="just">
              <a:lnSpc>
                <a:spcPct val="100000"/>
              </a:lnSpc>
              <a:buNone/>
            </a:pPr>
            <a:r>
              <a:rPr lang="en-US" sz="2000">
                <a:latin typeface="Times New Roman" panose="02020603050405020304" pitchFamily="18" charset="0"/>
                <a:cs typeface="Times New Roman" panose="02020603050405020304" pitchFamily="18" charset="0"/>
              </a:rPr>
              <a:t>Logical</a:t>
            </a:r>
            <a:r>
              <a:rPr lang="en-US" sz="2000" spc="1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1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are</a:t>
            </a:r>
            <a:r>
              <a:rPr lang="en-US" sz="2000" spc="1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used</a:t>
            </a:r>
            <a:r>
              <a:rPr lang="en-US" sz="2000" spc="1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combine</a:t>
            </a:r>
            <a:r>
              <a:rPr lang="en-US" sz="2000" spc="1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two</a:t>
            </a:r>
            <a:r>
              <a:rPr lang="en-US" sz="2000" spc="1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or</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more</a:t>
            </a:r>
            <a:r>
              <a:rPr lang="en-US" sz="2000" spc="1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relational</a:t>
            </a:r>
            <a:r>
              <a:rPr lang="en-US" sz="2000" spc="1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expressions</a:t>
            </a:r>
            <a:r>
              <a:rPr lang="en-US" sz="2000" spc="1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or</a:t>
            </a:r>
            <a:r>
              <a:rPr lang="en-US" sz="2000" spc="1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negate</a:t>
            </a:r>
            <a:r>
              <a:rPr lang="en-US" sz="2000" spc="-5">
                <a:latin typeface="Times New Roman" panose="02020603050405020304" pitchFamily="18" charset="0"/>
                <a:cs typeface="Times New Roman" panose="02020603050405020304" pitchFamily="18" charset="0"/>
              </a:rPr>
              <a:t> 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 </a:t>
            </a:r>
            <a:r>
              <a:rPr lang="en-US" sz="2000">
                <a:latin typeface="Times New Roman" panose="02020603050405020304" pitchFamily="18" charset="0"/>
                <a:cs typeface="Times New Roman" panose="02020603050405020304" pitchFamily="18" charset="0"/>
              </a:rPr>
              <a:t>of</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relational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expression.</a:t>
            </a: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buNone/>
            </a:pPr>
            <a:r>
              <a:rPr lang="en-US" sz="2000">
                <a:latin typeface="Times New Roman" panose="02020603050405020304" pitchFamily="18" charset="0"/>
                <a:cs typeface="Times New Roman" panose="02020603050405020304" pitchFamily="18" charset="0"/>
              </a:rPr>
              <a:t>Assume</a:t>
            </a:r>
            <a:r>
              <a:rPr lang="en-US" sz="2000" spc="204">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2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2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a:t>
            </a:r>
            <a:r>
              <a:rPr lang="en-US" sz="2000" spc="2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to</a:t>
            </a:r>
            <a:r>
              <a:rPr lang="en-US" sz="2000" spc="2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be</a:t>
            </a:r>
            <a:r>
              <a:rPr lang="en-US" sz="2000" spc="20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two</a:t>
            </a:r>
            <a:r>
              <a:rPr lang="en-US" sz="2000" spc="2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relational</a:t>
            </a:r>
            <a:r>
              <a:rPr lang="en-US" sz="2000" spc="20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expressions.</a:t>
            </a:r>
            <a:r>
              <a:rPr lang="en-US" sz="2000" spc="1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204">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below</a:t>
            </a:r>
            <a:r>
              <a:rPr lang="en-US" sz="2000" spc="2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tables</a:t>
            </a:r>
            <a:r>
              <a:rPr lang="en-US" sz="2000" spc="2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show</a:t>
            </a:r>
            <a:r>
              <a:rPr lang="en-US" sz="2000" spc="1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 for</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various</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logical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based </a:t>
            </a:r>
            <a:r>
              <a:rPr lang="en-US" sz="2000">
                <a:latin typeface="Times New Roman" panose="02020603050405020304" pitchFamily="18" charset="0"/>
                <a:cs typeface="Times New Roman" panose="02020603050405020304" pitchFamily="18" charset="0"/>
              </a:rPr>
              <a:t>on</a:t>
            </a:r>
            <a:r>
              <a:rPr lang="en-US" sz="2000" spc="-5">
                <a:latin typeface="Times New Roman" panose="02020603050405020304" pitchFamily="18" charset="0"/>
                <a:cs typeface="Times New Roman" panose="02020603050405020304" pitchFamily="18" charset="0"/>
              </a:rPr>
              <a:t> the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value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of expressions, </a:t>
            </a:r>
            <a:r>
              <a:rPr lang="en-US" sz="2000">
                <a:latin typeface="Times New Roman" panose="02020603050405020304" pitchFamily="18" charset="0"/>
                <a:cs typeface="Times New Roman" panose="02020603050405020304" pitchFamily="18" charset="0"/>
              </a:rPr>
              <a:t>A and</a:t>
            </a:r>
            <a:r>
              <a:rPr lang="en-US" sz="2000" spc="-5">
                <a:latin typeface="Times New Roman" panose="02020603050405020304" pitchFamily="18" charset="0"/>
                <a:cs typeface="Times New Roman" panose="02020603050405020304" pitchFamily="18" charset="0"/>
              </a:rPr>
              <a:t> B.</a:t>
            </a:r>
            <a:endParaRPr lang="en-US" sz="2000">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spc="-5">
              <a:latin typeface="Times New Roman" panose="02020603050405020304" pitchFamily="18" charset="0"/>
              <a:cs typeface="Times New Roman" panose="02020603050405020304" pitchFamily="18" charset="0"/>
            </a:endParaRPr>
          </a:p>
          <a:p>
            <a:pPr marL="12700" algn="just">
              <a:lnSpc>
                <a:spcPct val="100000"/>
              </a:lnSpc>
              <a:buNone/>
            </a:pPr>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428596" y="1714488"/>
          <a:ext cx="8286809" cy="2026285"/>
        </p:xfrm>
        <a:graphic>
          <a:graphicData uri="http://schemas.openxmlformats.org/drawingml/2006/table">
            <a:tbl>
              <a:tblPr firstRow="1" bandRow="1">
                <a:tableStyleId>{5C22544A-7EE6-4342-B048-85BDC9FD1C3A}</a:tableStyleId>
              </a:tblPr>
              <a:tblGrid>
                <a:gridCol w="2000263">
                  <a:extLst>
                    <a:ext uri="{9D8B030D-6E8A-4147-A177-3AD203B41FA5}">
                      <a16:colId xmlns:a16="http://schemas.microsoft.com/office/drawing/2014/main" val="20000"/>
                    </a:ext>
                  </a:extLst>
                </a:gridCol>
                <a:gridCol w="2214578">
                  <a:extLst>
                    <a:ext uri="{9D8B030D-6E8A-4147-A177-3AD203B41FA5}">
                      <a16:colId xmlns:a16="http://schemas.microsoft.com/office/drawing/2014/main" val="20001"/>
                    </a:ext>
                  </a:extLst>
                </a:gridCol>
                <a:gridCol w="4071968">
                  <a:extLst>
                    <a:ext uri="{9D8B030D-6E8A-4147-A177-3AD203B41FA5}">
                      <a16:colId xmlns:a16="http://schemas.microsoft.com/office/drawing/2014/main" val="20002"/>
                    </a:ext>
                  </a:extLst>
                </a:gridCol>
              </a:tblGrid>
              <a:tr h="370840">
                <a:tc>
                  <a:txBody>
                    <a:bodyPr/>
                    <a:lstStyle/>
                    <a:p>
                      <a:pPr algn="ctr">
                        <a:lnSpc>
                          <a:spcPct val="100000"/>
                        </a:lnSpc>
                        <a:spcBef>
                          <a:spcPts val="25"/>
                        </a:spcBef>
                      </a:pPr>
                      <a:r>
                        <a:rPr sz="1800" b="1"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algn="ctr">
                        <a:lnSpc>
                          <a:spcPct val="100000"/>
                        </a:lnSpc>
                        <a:spcBef>
                          <a:spcPts val="25"/>
                        </a:spcBef>
                      </a:pPr>
                      <a:r>
                        <a:rPr sz="1800" b="1" spc="-5">
                          <a:solidFill>
                            <a:schemeClr val="tx1"/>
                          </a:solidFill>
                          <a:latin typeface="Times New Roman" panose="02020603050405020304" pitchFamily="18" charset="0"/>
                          <a:cs typeface="Times New Roman" panose="02020603050405020304" pitchFamily="18" charset="0"/>
                        </a:rPr>
                        <a:t>Name</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algn="ctr">
                        <a:lnSpc>
                          <a:spcPct val="100000"/>
                        </a:lnSpc>
                        <a:spcBef>
                          <a:spcPts val="25"/>
                        </a:spcBef>
                      </a:pPr>
                      <a:r>
                        <a:rPr sz="1800" b="1" spc="-5">
                          <a:solidFill>
                            <a:schemeClr val="tx1"/>
                          </a:solidFill>
                          <a:latin typeface="Times New Roman" panose="02020603050405020304" pitchFamily="18" charset="0"/>
                          <a:cs typeface="Times New Roman" panose="02020603050405020304" pitchFamily="18" charset="0"/>
                        </a:rPr>
                        <a:t>Description</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0"/>
                  </a:ext>
                </a:extLst>
              </a:tr>
              <a:tr h="370840">
                <a:tc>
                  <a:txBody>
                    <a:bodyPr/>
                    <a:lstStyle/>
                    <a:p>
                      <a:pPr algn="ctr">
                        <a:lnSpc>
                          <a:spcPct val="100000"/>
                        </a:lnSpc>
                        <a:spcBef>
                          <a:spcPts val="25"/>
                        </a:spcBef>
                      </a:pPr>
                      <a:r>
                        <a:rPr sz="1800" b="1" spc="-5">
                          <a:solidFill>
                            <a:schemeClr val="tx1"/>
                          </a:solidFill>
                          <a:latin typeface="Times New Roman" panose="02020603050405020304" pitchFamily="18" charset="0"/>
                          <a:cs typeface="Times New Roman" panose="02020603050405020304" pitchFamily="18" charset="0"/>
                        </a:rPr>
                        <a:t>&amp;&amp;</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algn="ctr">
                        <a:lnSpc>
                          <a:spcPct val="100000"/>
                        </a:lnSpc>
                        <a:spcBef>
                          <a:spcPts val="25"/>
                        </a:spcBef>
                      </a:pPr>
                      <a:r>
                        <a:rPr sz="1800" b="1" spc="-5">
                          <a:solidFill>
                            <a:schemeClr val="tx1"/>
                          </a:solidFill>
                          <a:latin typeface="Times New Roman" panose="02020603050405020304" pitchFamily="18" charset="0"/>
                          <a:cs typeface="Times New Roman" panose="02020603050405020304" pitchFamily="18" charset="0"/>
                        </a:rPr>
                        <a:t>AND</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7310">
                        <a:lnSpc>
                          <a:spcPct val="100000"/>
                        </a:lnSpc>
                        <a:spcBef>
                          <a:spcPts val="25"/>
                        </a:spcBef>
                      </a:pP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will</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be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true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only</a:t>
                      </a:r>
                      <a:r>
                        <a:rPr sz="1800" spc="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if </a:t>
                      </a:r>
                      <a:r>
                        <a:rPr sz="1800" spc="-5">
                          <a:solidFill>
                            <a:schemeClr val="tx1"/>
                          </a:solidFill>
                          <a:latin typeface="Times New Roman" panose="02020603050405020304" pitchFamily="18" charset="0"/>
                          <a:cs typeface="Times New Roman" panose="02020603050405020304" pitchFamily="18" charset="0"/>
                        </a:rPr>
                        <a:t>both</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expressions</a:t>
                      </a:r>
                      <a:r>
                        <a:rPr sz="1800">
                          <a:solidFill>
                            <a:schemeClr val="tx1"/>
                          </a:solidFill>
                          <a:latin typeface="Times New Roman" panose="02020603050405020304" pitchFamily="18" charset="0"/>
                          <a:cs typeface="Times New Roman" panose="02020603050405020304" pitchFamily="18" charset="0"/>
                        </a:rPr>
                        <a:t> are</a:t>
                      </a:r>
                      <a:r>
                        <a:rPr sz="1800" spc="5">
                          <a:solidFill>
                            <a:schemeClr val="tx1"/>
                          </a:solidFill>
                          <a:latin typeface="Times New Roman" panose="02020603050405020304" pitchFamily="18" charset="0"/>
                          <a:cs typeface="Times New Roman" panose="02020603050405020304" pitchFamily="18" charset="0"/>
                        </a:rPr>
                        <a:t> </a:t>
                      </a:r>
                      <a:r>
                        <a:rPr sz="1800" spc="-10">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1"/>
                  </a:ext>
                </a:extLst>
              </a:tr>
              <a:tr h="370840">
                <a:tc>
                  <a:txBody>
                    <a:bodyPr/>
                    <a:lstStyle/>
                    <a:p>
                      <a:pPr algn="ctr">
                        <a:lnSpc>
                          <a:spcPct val="100000"/>
                        </a:lnSpc>
                        <a:spcBef>
                          <a:spcPts val="25"/>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algn="ctr">
                        <a:lnSpc>
                          <a:spcPct val="100000"/>
                        </a:lnSpc>
                        <a:spcBef>
                          <a:spcPts val="25"/>
                        </a:spcBef>
                      </a:pPr>
                      <a:r>
                        <a:rPr sz="1800" b="1">
                          <a:solidFill>
                            <a:schemeClr val="tx1"/>
                          </a:solidFill>
                          <a:latin typeface="Times New Roman" panose="02020603050405020304" pitchFamily="18" charset="0"/>
                          <a:cs typeface="Times New Roman" panose="02020603050405020304" pitchFamily="18" charset="0"/>
                        </a:rPr>
                        <a:t>OR</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7310">
                        <a:lnSpc>
                          <a:spcPct val="100000"/>
                        </a:lnSpc>
                        <a:spcBef>
                          <a:spcPts val="25"/>
                        </a:spcBef>
                      </a:pP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will</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be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true</a:t>
                      </a:r>
                      <a:r>
                        <a:rPr sz="1800" spc="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if any</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of 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expressions</a:t>
                      </a:r>
                      <a:r>
                        <a:rPr sz="1800">
                          <a:solidFill>
                            <a:schemeClr val="tx1"/>
                          </a:solidFill>
                          <a:latin typeface="Times New Roman" panose="02020603050405020304" pitchFamily="18" charset="0"/>
                          <a:cs typeface="Times New Roman" panose="02020603050405020304" pitchFamily="18" charset="0"/>
                        </a:rPr>
                        <a:t> is </a:t>
                      </a:r>
                      <a:r>
                        <a:rPr sz="1800" spc="-10">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2"/>
                  </a:ext>
                </a:extLst>
              </a:tr>
              <a:tr h="370840">
                <a:tc>
                  <a:txBody>
                    <a:bodyPr/>
                    <a:lstStyle/>
                    <a:p>
                      <a:pPr algn="ctr">
                        <a:lnSpc>
                          <a:spcPct val="100000"/>
                        </a:lnSpc>
                        <a:spcBef>
                          <a:spcPts val="25"/>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algn="ctr">
                        <a:lnSpc>
                          <a:spcPct val="100000"/>
                        </a:lnSpc>
                        <a:spcBef>
                          <a:spcPts val="25"/>
                        </a:spcBef>
                      </a:pPr>
                      <a:r>
                        <a:rPr sz="1800" b="1">
                          <a:solidFill>
                            <a:schemeClr val="tx1"/>
                          </a:solidFill>
                          <a:latin typeface="Times New Roman" panose="02020603050405020304" pitchFamily="18" charset="0"/>
                          <a:cs typeface="Times New Roman" panose="02020603050405020304" pitchFamily="18" charset="0"/>
                        </a:rPr>
                        <a:t>NOT</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7310">
                        <a:lnSpc>
                          <a:spcPct val="100000"/>
                        </a:lnSpc>
                        <a:spcBef>
                          <a:spcPts val="25"/>
                        </a:spcBef>
                      </a:pP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will</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be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false</a:t>
                      </a:r>
                      <a:r>
                        <a:rPr sz="1800" spc="-1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if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expression</a:t>
                      </a:r>
                      <a:r>
                        <a:rPr sz="1800">
                          <a:solidFill>
                            <a:schemeClr val="tx1"/>
                          </a:solidFill>
                          <a:latin typeface="Times New Roman" panose="02020603050405020304" pitchFamily="18" charset="0"/>
                          <a:cs typeface="Times New Roman" panose="02020603050405020304" pitchFamily="18" charset="0"/>
                        </a:rPr>
                        <a:t> </a:t>
                      </a:r>
                      <a:r>
                        <a:rPr sz="1800" spc="-10">
                          <a:solidFill>
                            <a:schemeClr val="tx1"/>
                          </a:solidFill>
                          <a:latin typeface="Times New Roman" panose="02020603050405020304" pitchFamily="18" charset="0"/>
                          <a:cs typeface="Times New Roman" panose="02020603050405020304" pitchFamily="18" charset="0"/>
                        </a:rPr>
                        <a:t>is</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true</a:t>
                      </a:r>
                      <a:r>
                        <a:rPr sz="1800" spc="1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and</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vice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versa</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357158" y="4786322"/>
          <a:ext cx="4000528" cy="1854200"/>
        </p:xfrm>
        <a:graphic>
          <a:graphicData uri="http://schemas.openxmlformats.org/drawingml/2006/table">
            <a:tbl>
              <a:tblPr firstRow="1" bandRow="1">
                <a:tableStyleId>{5C22544A-7EE6-4342-B048-85BDC9FD1C3A}</a:tableStyleId>
              </a:tblPr>
              <a:tblGrid>
                <a:gridCol w="1000132">
                  <a:extLst>
                    <a:ext uri="{9D8B030D-6E8A-4147-A177-3AD203B41FA5}">
                      <a16:colId xmlns:a16="http://schemas.microsoft.com/office/drawing/2014/main" val="20000"/>
                    </a:ext>
                  </a:extLst>
                </a:gridCol>
                <a:gridCol w="1000132">
                  <a:extLst>
                    <a:ext uri="{9D8B030D-6E8A-4147-A177-3AD203B41FA5}">
                      <a16:colId xmlns:a16="http://schemas.microsoft.com/office/drawing/2014/main" val="20001"/>
                    </a:ext>
                  </a:extLst>
                </a:gridCol>
                <a:gridCol w="1000132">
                  <a:extLst>
                    <a:ext uri="{9D8B030D-6E8A-4147-A177-3AD203B41FA5}">
                      <a16:colId xmlns:a16="http://schemas.microsoft.com/office/drawing/2014/main" val="20002"/>
                    </a:ext>
                  </a:extLst>
                </a:gridCol>
                <a:gridCol w="1000132">
                  <a:extLst>
                    <a:ext uri="{9D8B030D-6E8A-4147-A177-3AD203B41FA5}">
                      <a16:colId xmlns:a16="http://schemas.microsoft.com/office/drawing/2014/main" val="20003"/>
                    </a:ext>
                  </a:extLst>
                </a:gridCol>
              </a:tblGrid>
              <a:tr h="370840">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B</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b="1" spc="-10">
                          <a:solidFill>
                            <a:schemeClr val="tx1"/>
                          </a:solidFill>
                          <a:latin typeface="Times New Roman" panose="02020603050405020304" pitchFamily="18" charset="0"/>
                          <a:cs typeface="Times New Roman" panose="02020603050405020304" pitchFamily="18" charset="0"/>
                        </a:rPr>
                        <a:t>A&amp;&amp;B</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b="1" spc="-5">
                          <a:solidFill>
                            <a:schemeClr val="tx1"/>
                          </a:solidFill>
                          <a:latin typeface="Times New Roman" panose="02020603050405020304" pitchFamily="18" charset="0"/>
                          <a:cs typeface="Times New Roman" panose="02020603050405020304" pitchFamily="18" charset="0"/>
                        </a:rPr>
                        <a:t>A||B</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0"/>
                  </a:ext>
                </a:extLst>
              </a:tr>
              <a:tr h="370840">
                <a:tc>
                  <a:txBody>
                    <a:bodyPr/>
                    <a:lstStyle/>
                    <a:p>
                      <a:pPr marR="29845" algn="ctr">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1"/>
                  </a:ext>
                </a:extLst>
              </a:tr>
              <a:tr h="370840">
                <a:tc>
                  <a:txBody>
                    <a:bodyPr/>
                    <a:lstStyle/>
                    <a:p>
                      <a:pPr marR="29845" algn="ctr">
                        <a:lnSpc>
                          <a:spcPts val="1375"/>
                        </a:lnSpc>
                        <a:spcBef>
                          <a:spcPts val="1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6675">
                        <a:lnSpc>
                          <a:spcPts val="1375"/>
                        </a:lnSpc>
                        <a:spcBef>
                          <a:spcPts val="10"/>
                        </a:spcBef>
                      </a:pPr>
                      <a:r>
                        <a:rPr sz="1800">
                          <a:solidFill>
                            <a:schemeClr val="tx1"/>
                          </a:solidFill>
                          <a:latin typeface="Times New Roman" panose="02020603050405020304" pitchFamily="18" charset="0"/>
                          <a:cs typeface="Times New Roman" panose="02020603050405020304" pitchFamily="18" charset="0"/>
                        </a:rPr>
                        <a:t>False</a:t>
                      </a:r>
                    </a:p>
                  </a:txBody>
                  <a:tcPr marL="0" marR="0" marT="1270" marB="0" anchor="ctr"/>
                </a:tc>
                <a:tc>
                  <a:txBody>
                    <a:bodyPr/>
                    <a:lstStyle/>
                    <a:p>
                      <a:pPr marL="66675">
                        <a:lnSpc>
                          <a:spcPts val="1375"/>
                        </a:lnSpc>
                        <a:spcBef>
                          <a:spcPts val="10"/>
                        </a:spcBef>
                      </a:pPr>
                      <a:r>
                        <a:rPr sz="1800">
                          <a:solidFill>
                            <a:schemeClr val="tx1"/>
                          </a:solidFill>
                          <a:latin typeface="Times New Roman" panose="02020603050405020304" pitchFamily="18" charset="0"/>
                          <a:cs typeface="Times New Roman" panose="02020603050405020304" pitchFamily="18" charset="0"/>
                        </a:rPr>
                        <a:t>False</a:t>
                      </a:r>
                    </a:p>
                  </a:txBody>
                  <a:tcPr marL="0" marR="0" marT="1270" marB="0" anchor="ctr"/>
                </a:tc>
                <a:tc>
                  <a:txBody>
                    <a:bodyPr/>
                    <a:lstStyle/>
                    <a:p>
                      <a:pPr marL="66675">
                        <a:lnSpc>
                          <a:spcPts val="1375"/>
                        </a:lnSpc>
                        <a:spcBef>
                          <a:spcPts val="1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2"/>
                  </a:ext>
                </a:extLst>
              </a:tr>
              <a:tr h="370840">
                <a:tc>
                  <a:txBody>
                    <a:bodyPr/>
                    <a:lstStyle/>
                    <a:p>
                      <a:pPr algn="ctr">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tc>
                  <a:txBody>
                    <a:bodyPr/>
                    <a:lstStyle/>
                    <a:p>
                      <a:pPr marL="66675">
                        <a:lnSpc>
                          <a:spcPts val="1375"/>
                        </a:lnSpc>
                        <a:spcBef>
                          <a:spcPts val="25"/>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6675">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tc>
                  <a:txBody>
                    <a:bodyPr/>
                    <a:lstStyle/>
                    <a:p>
                      <a:pPr marL="66675">
                        <a:lnSpc>
                          <a:spcPts val="1375"/>
                        </a:lnSpc>
                        <a:spcBef>
                          <a:spcPts val="25"/>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3"/>
                  </a:ext>
                </a:extLst>
              </a:tr>
              <a:tr h="370840">
                <a:tc>
                  <a:txBody>
                    <a:bodyPr/>
                    <a:lstStyle/>
                    <a:p>
                      <a:pPr algn="ctr">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tc>
                  <a:txBody>
                    <a:bodyPr/>
                    <a:lstStyle/>
                    <a:p>
                      <a:pPr marL="66675">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tc>
                  <a:txBody>
                    <a:bodyPr/>
                    <a:lstStyle/>
                    <a:p>
                      <a:pPr marL="66675">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tc>
                  <a:txBody>
                    <a:bodyPr/>
                    <a:lstStyle/>
                    <a:p>
                      <a:pPr marL="66675">
                        <a:lnSpc>
                          <a:spcPts val="1375"/>
                        </a:lnSpc>
                        <a:spcBef>
                          <a:spcPts val="25"/>
                        </a:spcBef>
                      </a:pPr>
                      <a:r>
                        <a:rPr sz="1800">
                          <a:solidFill>
                            <a:schemeClr val="tx1"/>
                          </a:solidFill>
                          <a:latin typeface="Times New Roman" panose="02020603050405020304" pitchFamily="18" charset="0"/>
                          <a:cs typeface="Times New Roman" panose="02020603050405020304" pitchFamily="18" charset="0"/>
                        </a:rPr>
                        <a:t>False</a:t>
                      </a:r>
                    </a:p>
                  </a:txBody>
                  <a:tcPr marL="0" marR="0" marT="3175" marB="0" anchor="ct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4929190" y="5000636"/>
          <a:ext cx="3929090" cy="1112520"/>
        </p:xfrm>
        <a:graphic>
          <a:graphicData uri="http://schemas.openxmlformats.org/drawingml/2006/table">
            <a:tbl>
              <a:tblPr firstRow="1" bandRow="1">
                <a:tableStyleId>{5C22544A-7EE6-4342-B048-85BDC9FD1C3A}</a:tableStyleId>
              </a:tblPr>
              <a:tblGrid>
                <a:gridCol w="1964545">
                  <a:extLst>
                    <a:ext uri="{9D8B030D-6E8A-4147-A177-3AD203B41FA5}">
                      <a16:colId xmlns:a16="http://schemas.microsoft.com/office/drawing/2014/main" val="20000"/>
                    </a:ext>
                  </a:extLst>
                </a:gridCol>
                <a:gridCol w="1964545">
                  <a:extLst>
                    <a:ext uri="{9D8B030D-6E8A-4147-A177-3AD203B41FA5}">
                      <a16:colId xmlns:a16="http://schemas.microsoft.com/office/drawing/2014/main" val="20001"/>
                    </a:ext>
                  </a:extLst>
                </a:gridCol>
              </a:tblGrid>
              <a:tr h="370840">
                <a:tc>
                  <a:txBody>
                    <a:bodyPr/>
                    <a:lstStyle/>
                    <a:p>
                      <a:pPr algn="ctr">
                        <a:lnSpc>
                          <a:spcPts val="1375"/>
                        </a:lnSpc>
                        <a:spcBef>
                          <a:spcPts val="20"/>
                        </a:spcBef>
                      </a:pPr>
                      <a:r>
                        <a:rPr sz="1800" b="1">
                          <a:solidFill>
                            <a:schemeClr val="tx1"/>
                          </a:solidFill>
                          <a:latin typeface="Times New Roman" panose="02020603050405020304" pitchFamily="18" charset="0"/>
                          <a:cs typeface="Times New Roman" panose="02020603050405020304" pitchFamily="18" charset="0"/>
                        </a:rPr>
                        <a:t>A</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160020">
                        <a:lnSpc>
                          <a:spcPts val="1375"/>
                        </a:lnSpc>
                        <a:spcBef>
                          <a:spcPts val="20"/>
                        </a:spcBef>
                      </a:pPr>
                      <a:r>
                        <a:rPr sz="1800" b="1" spc="-5">
                          <a:solidFill>
                            <a:schemeClr val="tx1"/>
                          </a:solidFill>
                          <a:latin typeface="Times New Roman" panose="02020603050405020304" pitchFamily="18" charset="0"/>
                          <a:cs typeface="Times New Roman" panose="02020603050405020304" pitchFamily="18" charset="0"/>
                        </a:rPr>
                        <a:t>!A</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0"/>
                  </a:ext>
                </a:extLst>
              </a:tr>
              <a:tr h="370840">
                <a:tc>
                  <a:txBody>
                    <a:bodyPr/>
                    <a:lstStyle/>
                    <a:p>
                      <a:pPr marR="29845" algn="ctr">
                        <a:lnSpc>
                          <a:spcPts val="1375"/>
                        </a:lnSpc>
                        <a:spcBef>
                          <a:spcPts val="2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ts val="1375"/>
                        </a:lnSpc>
                        <a:spcBef>
                          <a:spcPts val="20"/>
                        </a:spcBef>
                      </a:pPr>
                      <a:r>
                        <a:rPr sz="1800">
                          <a:solidFill>
                            <a:schemeClr val="tx1"/>
                          </a:solidFill>
                          <a:latin typeface="Times New Roman" panose="02020603050405020304" pitchFamily="18" charset="0"/>
                          <a:cs typeface="Times New Roman" panose="02020603050405020304" pitchFamily="18" charset="0"/>
                        </a:rPr>
                        <a:t>False</a:t>
                      </a:r>
                    </a:p>
                  </a:txBody>
                  <a:tcPr marL="0" marR="0" marT="2540" marB="0" anchor="ctr"/>
                </a:tc>
                <a:extLst>
                  <a:ext uri="{0D108BD9-81ED-4DB2-BD59-A6C34878D82A}">
                    <a16:rowId xmlns:a16="http://schemas.microsoft.com/office/drawing/2014/main" val="10001"/>
                  </a:ext>
                </a:extLst>
              </a:tr>
              <a:tr h="370840">
                <a:tc>
                  <a:txBody>
                    <a:bodyPr/>
                    <a:lstStyle/>
                    <a:p>
                      <a:pPr algn="ctr">
                        <a:lnSpc>
                          <a:spcPts val="1375"/>
                        </a:lnSpc>
                        <a:spcBef>
                          <a:spcPts val="10"/>
                        </a:spcBef>
                      </a:pPr>
                      <a:r>
                        <a:rPr sz="1800">
                          <a:solidFill>
                            <a:schemeClr val="tx1"/>
                          </a:solidFill>
                          <a:latin typeface="Times New Roman" panose="02020603050405020304" pitchFamily="18" charset="0"/>
                          <a:cs typeface="Times New Roman" panose="02020603050405020304" pitchFamily="18" charset="0"/>
                        </a:rPr>
                        <a:t>False</a:t>
                      </a:r>
                    </a:p>
                  </a:txBody>
                  <a:tcPr marL="0" marR="0" marT="1270" marB="0" anchor="ctr"/>
                </a:tc>
                <a:tc>
                  <a:txBody>
                    <a:bodyPr/>
                    <a:lstStyle/>
                    <a:p>
                      <a:pPr marL="66675">
                        <a:lnSpc>
                          <a:spcPts val="1375"/>
                        </a:lnSpc>
                        <a:spcBef>
                          <a:spcPts val="10"/>
                        </a:spcBef>
                      </a:pPr>
                      <a:r>
                        <a:rPr sz="1800" spc="-5">
                          <a:solidFill>
                            <a:schemeClr val="tx1"/>
                          </a:solidFill>
                          <a:latin typeface="Times New Roman" panose="02020603050405020304" pitchFamily="18" charset="0"/>
                          <a:cs typeface="Times New Roman" panose="02020603050405020304" pitchFamily="18" charset="0"/>
                        </a:rPr>
                        <a:t>True</a:t>
                      </a:r>
                      <a:endParaRPr sz="18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Autofit/>
          </a:bodyPr>
          <a:lstStyle/>
          <a:p>
            <a:pPr marL="12700">
              <a:lnSpc>
                <a:spcPct val="100000"/>
              </a:lnSpc>
              <a:spcBef>
                <a:spcPts val="100"/>
              </a:spcBef>
              <a:buNone/>
            </a:pPr>
            <a:r>
              <a:rPr lang="en-US" sz="2000" b="1" spc="-5">
                <a:latin typeface="Times New Roman" panose="02020603050405020304" pitchFamily="18" charset="0"/>
                <a:cs typeface="Times New Roman" panose="02020603050405020304" pitchFamily="18" charset="0"/>
              </a:rPr>
              <a:t>Ternary</a:t>
            </a:r>
            <a:r>
              <a:rPr lang="en-US" sz="2000" b="1" spc="-4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Operator</a:t>
            </a:r>
            <a:endParaRPr lang="en-US" sz="2000">
              <a:latin typeface="Times New Roman" panose="02020603050405020304" pitchFamily="18" charset="0"/>
              <a:cs typeface="Times New Roman" panose="02020603050405020304" pitchFamily="18" charset="0"/>
            </a:endParaRPr>
          </a:p>
          <a:p>
            <a:pPr marL="12700" marR="5080" indent="457200">
              <a:lnSpc>
                <a:spcPct val="100800"/>
              </a:lnSpc>
              <a:spcBef>
                <a:spcPts val="5"/>
              </a:spcBef>
            </a:pPr>
            <a:r>
              <a:rPr lang="en-US" sz="2000" spc="-5">
                <a:latin typeface="Times New Roman" panose="02020603050405020304" pitchFamily="18" charset="0"/>
                <a:cs typeface="Times New Roman" panose="02020603050405020304" pitchFamily="18" charset="0"/>
              </a:rPr>
              <a:t>The</a:t>
            </a:r>
            <a:r>
              <a:rPr lang="en-US" sz="2000" spc="1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ternary</a:t>
            </a:r>
            <a:r>
              <a:rPr lang="en-US" sz="2000" spc="1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a:t>
            </a:r>
            <a:r>
              <a:rPr lang="en-US" sz="2000" spc="1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used</a:t>
            </a:r>
            <a:r>
              <a:rPr lang="en-US" sz="2000" spc="1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a:t>
            </a:r>
            <a:r>
              <a:rPr lang="en-US" sz="2000" spc="1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1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single-line</a:t>
            </a:r>
            <a:r>
              <a:rPr lang="en-US" sz="2000" spc="13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replacement</a:t>
            </a:r>
            <a:r>
              <a:rPr lang="en-US" sz="2000" spc="130">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for</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if-then-else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statements</a:t>
            </a:r>
            <a:r>
              <a:rPr lang="en-US" sz="2000">
                <a:latin typeface="Times New Roman" panose="02020603050405020304" pitchFamily="18" charset="0"/>
                <a:cs typeface="Times New Roman" panose="02020603050405020304" pitchFamily="18" charset="0"/>
              </a:rPr>
              <a:t> and</a:t>
            </a:r>
            <a:r>
              <a:rPr lang="en-US" sz="2000" spc="-5">
                <a:latin typeface="Times New Roman" panose="02020603050405020304" pitchFamily="18" charset="0"/>
                <a:cs typeface="Times New Roman" panose="02020603050405020304" pitchFamily="18" charset="0"/>
              </a:rPr>
              <a:t> acts</a:t>
            </a:r>
            <a:r>
              <a:rPr lang="en-US" sz="2000">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upon</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three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operands.</a:t>
            </a:r>
            <a:endParaRPr lang="en-US" sz="2000">
              <a:latin typeface="Times New Roman" panose="02020603050405020304" pitchFamily="18" charset="0"/>
              <a:cs typeface="Times New Roman" panose="02020603050405020304" pitchFamily="18" charset="0"/>
            </a:endParaRPr>
          </a:p>
          <a:p>
            <a:pPr marL="12700">
              <a:lnSpc>
                <a:spcPct val="100000"/>
              </a:lnSpc>
              <a:buNone/>
              <a:tabLst>
                <a:tab pos="1015365" algn="l"/>
              </a:tabLst>
            </a:pPr>
            <a:r>
              <a:rPr lang="en-US" sz="2000" b="1" spc="-5">
                <a:latin typeface="Times New Roman" panose="02020603050405020304" pitchFamily="18" charset="0"/>
                <a:cs typeface="Times New Roman" panose="02020603050405020304" pitchFamily="18" charset="0"/>
              </a:rPr>
              <a:t>Syntax:	</a:t>
            </a:r>
          </a:p>
          <a:p>
            <a:pPr marL="12700">
              <a:lnSpc>
                <a:spcPct val="100000"/>
              </a:lnSpc>
              <a:buNone/>
              <a:tabLst>
                <a:tab pos="1015365" algn="l"/>
              </a:tabLst>
            </a:pPr>
            <a:r>
              <a:rPr lang="en-US" sz="2000">
                <a:latin typeface="Times New Roman" panose="02020603050405020304" pitchFamily="18" charset="0"/>
                <a:cs typeface="Times New Roman" panose="02020603050405020304" pitchFamily="18" charset="0"/>
              </a:rPr>
              <a:t>&lt;condition&gt;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&lt;value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if</a:t>
            </a:r>
            <a:r>
              <a:rPr lang="en-US" sz="2000" spc="-5">
                <a:latin typeface="Times New Roman" panose="02020603050405020304" pitchFamily="18" charset="0"/>
                <a:cs typeface="Times New Roman" panose="02020603050405020304" pitchFamily="18" charset="0"/>
              </a:rPr>
              <a:t> condition </a:t>
            </a:r>
            <a:r>
              <a:rPr lang="en-US" sz="200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true&gt; </a:t>
            </a:r>
            <a:r>
              <a:rPr lang="en-US" sz="2000">
                <a:latin typeface="Times New Roman" panose="02020603050405020304" pitchFamily="18" charset="0"/>
                <a:cs typeface="Times New Roman" panose="02020603050405020304" pitchFamily="18" charset="0"/>
              </a:rPr>
              <a: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value if</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condition</a:t>
            </a:r>
            <a:r>
              <a:rPr lang="en-US" sz="2000">
                <a:latin typeface="Times New Roman" panose="02020603050405020304" pitchFamily="18" charset="0"/>
                <a:cs typeface="Times New Roman" panose="02020603050405020304" pitchFamily="18" charset="0"/>
              </a:rPr>
              <a:t> is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false&gt;</a:t>
            </a:r>
          </a:p>
          <a:p>
            <a:pPr marL="12700">
              <a:lnSpc>
                <a:spcPct val="100000"/>
              </a:lnSpc>
              <a:spcBef>
                <a:spcPts val="15"/>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marL="12700">
              <a:lnSpc>
                <a:spcPct val="100000"/>
              </a:lnSpc>
              <a:buNone/>
            </a:pPr>
            <a:r>
              <a:rPr lang="en-US" sz="2000" spc="-5">
                <a:latin typeface="Times New Roman" panose="02020603050405020304" pitchFamily="18" charset="0"/>
                <a:cs typeface="Times New Roman" panose="02020603050405020304" pitchFamily="18" charset="0"/>
              </a:rPr>
              <a:t>class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Welcome</a:t>
            </a:r>
            <a:endParaRPr lang="en-US" sz="2000">
              <a:latin typeface="Times New Roman" panose="02020603050405020304" pitchFamily="18" charset="0"/>
              <a:cs typeface="Times New Roman" panose="02020603050405020304" pitchFamily="18" charset="0"/>
            </a:endParaRPr>
          </a:p>
          <a:p>
            <a:pPr marL="12700">
              <a:lnSpc>
                <a:spcPct val="100000"/>
              </a:lnSpc>
              <a:spcBef>
                <a:spcPts val="15"/>
              </a:spcBef>
              <a:buNone/>
            </a:pPr>
            <a:r>
              <a:rPr lang="en-US" sz="2000">
                <a:latin typeface="Times New Roman" panose="02020603050405020304" pitchFamily="18" charset="0"/>
                <a:cs typeface="Times New Roman" panose="02020603050405020304" pitchFamily="18" charset="0"/>
              </a:rPr>
              <a:t>{</a:t>
            </a:r>
          </a:p>
          <a:p>
            <a:pPr marL="201295">
              <a:lnSpc>
                <a:spcPct val="100000"/>
              </a:lnSpc>
              <a:spcBef>
                <a:spcPts val="10"/>
              </a:spcBef>
              <a:buNone/>
            </a:pPr>
            <a:r>
              <a:rPr lang="en-US" sz="2000" spc="-5">
                <a:latin typeface="Times New Roman" panose="02020603050405020304" pitchFamily="18" charset="0"/>
                <a:cs typeface="Times New Roman" panose="02020603050405020304" pitchFamily="18" charset="0"/>
              </a:rPr>
              <a:t>public</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static void main(String args[])</a:t>
            </a:r>
            <a:endParaRPr lang="en-US" sz="2000">
              <a:latin typeface="Times New Roman" panose="02020603050405020304" pitchFamily="18" charset="0"/>
              <a:cs typeface="Times New Roman" panose="02020603050405020304" pitchFamily="18" charset="0"/>
            </a:endParaRPr>
          </a:p>
          <a:p>
            <a:pPr marL="201295">
              <a:lnSpc>
                <a:spcPct val="100000"/>
              </a:lnSpc>
              <a:buNone/>
            </a:pPr>
            <a:r>
              <a:rPr lang="en-US" sz="2000">
                <a:latin typeface="Times New Roman" panose="02020603050405020304" pitchFamily="18" charset="0"/>
                <a:cs typeface="Times New Roman" panose="02020603050405020304" pitchFamily="18" charset="0"/>
              </a:rPr>
              <a:t>{</a:t>
            </a:r>
          </a:p>
          <a:p>
            <a:pPr marL="391795" marR="4387850">
              <a:lnSpc>
                <a:spcPct val="100800"/>
              </a:lnSpc>
              <a:buNone/>
            </a:pPr>
            <a:r>
              <a:rPr lang="en-US" sz="2000" err="1">
                <a:latin typeface="Times New Roman" panose="02020603050405020304" pitchFamily="18" charset="0"/>
                <a:cs typeface="Times New Roman" panose="02020603050405020304" pitchFamily="18" charset="0"/>
              </a:rPr>
              <a:t>int</a:t>
            </a:r>
            <a:r>
              <a:rPr lang="en-US" sz="2000" spc="-4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 </a:t>
            </a:r>
          </a:p>
          <a:p>
            <a:pPr marL="391795" marR="4387850">
              <a:lnSpc>
                <a:spcPct val="100800"/>
              </a:lnSpc>
              <a:buNone/>
            </a:pPr>
            <a:r>
              <a:rPr lang="en-US" sz="2000" spc="-36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int</a:t>
            </a:r>
            <a:r>
              <a:rPr lang="en-US" sz="2000" spc="-3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numTwo</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391795" marR="1929764">
              <a:lnSpc>
                <a:spcPct val="100000"/>
              </a:lnSpc>
              <a:spcBef>
                <a:spcPts val="15"/>
              </a:spcBef>
              <a:buNone/>
            </a:pPr>
            <a:r>
              <a:rPr lang="en-US" sz="2000" err="1">
                <a:latin typeface="Times New Roman" panose="02020603050405020304" pitchFamily="18" charset="0"/>
                <a:cs typeface="Times New Roman" panose="02020603050405020304" pitchFamily="18" charset="0"/>
              </a:rPr>
              <a:t>int</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min</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(numOne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&lt;</a:t>
            </a:r>
            <a:r>
              <a:rPr lang="en-US" sz="2000" spc="-1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15">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1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 </a:t>
            </a:r>
            <a:r>
              <a:rPr lang="en-US" sz="2000" spc="-360">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System.out.println(min); //Output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a:latin typeface="Times New Roman" panose="02020603050405020304" pitchFamily="18" charset="0"/>
                <a:cs typeface="Times New Roman" panose="02020603050405020304" pitchFamily="18" charset="0"/>
              </a:rPr>
              <a:t> be 5</a:t>
            </a:r>
          </a:p>
          <a:p>
            <a:pPr marL="201295">
              <a:lnSpc>
                <a:spcPct val="100000"/>
              </a:lnSpc>
              <a:spcBef>
                <a:spcPts val="15"/>
              </a:spcBef>
              <a:buNone/>
            </a:pPr>
            <a:r>
              <a:rPr lang="en-US" sz="2000">
                <a:latin typeface="Times New Roman" panose="02020603050405020304" pitchFamily="18" charset="0"/>
                <a:cs typeface="Times New Roman" panose="02020603050405020304" pitchFamily="18" charset="0"/>
              </a:rPr>
              <a:t>}</a:t>
            </a:r>
          </a:p>
          <a:p>
            <a:pPr marL="12700">
              <a:lnSpc>
                <a:spcPct val="100000"/>
              </a:lnSpc>
              <a:spcBef>
                <a:spcPts val="10"/>
              </a:spcBef>
              <a:buNone/>
            </a:pPr>
            <a:r>
              <a:rPr lang="en-US" sz="2000">
                <a:latin typeface="Times New Roman" panose="02020603050405020304" pitchFamily="18" charset="0"/>
                <a:cs typeface="Times New Roman" panose="02020603050405020304" pitchFamily="18" charset="0"/>
              </a:rPr>
              <a:t>}</a:t>
            </a:r>
          </a:p>
          <a:p>
            <a:pPr marL="12700" marR="6985">
              <a:lnSpc>
                <a:spcPct val="100800"/>
              </a:lnSpc>
              <a:spcBef>
                <a:spcPts val="5"/>
              </a:spcBef>
              <a:buNone/>
            </a:pPr>
            <a:r>
              <a:rPr lang="en-US" sz="2000" spc="-5">
                <a:latin typeface="Times New Roman" panose="02020603050405020304" pitchFamily="18" charset="0"/>
                <a:cs typeface="Times New Roman" panose="02020603050405020304" pitchFamily="18" charset="0"/>
              </a:rPr>
              <a:t>Here,</a:t>
            </a:r>
            <a:r>
              <a:rPr lang="en-US" sz="2000" spc="2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first</a:t>
            </a:r>
            <a:r>
              <a:rPr lang="en-US" sz="2000" spc="25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27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condition</a:t>
            </a:r>
            <a:r>
              <a:rPr lang="en-US" sz="2000" spc="27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(numOne</a:t>
            </a:r>
            <a:r>
              <a:rPr lang="en-US" sz="2000" spc="27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&lt;</a:t>
            </a:r>
            <a:r>
              <a:rPr lang="en-US" sz="2000" spc="26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r>
              <a:rPr lang="en-US" sz="2000" spc="254">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27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evaluated.</a:t>
            </a:r>
            <a:r>
              <a:rPr lang="en-US" sz="2000" spc="25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27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2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27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false</a:t>
            </a:r>
            <a:r>
              <a:rPr lang="en-US" sz="2000" spc="2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hence,</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min </a:t>
            </a:r>
            <a:r>
              <a:rPr lang="en-US" sz="2000" spc="-5">
                <a:latin typeface="Times New Roman" panose="02020603050405020304" pitchFamily="18" charset="0"/>
                <a:cs typeface="Times New Roman" panose="02020603050405020304" pitchFamily="18" charset="0"/>
              </a:rPr>
              <a:t>will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assigned 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value</a:t>
            </a:r>
            <a:r>
              <a:rPr lang="en-US" sz="2000" spc="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numTwo.</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42FC-DE00-408F-AE81-9ACEB8728646}"/>
              </a:ext>
            </a:extLst>
          </p:cNvPr>
          <p:cNvSpPr>
            <a:spLocks noGrp="1"/>
          </p:cNvSpPr>
          <p:nvPr>
            <p:ph type="title"/>
          </p:nvPr>
        </p:nvSpPr>
        <p:spPr/>
        <p:txBody>
          <a:bodyPr>
            <a:normAutofit/>
          </a:bodyPr>
          <a:lstStyle/>
          <a:p>
            <a:pPr algn="ctr"/>
            <a:r>
              <a:rPr lang="en-IN" sz="4000" b="1">
                <a:solidFill>
                  <a:srgbClr val="002060"/>
                </a:solidFill>
                <a:latin typeface="Times New Roman" panose="02020603050405020304" pitchFamily="18" charset="0"/>
                <a:cs typeface="Times New Roman" panose="02020603050405020304" pitchFamily="18" charset="0"/>
              </a:rPr>
              <a:t>HISTORY OF JAVA</a:t>
            </a:r>
            <a:endParaRPr lang="en-IN" sz="4000"/>
          </a:p>
        </p:txBody>
      </p:sp>
      <p:sp>
        <p:nvSpPr>
          <p:cNvPr id="3" name="Content Placeholder 2">
            <a:extLst>
              <a:ext uri="{FF2B5EF4-FFF2-40B4-BE49-F238E27FC236}">
                <a16:creationId xmlns:a16="http://schemas.microsoft.com/office/drawing/2014/main" id="{C657D807-A504-CD91-D848-48AFDD054286}"/>
              </a:ext>
            </a:extLst>
          </p:cNvPr>
          <p:cNvSpPr>
            <a:spLocks noGrp="1"/>
          </p:cNvSpPr>
          <p:nvPr>
            <p:ph idx="1"/>
          </p:nvPr>
        </p:nvSpPr>
        <p:spPr>
          <a:xfrm>
            <a:off x="838200" y="1757778"/>
            <a:ext cx="10515600" cy="4650004"/>
          </a:xfrm>
        </p:spPr>
        <p:txBody>
          <a:bodyPr>
            <a:normAutofit/>
          </a:bodyPr>
          <a:lstStyle/>
          <a:p>
            <a:pPr marL="469900" indent="-228600">
              <a:lnSpc>
                <a:spcPct val="150000"/>
              </a:lnSpc>
              <a:buAutoNum type="arabicParenR" startAt="9"/>
              <a:tabLst>
                <a:tab pos="469900" algn="l"/>
              </a:tabLst>
            </a:pPr>
            <a:r>
              <a:rPr lang="en-US" sz="1800" spc="-5">
                <a:latin typeface="Times New Roman" panose="02020603050405020304" pitchFamily="18" charset="0"/>
                <a:cs typeface="Times New Roman" panose="02020603050405020304" pitchFamily="18" charset="0"/>
              </a:rPr>
              <a:t>Notice that</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Java is</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just</a:t>
            </a:r>
            <a:r>
              <a:rPr lang="en-US" sz="1800" spc="-2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a:t>
            </a:r>
            <a:r>
              <a:rPr lang="en-US" sz="1800" spc="-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name,</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not</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an</a:t>
            </a:r>
            <a:r>
              <a:rPr lang="en-US" sz="1800" spc="-5">
                <a:latin typeface="Times New Roman" panose="02020603050405020304" pitchFamily="18" charset="0"/>
                <a:cs typeface="Times New Roman" panose="02020603050405020304" pitchFamily="18" charset="0"/>
              </a:rPr>
              <a:t> acronym.</a:t>
            </a:r>
            <a:endParaRPr lang="en-US" sz="1800">
              <a:latin typeface="Times New Roman" panose="02020603050405020304" pitchFamily="18" charset="0"/>
              <a:cs typeface="Times New Roman" panose="02020603050405020304" pitchFamily="18" charset="0"/>
            </a:endParaRPr>
          </a:p>
          <a:p>
            <a:pPr marL="469900" marR="9525" indent="-228600">
              <a:lnSpc>
                <a:spcPct val="150000"/>
              </a:lnSpc>
              <a:spcBef>
                <a:spcPts val="40"/>
              </a:spcBef>
              <a:buAutoNum type="arabicParenR" startAt="9"/>
              <a:tabLst>
                <a:tab pos="469900" algn="l"/>
              </a:tabLst>
            </a:pPr>
            <a:r>
              <a:rPr lang="en-US" sz="1800" spc="-5">
                <a:latin typeface="Times New Roman" panose="02020603050405020304" pitchFamily="18" charset="0"/>
                <a:cs typeface="Times New Roman" panose="02020603050405020304" pitchFamily="18" charset="0"/>
              </a:rPr>
              <a:t>Initially</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developed</a:t>
            </a:r>
            <a:r>
              <a:rPr lang="en-US" sz="1800" spc="2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by</a:t>
            </a:r>
            <a:r>
              <a:rPr lang="en-US" sz="1800" spc="2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James</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Gosling</a:t>
            </a:r>
            <a:r>
              <a:rPr lang="en-US" sz="1800" spc="2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at</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Sun</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Microsystems</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(which</a:t>
            </a:r>
            <a:r>
              <a:rPr lang="en-US" sz="1800" spc="2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is</a:t>
            </a:r>
            <a:r>
              <a:rPr lang="en-US" sz="1800" spc="2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now</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 </a:t>
            </a:r>
            <a:r>
              <a:rPr lang="en-US" sz="1800" spc="-36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subsidiary of Oracle</a:t>
            </a:r>
            <a:r>
              <a:rPr lang="en-US" sz="18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Corporation)</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and</a:t>
            </a:r>
            <a:r>
              <a:rPr lang="en-US" sz="1800" spc="-5">
                <a:latin typeface="Times New Roman" panose="02020603050405020304" pitchFamily="18" charset="0"/>
                <a:cs typeface="Times New Roman" panose="02020603050405020304" pitchFamily="18" charset="0"/>
              </a:rPr>
              <a:t> released</a:t>
            </a:r>
            <a:r>
              <a:rPr lang="en-US" sz="1800" spc="-1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in 1995.</a:t>
            </a:r>
          </a:p>
          <a:p>
            <a:pPr marL="469900" marR="9525" indent="-228600">
              <a:lnSpc>
                <a:spcPct val="150000"/>
              </a:lnSpc>
              <a:spcBef>
                <a:spcPts val="40"/>
              </a:spcBef>
              <a:buAutoNum type="arabicParenR" startAt="9"/>
              <a:tabLst>
                <a:tab pos="469900" algn="l"/>
              </a:tabLst>
            </a:pPr>
            <a:r>
              <a:rPr lang="en-US" sz="1800" spc="-5">
                <a:latin typeface="Times New Roman" panose="02020603050405020304" pitchFamily="18" charset="0"/>
                <a:cs typeface="Times New Roman" panose="02020603050405020304" pitchFamily="18" charset="0"/>
              </a:rPr>
              <a:t> In</a:t>
            </a:r>
            <a:r>
              <a:rPr lang="en-US" sz="1800" spc="2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1995,</a:t>
            </a:r>
            <a:r>
              <a:rPr lang="en-US" sz="1800" spc="1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Time</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magazine</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called</a:t>
            </a:r>
            <a:r>
              <a:rPr lang="en-US" sz="1800" spc="1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Java</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one</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of</a:t>
            </a:r>
            <a:r>
              <a:rPr lang="en-US" sz="1800" spc="2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spc="3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Ten</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Best</a:t>
            </a:r>
            <a:r>
              <a:rPr lang="en-US" sz="1800" spc="2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Products</a:t>
            </a:r>
            <a:r>
              <a:rPr lang="en-US" sz="1800" spc="2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of</a:t>
            </a:r>
            <a:r>
              <a:rPr lang="en-US" sz="1800" spc="3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1995.</a:t>
            </a:r>
          </a:p>
          <a:p>
            <a:pPr marL="241300" marR="9525" indent="0">
              <a:lnSpc>
                <a:spcPct val="150000"/>
              </a:lnSpc>
              <a:spcBef>
                <a:spcPts val="40"/>
              </a:spcBef>
              <a:buNone/>
              <a:tabLst>
                <a:tab pos="469900" algn="l"/>
              </a:tabLst>
            </a:pPr>
            <a:r>
              <a:rPr lang="en-US" sz="1800">
                <a:latin typeface="Times New Roman" panose="02020603050405020304" pitchFamily="18" charset="0"/>
                <a:cs typeface="Times New Roman" panose="02020603050405020304" pitchFamily="18" charset="0"/>
              </a:rPr>
              <a:t>JDK</a:t>
            </a:r>
            <a:r>
              <a:rPr lang="en-US" sz="1800" spc="9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1.0</a:t>
            </a:r>
            <a:r>
              <a:rPr lang="en-US" sz="1800" spc="9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was</a:t>
            </a:r>
            <a:r>
              <a:rPr lang="en-US" sz="1800" spc="1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released</a:t>
            </a:r>
            <a:r>
              <a:rPr lang="en-US" sz="1800" spc="8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on</a:t>
            </a:r>
            <a:r>
              <a:rPr lang="en-US" sz="1800" spc="9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January</a:t>
            </a:r>
            <a:r>
              <a:rPr lang="en-US" sz="1800" spc="9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23,</a:t>
            </a:r>
            <a:r>
              <a:rPr lang="en-US" sz="1800" spc="9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1996.</a:t>
            </a:r>
            <a:r>
              <a:rPr lang="en-US" sz="1800" spc="80">
                <a:latin typeface="Times New Roman" panose="02020603050405020304" pitchFamily="18" charset="0"/>
                <a:cs typeface="Times New Roman" panose="02020603050405020304" pitchFamily="18" charset="0"/>
              </a:rPr>
              <a:t> </a:t>
            </a:r>
          </a:p>
          <a:p>
            <a:pPr marL="241300" marR="9525" indent="0">
              <a:lnSpc>
                <a:spcPct val="150000"/>
              </a:lnSpc>
              <a:spcBef>
                <a:spcPts val="40"/>
              </a:spcBef>
              <a:buNone/>
              <a:tabLst>
                <a:tab pos="469900" algn="l"/>
              </a:tabLst>
            </a:pPr>
            <a:r>
              <a:rPr lang="en-US" sz="1800">
                <a:latin typeface="Times New Roman" panose="02020603050405020304" pitchFamily="18" charset="0"/>
                <a:cs typeface="Times New Roman" panose="02020603050405020304" pitchFamily="18" charset="0"/>
              </a:rPr>
              <a:t>After</a:t>
            </a:r>
            <a:r>
              <a:rPr lang="en-US" sz="1800" spc="1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spc="10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first</a:t>
            </a:r>
            <a:r>
              <a:rPr lang="en-US" sz="1800" spc="8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release</a:t>
            </a:r>
            <a:r>
              <a:rPr lang="en-US" sz="1800" spc="1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of</a:t>
            </a:r>
            <a:r>
              <a:rPr lang="en-US" sz="1800" spc="9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Java,</a:t>
            </a:r>
            <a:r>
              <a:rPr lang="en-US" sz="1800" spc="9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there</a:t>
            </a:r>
            <a:endParaRPr lang="en-US" sz="1800">
              <a:latin typeface="Times New Roman" panose="02020603050405020304" pitchFamily="18" charset="0"/>
              <a:cs typeface="Times New Roman" panose="02020603050405020304" pitchFamily="18" charset="0"/>
            </a:endParaRPr>
          </a:p>
          <a:p>
            <a:pPr marL="469900">
              <a:lnSpc>
                <a:spcPct val="150000"/>
              </a:lnSpc>
            </a:pPr>
            <a:r>
              <a:rPr lang="en-US" sz="1800">
                <a:latin typeface="Times New Roman" panose="02020603050405020304" pitchFamily="18" charset="0"/>
                <a:cs typeface="Times New Roman" panose="02020603050405020304" pitchFamily="18" charset="0"/>
              </a:rPr>
              <a:t>have</a:t>
            </a:r>
            <a:r>
              <a:rPr lang="en-US" sz="1800" spc="15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been</a:t>
            </a:r>
            <a:r>
              <a:rPr lang="en-US" sz="1800" spc="15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many</a:t>
            </a:r>
            <a:r>
              <a:rPr lang="en-US" sz="1800" spc="14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additional</a:t>
            </a:r>
            <a:r>
              <a:rPr lang="en-US" sz="1800" spc="15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features</a:t>
            </a:r>
            <a:r>
              <a:rPr lang="en-US" sz="1800" spc="15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added</a:t>
            </a:r>
            <a:r>
              <a:rPr lang="en-US" sz="1800" spc="14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to</a:t>
            </a:r>
            <a:r>
              <a:rPr lang="en-US" sz="1800" spc="14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the</a:t>
            </a:r>
            <a:r>
              <a:rPr lang="en-US" sz="1800" spc="15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language.</a:t>
            </a:r>
            <a:r>
              <a:rPr lang="en-US" sz="1800" spc="15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Now</a:t>
            </a:r>
            <a:r>
              <a:rPr lang="en-US" sz="1800" spc="14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Java</a:t>
            </a:r>
            <a:r>
              <a:rPr lang="en-US" sz="1800" spc="15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is</a:t>
            </a:r>
            <a:r>
              <a:rPr lang="en-US" sz="1800" spc="15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being</a:t>
            </a:r>
          </a:p>
          <a:p>
            <a:pPr marL="469900" marR="6350">
              <a:lnSpc>
                <a:spcPct val="150000"/>
              </a:lnSpc>
              <a:spcBef>
                <a:spcPts val="15"/>
              </a:spcBef>
            </a:pPr>
            <a:r>
              <a:rPr lang="en-US" sz="1800">
                <a:latin typeface="Times New Roman" panose="02020603050405020304" pitchFamily="18" charset="0"/>
                <a:cs typeface="Times New Roman" panose="02020603050405020304" pitchFamily="18" charset="0"/>
              </a:rPr>
              <a:t>used</a:t>
            </a:r>
            <a:r>
              <a:rPr lang="en-US" sz="1800" spc="165">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in</a:t>
            </a:r>
            <a:r>
              <a:rPr lang="en-US" sz="1800" spc="17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Windows</a:t>
            </a:r>
            <a:r>
              <a:rPr lang="en-US" sz="1800" spc="17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applications,</a:t>
            </a:r>
            <a:r>
              <a:rPr lang="en-US" sz="1800" spc="17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Web</a:t>
            </a:r>
            <a:r>
              <a:rPr lang="en-US" sz="1800" spc="17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applications,</a:t>
            </a:r>
            <a:r>
              <a:rPr lang="en-US" sz="1800" spc="17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enterprise</a:t>
            </a:r>
            <a:r>
              <a:rPr lang="en-US" sz="1800" spc="16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applications,</a:t>
            </a:r>
            <a:r>
              <a:rPr lang="en-US" sz="1800" spc="17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mobile </a:t>
            </a:r>
            <a:r>
              <a:rPr lang="en-US" sz="1800" spc="-36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applications,</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cards, etc. Each</a:t>
            </a:r>
            <a:r>
              <a:rPr lang="en-US" sz="1800">
                <a:latin typeface="Times New Roman" panose="02020603050405020304" pitchFamily="18" charset="0"/>
                <a:cs typeface="Times New Roman" panose="02020603050405020304" pitchFamily="18" charset="0"/>
              </a:rPr>
              <a:t> new</a:t>
            </a:r>
            <a:r>
              <a:rPr lang="en-US" sz="1800" spc="-10">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version</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adds</a:t>
            </a:r>
            <a:r>
              <a:rPr lang="en-US" sz="1800">
                <a:latin typeface="Times New Roman" panose="02020603050405020304" pitchFamily="18" charset="0"/>
                <a:cs typeface="Times New Roman" panose="02020603050405020304" pitchFamily="18" charset="0"/>
              </a:rPr>
              <a:t> new</a:t>
            </a:r>
            <a:r>
              <a:rPr lang="en-US" sz="1800" spc="-5">
                <a:latin typeface="Times New Roman" panose="02020603050405020304" pitchFamily="18" charset="0"/>
                <a:cs typeface="Times New Roman" panose="02020603050405020304" pitchFamily="18" charset="0"/>
              </a:rPr>
              <a:t> features</a:t>
            </a:r>
            <a:r>
              <a:rPr lang="en-US" sz="1800">
                <a:latin typeface="Times New Roman" panose="02020603050405020304" pitchFamily="18" charset="0"/>
                <a:cs typeface="Times New Roman" panose="02020603050405020304" pitchFamily="18" charset="0"/>
              </a:rPr>
              <a:t> </a:t>
            </a:r>
            <a:r>
              <a:rPr lang="en-US" sz="1800" spc="-10">
                <a:latin typeface="Times New Roman" panose="02020603050405020304" pitchFamily="18" charset="0"/>
                <a:cs typeface="Times New Roman" panose="02020603050405020304" pitchFamily="18" charset="0"/>
              </a:rPr>
              <a:t>in</a:t>
            </a:r>
            <a:r>
              <a:rPr lang="en-US" sz="1800" spc="5">
                <a:latin typeface="Times New Roman" panose="02020603050405020304" pitchFamily="18" charset="0"/>
                <a:cs typeface="Times New Roman" panose="02020603050405020304" pitchFamily="18" charset="0"/>
              </a:rPr>
              <a:t> </a:t>
            </a:r>
            <a:r>
              <a:rPr lang="en-US" sz="1800" spc="-5">
                <a:latin typeface="Times New Roman" panose="02020603050405020304" pitchFamily="18" charset="0"/>
                <a:cs typeface="Times New Roman" panose="02020603050405020304" pitchFamily="18" charset="0"/>
              </a:rPr>
              <a:t>Java.</a:t>
            </a:r>
            <a:endParaRPr lang="en-US" sz="18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207967996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lgn="just">
              <a:lnSpc>
                <a:spcPct val="150000"/>
              </a:lnSpc>
              <a:spcBef>
                <a:spcPct val="0"/>
              </a:spcBef>
              <a:buNone/>
            </a:pPr>
            <a:r>
              <a:rPr lang="en-US" sz="2000" b="1" spc="-5">
                <a:latin typeface="Times New Roman" panose="02020603050405020304" pitchFamily="18" charset="0"/>
                <a:cs typeface="Times New Roman" panose="02020603050405020304" pitchFamily="18" charset="0"/>
              </a:rPr>
              <a:t>Assignment</a:t>
            </a:r>
            <a:r>
              <a:rPr lang="en-US" sz="2000" b="1" spc="-2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a:t>
            </a:r>
          </a:p>
          <a:p>
            <a:pPr algn="just">
              <a:lnSpc>
                <a:spcPct val="150000"/>
              </a:lnSpc>
              <a:spcBef>
                <a:spcPct val="0"/>
              </a:spcBef>
              <a:buNone/>
            </a:pPr>
            <a:r>
              <a:rPr lang="en-US" sz="2000" b="1"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assignment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used</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assign</a:t>
            </a:r>
            <a:r>
              <a:rPr lang="en-US" sz="2000" spc="5">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the</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value</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on</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right-hand</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side</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variable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on</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left-hand </a:t>
            </a:r>
            <a:r>
              <a:rPr lang="en-US" sz="2000">
                <a:latin typeface="Times New Roman" panose="02020603050405020304" pitchFamily="18" charset="0"/>
                <a:cs typeface="Times New Roman" panose="02020603050405020304" pitchFamily="18" charset="0"/>
              </a:rPr>
              <a:t>side </a:t>
            </a:r>
            <a:r>
              <a:rPr lang="en-US" sz="2000" spc="-5">
                <a:latin typeface="Times New Roman" panose="02020603050405020304" pitchFamily="18" charset="0"/>
                <a:cs typeface="Times New Roman" panose="02020603050405020304" pitchFamily="18" charset="0"/>
              </a:rPr>
              <a:t>of 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a:t>
            </a:r>
            <a:endParaRPr lang="en-US" sz="2000">
              <a:latin typeface="Times New Roman" panose="02020603050405020304" pitchFamily="18" charset="0"/>
              <a:cs typeface="Times New Roman" panose="02020603050405020304" pitchFamily="18" charset="0"/>
            </a:endParaRPr>
          </a:p>
          <a:p>
            <a:pPr algn="just">
              <a:buNone/>
            </a:pPr>
            <a:endParaRPr lang="en-US" sz="200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428596" y="2143116"/>
          <a:ext cx="8429685" cy="3836416"/>
        </p:xfrm>
        <a:graphic>
          <a:graphicData uri="http://schemas.openxmlformats.org/drawingml/2006/table">
            <a:tbl>
              <a:tblPr firstRow="1" bandRow="1">
                <a:tableStyleId>{5C22544A-7EE6-4342-B048-85BDC9FD1C3A}</a:tableStyleId>
              </a:tblPr>
              <a:tblGrid>
                <a:gridCol w="1643074">
                  <a:extLst>
                    <a:ext uri="{9D8B030D-6E8A-4147-A177-3AD203B41FA5}">
                      <a16:colId xmlns:a16="http://schemas.microsoft.com/office/drawing/2014/main" val="20000"/>
                    </a:ext>
                  </a:extLst>
                </a:gridCol>
                <a:gridCol w="6786611">
                  <a:extLst>
                    <a:ext uri="{9D8B030D-6E8A-4147-A177-3AD203B41FA5}">
                      <a16:colId xmlns:a16="http://schemas.microsoft.com/office/drawing/2014/main" val="20001"/>
                    </a:ext>
                  </a:extLst>
                </a:gridCol>
              </a:tblGrid>
              <a:tr h="370840">
                <a:tc>
                  <a:txBody>
                    <a:bodyPr/>
                    <a:lstStyle/>
                    <a:p>
                      <a:pPr algn="ctr">
                        <a:lnSpc>
                          <a:spcPct val="150000"/>
                        </a:lnSpc>
                        <a:spcBef>
                          <a:spcPts val="20"/>
                        </a:spcBef>
                      </a:pPr>
                      <a:r>
                        <a:rPr sz="1800" b="1" spc="-5">
                          <a:solidFill>
                            <a:schemeClr val="tx1"/>
                          </a:solidFill>
                          <a:latin typeface="Times New Roman" panose="02020603050405020304" pitchFamily="18" charset="0"/>
                          <a:cs typeface="Times New Roman" panose="02020603050405020304" pitchFamily="18" charset="0"/>
                        </a:rPr>
                        <a:t>Operator</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algn="ctr">
                        <a:lnSpc>
                          <a:spcPct val="150000"/>
                        </a:lnSpc>
                        <a:spcBef>
                          <a:spcPts val="20"/>
                        </a:spcBef>
                      </a:pPr>
                      <a:r>
                        <a:rPr sz="1800" b="1" spc="-5">
                          <a:solidFill>
                            <a:schemeClr val="tx1"/>
                          </a:solidFill>
                          <a:latin typeface="Times New Roman" panose="02020603050405020304" pitchFamily="18" charset="0"/>
                          <a:cs typeface="Times New Roman" panose="02020603050405020304" pitchFamily="18" charset="0"/>
                        </a:rPr>
                        <a:t>Description</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0"/>
                  </a:ext>
                </a:extLst>
              </a:tr>
              <a:tr h="370840">
                <a:tc>
                  <a:txBody>
                    <a:bodyPr/>
                    <a:lstStyle/>
                    <a:p>
                      <a:pPr algn="ctr">
                        <a:lnSpc>
                          <a:spcPct val="150000"/>
                        </a:lnSpc>
                        <a:spcBef>
                          <a:spcPts val="2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ct val="150000"/>
                        </a:lnSpc>
                        <a:spcBef>
                          <a:spcPts val="20"/>
                        </a:spcBef>
                      </a:pPr>
                      <a:r>
                        <a:rPr sz="1800">
                          <a:solidFill>
                            <a:schemeClr val="tx1"/>
                          </a:solidFill>
                          <a:latin typeface="Times New Roman" panose="02020603050405020304" pitchFamily="18" charset="0"/>
                          <a:cs typeface="Times New Roman" panose="02020603050405020304" pitchFamily="18" charset="0"/>
                        </a:rPr>
                        <a:t>Assigns</a:t>
                      </a:r>
                      <a:r>
                        <a:rPr sz="1800" spc="-5">
                          <a:solidFill>
                            <a:schemeClr val="tx1"/>
                          </a:solidFill>
                          <a:latin typeface="Times New Roman" panose="02020603050405020304" pitchFamily="18" charset="0"/>
                          <a:cs typeface="Times New Roman" panose="02020603050405020304" pitchFamily="18" charset="0"/>
                        </a:rPr>
                        <a:t> 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value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 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right to 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 the</a:t>
                      </a:r>
                      <a:r>
                        <a:rPr sz="1800" spc="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p>
                  </a:txBody>
                  <a:tcPr marL="0" marR="0" marT="2540" marB="0" anchor="ctr"/>
                </a:tc>
                <a:extLst>
                  <a:ext uri="{0D108BD9-81ED-4DB2-BD59-A6C34878D82A}">
                    <a16:rowId xmlns:a16="http://schemas.microsoft.com/office/drawing/2014/main" val="10001"/>
                  </a:ext>
                </a:extLst>
              </a:tr>
              <a:tr h="370840">
                <a:tc>
                  <a:txBody>
                    <a:bodyPr/>
                    <a:lstStyle/>
                    <a:p>
                      <a:pPr algn="ctr">
                        <a:lnSpc>
                          <a:spcPct val="150000"/>
                        </a:lnSpc>
                        <a:spcBef>
                          <a:spcPts val="74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93980" marB="0" anchor="ctr"/>
                </a:tc>
                <a:tc>
                  <a:txBody>
                    <a:bodyPr/>
                    <a:lstStyle/>
                    <a:p>
                      <a:pPr marL="66675" marR="66675">
                        <a:lnSpc>
                          <a:spcPct val="150000"/>
                        </a:lnSpc>
                      </a:pPr>
                      <a:r>
                        <a:rPr sz="1800" spc="-5">
                          <a:solidFill>
                            <a:schemeClr val="tx1"/>
                          </a:solidFill>
                          <a:latin typeface="Times New Roman" panose="02020603050405020304" pitchFamily="18" charset="0"/>
                          <a:cs typeface="Times New Roman" panose="02020603050405020304" pitchFamily="18" charset="0"/>
                        </a:rPr>
                        <a:t>Adds</a:t>
                      </a:r>
                      <a:r>
                        <a:rPr sz="1800" spc="9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9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current</a:t>
                      </a:r>
                      <a:r>
                        <a:rPr sz="1800" spc="9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value</a:t>
                      </a:r>
                      <a:r>
                        <a:rPr sz="1800" spc="9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of</a:t>
                      </a:r>
                      <a:r>
                        <a:rPr sz="1800" spc="9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9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spc="9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on</a:t>
                      </a:r>
                      <a:r>
                        <a:rPr sz="1800" spc="8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the</a:t>
                      </a:r>
                      <a:r>
                        <a:rPr sz="1800" spc="9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r>
                        <a:rPr sz="1800" spc="8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to</a:t>
                      </a:r>
                      <a:r>
                        <a:rPr sz="1800" spc="9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9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value</a:t>
                      </a:r>
                      <a:r>
                        <a:rPr sz="1800" spc="9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on</a:t>
                      </a:r>
                      <a:r>
                        <a:rPr sz="1800" spc="1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9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right </a:t>
                      </a:r>
                      <a:r>
                        <a:rPr sz="1800" spc="-36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and</a:t>
                      </a:r>
                      <a:r>
                        <a:rPr sz="1800" spc="-5">
                          <a:solidFill>
                            <a:schemeClr val="tx1"/>
                          </a:solidFill>
                          <a:latin typeface="Times New Roman" panose="02020603050405020304" pitchFamily="18" charset="0"/>
                          <a:cs typeface="Times New Roman" panose="02020603050405020304" pitchFamily="18" charset="0"/>
                        </a:rPr>
                        <a:t> then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assigns</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to</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left</a:t>
                      </a:r>
                      <a:endParaRPr sz="1800">
                        <a:solidFill>
                          <a:schemeClr val="tx1"/>
                        </a:solidFill>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370840">
                <a:tc>
                  <a:txBody>
                    <a:bodyPr/>
                    <a:lstStyle/>
                    <a:p>
                      <a:pPr algn="ctr">
                        <a:lnSpc>
                          <a:spcPct val="150000"/>
                        </a:lnSpc>
                        <a:spcBef>
                          <a:spcPts val="745"/>
                        </a:spcBef>
                      </a:pPr>
                      <a:r>
                        <a:rPr sz="1800" b="1" spc="-5">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94615" marB="0" anchor="ctr"/>
                </a:tc>
                <a:tc>
                  <a:txBody>
                    <a:bodyPr/>
                    <a:lstStyle/>
                    <a:p>
                      <a:pPr marL="66675" marR="66040">
                        <a:lnSpc>
                          <a:spcPct val="150000"/>
                        </a:lnSpc>
                      </a:pPr>
                      <a:r>
                        <a:rPr sz="1800" spc="-5">
                          <a:solidFill>
                            <a:schemeClr val="tx1"/>
                          </a:solidFill>
                          <a:latin typeface="Times New Roman" panose="02020603050405020304" pitchFamily="18" charset="0"/>
                          <a:cs typeface="Times New Roman" panose="02020603050405020304" pitchFamily="18" charset="0"/>
                        </a:rPr>
                        <a:t>Subtracts</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value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of</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right from</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current</a:t>
                      </a:r>
                      <a:r>
                        <a:rPr sz="1800">
                          <a:solidFill>
                            <a:schemeClr val="tx1"/>
                          </a:solidFill>
                          <a:latin typeface="Times New Roman" panose="02020603050405020304" pitchFamily="18" charset="0"/>
                          <a:cs typeface="Times New Roman" panose="02020603050405020304" pitchFamily="18" charset="0"/>
                        </a:rPr>
                        <a:t> value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of the </a:t>
                      </a:r>
                      <a:r>
                        <a:rPr sz="1800" spc="-36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left</a:t>
                      </a:r>
                      <a:r>
                        <a:rPr sz="1800" spc="-1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and </a:t>
                      </a:r>
                      <a:r>
                        <a:rPr sz="1800" spc="-5">
                          <a:solidFill>
                            <a:schemeClr val="tx1"/>
                          </a:solidFill>
                          <a:latin typeface="Times New Roman" panose="02020603050405020304" pitchFamily="18" charset="0"/>
                          <a:cs typeface="Times New Roman" panose="02020603050405020304" pitchFamily="18" charset="0"/>
                        </a:rPr>
                        <a:t>then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assigns</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to</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p>
                  </a:txBody>
                  <a:tcPr marL="0" marR="0" marT="0" marB="0" anchor="ctr"/>
                </a:tc>
                <a:extLst>
                  <a:ext uri="{0D108BD9-81ED-4DB2-BD59-A6C34878D82A}">
                    <a16:rowId xmlns:a16="http://schemas.microsoft.com/office/drawing/2014/main" val="10003"/>
                  </a:ext>
                </a:extLst>
              </a:tr>
              <a:tr h="370840">
                <a:tc>
                  <a:txBody>
                    <a:bodyPr/>
                    <a:lstStyle/>
                    <a:p>
                      <a:pPr algn="ctr">
                        <a:lnSpc>
                          <a:spcPct val="150000"/>
                        </a:lnSpc>
                        <a:spcBef>
                          <a:spcPts val="740"/>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93980" marB="0" anchor="ctr"/>
                </a:tc>
                <a:tc>
                  <a:txBody>
                    <a:bodyPr/>
                    <a:lstStyle/>
                    <a:p>
                      <a:pPr marL="66675" marR="67310">
                        <a:lnSpc>
                          <a:spcPct val="150000"/>
                        </a:lnSpc>
                      </a:pPr>
                      <a:r>
                        <a:rPr sz="1800">
                          <a:solidFill>
                            <a:schemeClr val="tx1"/>
                          </a:solidFill>
                          <a:latin typeface="Times New Roman" panose="02020603050405020304" pitchFamily="18" charset="0"/>
                          <a:cs typeface="Times New Roman" panose="02020603050405020304" pitchFamily="18" charset="0"/>
                        </a:rPr>
                        <a:t>Multiplies</a:t>
                      </a:r>
                      <a:r>
                        <a:rPr sz="1800" spc="7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8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current</a:t>
                      </a:r>
                      <a:r>
                        <a:rPr sz="1800" spc="7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value</a:t>
                      </a:r>
                      <a:r>
                        <a:rPr sz="1800" spc="8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of</a:t>
                      </a:r>
                      <a:r>
                        <a:rPr sz="1800" spc="7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8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spc="80">
                          <a:solidFill>
                            <a:schemeClr val="tx1"/>
                          </a:solidFill>
                          <a:latin typeface="Times New Roman" panose="02020603050405020304" pitchFamily="18" charset="0"/>
                          <a:cs typeface="Times New Roman" panose="02020603050405020304" pitchFamily="18" charset="0"/>
                        </a:rPr>
                        <a:t> </a:t>
                      </a:r>
                      <a:r>
                        <a:rPr sz="1800" spc="-10">
                          <a:solidFill>
                            <a:schemeClr val="tx1"/>
                          </a:solidFill>
                          <a:latin typeface="Times New Roman" panose="02020603050405020304" pitchFamily="18" charset="0"/>
                          <a:cs typeface="Times New Roman" panose="02020603050405020304" pitchFamily="18" charset="0"/>
                        </a:rPr>
                        <a:t>on</a:t>
                      </a:r>
                      <a:r>
                        <a:rPr sz="1800" spc="7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r>
                        <a:rPr sz="1800" spc="7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to</a:t>
                      </a:r>
                      <a:r>
                        <a:rPr sz="1800" spc="8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8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value</a:t>
                      </a:r>
                      <a:r>
                        <a:rPr sz="1800" spc="8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on</a:t>
                      </a:r>
                      <a:r>
                        <a:rPr sz="1800" spc="8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8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right </a:t>
                      </a:r>
                      <a:r>
                        <a:rPr sz="1800" spc="-36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and</a:t>
                      </a:r>
                      <a:r>
                        <a:rPr sz="1800" spc="-5">
                          <a:solidFill>
                            <a:schemeClr val="tx1"/>
                          </a:solidFill>
                          <a:latin typeface="Times New Roman" panose="02020603050405020304" pitchFamily="18" charset="0"/>
                          <a:cs typeface="Times New Roman" panose="02020603050405020304" pitchFamily="18" charset="0"/>
                        </a:rPr>
                        <a:t> then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assigns</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to</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p>
                  </a:txBody>
                  <a:tcPr marL="0" marR="0" marT="0" marB="0" anchor="ctr"/>
                </a:tc>
                <a:extLst>
                  <a:ext uri="{0D108BD9-81ED-4DB2-BD59-A6C34878D82A}">
                    <a16:rowId xmlns:a16="http://schemas.microsoft.com/office/drawing/2014/main" val="10004"/>
                  </a:ext>
                </a:extLst>
              </a:tr>
              <a:tr h="370840">
                <a:tc>
                  <a:txBody>
                    <a:bodyPr/>
                    <a:lstStyle/>
                    <a:p>
                      <a:pPr algn="ctr">
                        <a:lnSpc>
                          <a:spcPct val="150000"/>
                        </a:lnSpc>
                        <a:spcBef>
                          <a:spcPts val="745"/>
                        </a:spcBef>
                      </a:pPr>
                      <a:r>
                        <a:rPr sz="1800" b="1">
                          <a:solidFill>
                            <a:schemeClr val="tx1"/>
                          </a:solidFill>
                          <a:latin typeface="Times New Roman" panose="02020603050405020304" pitchFamily="18" charset="0"/>
                          <a:cs typeface="Times New Roman" panose="02020603050405020304" pitchFamily="18" charset="0"/>
                        </a:rPr>
                        <a:t>/=</a:t>
                      </a:r>
                      <a:endParaRPr sz="1800">
                        <a:solidFill>
                          <a:schemeClr val="tx1"/>
                        </a:solidFill>
                        <a:latin typeface="Times New Roman" panose="02020603050405020304" pitchFamily="18" charset="0"/>
                        <a:cs typeface="Times New Roman" panose="02020603050405020304" pitchFamily="18" charset="0"/>
                      </a:endParaRPr>
                    </a:p>
                  </a:txBody>
                  <a:tcPr marL="0" marR="0" marT="94615" marB="0" anchor="ctr"/>
                </a:tc>
                <a:tc>
                  <a:txBody>
                    <a:bodyPr/>
                    <a:lstStyle/>
                    <a:p>
                      <a:pPr marL="66675" marR="66040">
                        <a:lnSpc>
                          <a:spcPct val="150000"/>
                        </a:lnSpc>
                      </a:pPr>
                      <a:r>
                        <a:rPr sz="1800" spc="-5">
                          <a:solidFill>
                            <a:schemeClr val="tx1"/>
                          </a:solidFill>
                          <a:latin typeface="Times New Roman" panose="02020603050405020304" pitchFamily="18" charset="0"/>
                          <a:cs typeface="Times New Roman" panose="02020603050405020304" pitchFamily="18" charset="0"/>
                        </a:rPr>
                        <a:t>Divides</a:t>
                      </a:r>
                      <a:r>
                        <a:rPr sz="1800" spc="15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5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current</a:t>
                      </a:r>
                      <a:r>
                        <a:rPr sz="1800" spc="15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value</a:t>
                      </a:r>
                      <a:r>
                        <a:rPr sz="1800" spc="15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of</a:t>
                      </a:r>
                      <a:r>
                        <a:rPr sz="1800" spc="15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5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spc="15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on</a:t>
                      </a:r>
                      <a:r>
                        <a:rPr sz="1800" spc="14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r>
                        <a:rPr sz="1800" spc="14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by</a:t>
                      </a:r>
                      <a:r>
                        <a:rPr sz="1800" spc="15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5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value</a:t>
                      </a:r>
                      <a:r>
                        <a:rPr sz="1800" spc="15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on</a:t>
                      </a:r>
                      <a:r>
                        <a:rPr sz="1800" spc="13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15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right </a:t>
                      </a:r>
                      <a:r>
                        <a:rPr sz="1800" spc="-360">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and</a:t>
                      </a:r>
                      <a:r>
                        <a:rPr sz="1800" spc="-5">
                          <a:solidFill>
                            <a:schemeClr val="tx1"/>
                          </a:solidFill>
                          <a:latin typeface="Times New Roman" panose="02020603050405020304" pitchFamily="18" charset="0"/>
                          <a:cs typeface="Times New Roman" panose="02020603050405020304" pitchFamily="18" charset="0"/>
                        </a:rPr>
                        <a:t> then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assign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result to</a:t>
                      </a:r>
                      <a:r>
                        <a:rPr sz="1800" spc="-1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variable</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on</a:t>
                      </a:r>
                      <a:r>
                        <a:rPr sz="1800">
                          <a:solidFill>
                            <a:schemeClr val="tx1"/>
                          </a:solidFill>
                          <a:latin typeface="Times New Roman" panose="02020603050405020304" pitchFamily="18" charset="0"/>
                          <a:cs typeface="Times New Roman" panose="02020603050405020304" pitchFamily="18" charset="0"/>
                        </a:rPr>
                        <a:t> </a:t>
                      </a:r>
                      <a:r>
                        <a:rPr sz="1800" spc="-5">
                          <a:solidFill>
                            <a:schemeClr val="tx1"/>
                          </a:solidFill>
                          <a:latin typeface="Times New Roman" panose="02020603050405020304" pitchFamily="18" charset="0"/>
                          <a:cs typeface="Times New Roman" panose="02020603050405020304" pitchFamily="18" charset="0"/>
                        </a:rPr>
                        <a:t>the</a:t>
                      </a:r>
                      <a:r>
                        <a:rPr sz="1800" spc="5">
                          <a:solidFill>
                            <a:schemeClr val="tx1"/>
                          </a:solidFill>
                          <a:latin typeface="Times New Roman" panose="02020603050405020304" pitchFamily="18" charset="0"/>
                          <a:cs typeface="Times New Roman" panose="02020603050405020304" pitchFamily="18" charset="0"/>
                        </a:rPr>
                        <a:t> </a:t>
                      </a:r>
                      <a:r>
                        <a:rPr sz="1800">
                          <a:solidFill>
                            <a:schemeClr val="tx1"/>
                          </a:solidFill>
                          <a:latin typeface="Times New Roman" panose="02020603050405020304" pitchFamily="18" charset="0"/>
                          <a:cs typeface="Times New Roman" panose="02020603050405020304" pitchFamily="18" charset="0"/>
                        </a:rPr>
                        <a:t>left</a:t>
                      </a:r>
                    </a:p>
                  </a:txBody>
                  <a:tcPr marL="0" marR="0" marT="0" marB="0" anchor="ct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429420"/>
          </a:xfrm>
        </p:spPr>
        <p:txBody>
          <a:bodyPr>
            <a:noAutofit/>
          </a:bodyPr>
          <a:lstStyle/>
          <a:p>
            <a:pPr marL="12700">
              <a:spcBef>
                <a:spcPct val="0"/>
              </a:spcBef>
              <a:buNone/>
            </a:pPr>
            <a:r>
              <a:rPr lang="en-US" sz="2000" b="1" spc="-5">
                <a:latin typeface="Times New Roman" panose="02020603050405020304" pitchFamily="18" charset="0"/>
                <a:cs typeface="Times New Roman" panose="02020603050405020304" pitchFamily="18" charset="0"/>
              </a:rPr>
              <a:t>Example</a:t>
            </a:r>
            <a:endParaRPr lang="en-US" sz="2000">
              <a:latin typeface="Times New Roman" panose="02020603050405020304" pitchFamily="18" charset="0"/>
              <a:cs typeface="Times New Roman" panose="02020603050405020304" pitchFamily="18" charset="0"/>
            </a:endParaRPr>
          </a:p>
          <a:p>
            <a:pPr>
              <a:spcBef>
                <a:spcPct val="0"/>
              </a:spcBef>
              <a:buNone/>
            </a:pPr>
            <a:r>
              <a:rPr lang="en-US" sz="2000">
                <a:latin typeface="Times New Roman" panose="02020603050405020304" pitchFamily="18" charset="0"/>
                <a:cs typeface="Times New Roman" panose="02020603050405020304" pitchFamily="18" charset="0"/>
              </a:rPr>
              <a:t>import java.io.*;</a:t>
            </a:r>
          </a:p>
          <a:p>
            <a:pPr marL="12700">
              <a:spcBef>
                <a:spcPct val="0"/>
              </a:spcBef>
              <a:buNone/>
            </a:pPr>
            <a:r>
              <a:rPr lang="en-US" sz="2000" spc="-5">
                <a:latin typeface="Times New Roman" panose="02020603050405020304" pitchFamily="18" charset="0"/>
                <a:cs typeface="Times New Roman" panose="02020603050405020304" pitchFamily="18" charset="0"/>
              </a:rPr>
              <a:t>class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Welcome</a:t>
            </a:r>
            <a:endParaRPr lang="en-US" sz="2000">
              <a:latin typeface="Times New Roman" panose="02020603050405020304" pitchFamily="18" charset="0"/>
              <a:cs typeface="Times New Roman" panose="02020603050405020304" pitchFamily="18" charset="0"/>
            </a:endParaRPr>
          </a:p>
          <a:p>
            <a:pPr marL="12700">
              <a:spcBef>
                <a:spcPct val="0"/>
              </a:spcBef>
              <a:buNone/>
            </a:pPr>
            <a:r>
              <a:rPr lang="en-US" sz="2000">
                <a:latin typeface="Times New Roman" panose="02020603050405020304" pitchFamily="18" charset="0"/>
                <a:cs typeface="Times New Roman" panose="02020603050405020304" pitchFamily="18" charset="0"/>
              </a:rPr>
              <a:t>{</a:t>
            </a:r>
          </a:p>
          <a:p>
            <a:pPr marL="201295">
              <a:spcBef>
                <a:spcPct val="0"/>
              </a:spcBef>
              <a:buNone/>
            </a:pPr>
            <a:r>
              <a:rPr lang="en-US" sz="2000" spc="-5">
                <a:latin typeface="Times New Roman" panose="02020603050405020304" pitchFamily="18" charset="0"/>
                <a:cs typeface="Times New Roman" panose="02020603050405020304" pitchFamily="18" charset="0"/>
              </a:rPr>
              <a:t>public</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static void main(String args[])</a:t>
            </a:r>
            <a:endParaRPr lang="en-US" sz="2000">
              <a:latin typeface="Times New Roman" panose="02020603050405020304" pitchFamily="18" charset="0"/>
              <a:cs typeface="Times New Roman" panose="02020603050405020304" pitchFamily="18" charset="0"/>
            </a:endParaRPr>
          </a:p>
          <a:p>
            <a:pPr marL="201295">
              <a:spcBef>
                <a:spcPct val="0"/>
              </a:spcBef>
              <a:buNone/>
            </a:pPr>
            <a:r>
              <a:rPr lang="en-US" sz="2000">
                <a:latin typeface="Times New Roman" panose="02020603050405020304" pitchFamily="18" charset="0"/>
                <a:cs typeface="Times New Roman" panose="02020603050405020304" pitchFamily="18" charset="0"/>
              </a:rPr>
              <a:t>{</a:t>
            </a:r>
          </a:p>
          <a:p>
            <a:pPr marL="391795" marR="1125220">
              <a:spcBef>
                <a:spcPct val="0"/>
              </a:spcBef>
              <a:buNone/>
              <a:tabLst>
                <a:tab pos="2298700" algn="l"/>
              </a:tabLst>
            </a:pPr>
            <a:r>
              <a:rPr lang="en-US" sz="2000" err="1">
                <a:latin typeface="Times New Roman" panose="02020603050405020304" pitchFamily="18" charset="0"/>
                <a:cs typeface="Times New Roman" panose="02020603050405020304" pitchFamily="18" charset="0"/>
              </a:rPr>
              <a:t>int</a:t>
            </a:r>
            <a:r>
              <a:rPr lang="en-US" sz="2000" spc="-5">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 =</a:t>
            </a:r>
            <a:r>
              <a:rPr lang="en-US" sz="2000" spc="-5">
                <a:latin typeface="Times New Roman" panose="02020603050405020304" pitchFamily="18" charset="0"/>
                <a:cs typeface="Times New Roman" panose="02020603050405020304" pitchFamily="18" charset="0"/>
              </a:rPr>
              <a:t> 10;	//The value </a:t>
            </a:r>
            <a:r>
              <a:rPr lang="en-US" sz="2000">
                <a:latin typeface="Times New Roman" panose="02020603050405020304" pitchFamily="18" charset="0"/>
                <a:cs typeface="Times New Roman" panose="02020603050405020304" pitchFamily="18" charset="0"/>
              </a:rPr>
              <a:t>10 </a:t>
            </a:r>
            <a:r>
              <a:rPr lang="en-US" sz="2000" spc="-1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assigned to </a:t>
            </a:r>
            <a:r>
              <a:rPr lang="en-US" sz="2000" err="1">
                <a:latin typeface="Times New Roman" panose="02020603050405020304" pitchFamily="18" charset="0"/>
                <a:cs typeface="Times New Roman" panose="02020603050405020304" pitchFamily="18" charset="0"/>
              </a:rPr>
              <a:t>numOne </a:t>
            </a:r>
            <a:r>
              <a:rPr lang="en-US" sz="2000" spc="-5" err="1">
                <a:latin typeface="Times New Roman" panose="02020603050405020304" pitchFamily="18" charset="0"/>
                <a:cs typeface="Times New Roman" panose="02020603050405020304" pitchFamily="18" charset="0"/>
              </a:rPr>
              <a:t>System.out.println(numOne);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a:latin typeface="Times New Roman" panose="02020603050405020304" pitchFamily="18" charset="0"/>
                <a:cs typeface="Times New Roman" panose="02020603050405020304" pitchFamily="18" charset="0"/>
              </a:rPr>
              <a:t> 10</a:t>
            </a:r>
          </a:p>
          <a:p>
            <a:pPr marL="391795">
              <a:spcBef>
                <a:spcPct val="0"/>
              </a:spcBef>
              <a:buNone/>
            </a:pPr>
            <a:r>
              <a:rPr lang="en-US" sz="2000" err="1">
                <a:latin typeface="Times New Roman" panose="02020603050405020304" pitchFamily="18" charset="0"/>
                <a:cs typeface="Times New Roman" panose="02020603050405020304" pitchFamily="18" charset="0"/>
              </a:rPr>
              <a:t>numOne</a:t>
            </a:r>
            <a:r>
              <a:rPr lang="en-US" sz="2000" spc="-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en-US" sz="2000" spc="-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391795" marR="2310130">
              <a:spcBef>
                <a:spcPct val="0"/>
              </a:spcBef>
              <a:buNone/>
            </a:pPr>
            <a:r>
              <a:rPr lang="en-US" sz="2000" spc="-5" err="1">
                <a:latin typeface="Times New Roman" panose="02020603050405020304" pitchFamily="18" charset="0"/>
                <a:cs typeface="Times New Roman" panose="02020603050405020304" pitchFamily="18" charset="0"/>
              </a:rPr>
              <a:t>System.out.println(numOne); //Output</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15 </a:t>
            </a:r>
            <a:r>
              <a:rPr lang="en-US" sz="2000" spc="-36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5">
                <a:latin typeface="Times New Roman" panose="02020603050405020304" pitchFamily="18" charset="0"/>
                <a:cs typeface="Times New Roman" panose="02020603050405020304" pitchFamily="18" charset="0"/>
              </a:rPr>
              <a:t> - =</a:t>
            </a:r>
            <a:r>
              <a:rPr lang="en-US" sz="2000">
                <a:latin typeface="Times New Roman" panose="02020603050405020304" pitchFamily="18" charset="0"/>
                <a:cs typeface="Times New Roman" panose="02020603050405020304" pitchFamily="18" charset="0"/>
              </a:rPr>
              <a:t> 5;</a:t>
            </a:r>
          </a:p>
          <a:p>
            <a:pPr marL="391795" marR="2309495">
              <a:spcBef>
                <a:spcPct val="0"/>
              </a:spcBef>
              <a:buNone/>
            </a:pPr>
            <a:r>
              <a:rPr lang="en-US" sz="2000" spc="-5" err="1">
                <a:latin typeface="Times New Roman" panose="02020603050405020304" pitchFamily="18" charset="0"/>
                <a:cs typeface="Times New Roman" panose="02020603050405020304" pitchFamily="18" charset="0"/>
              </a:rPr>
              <a:t>System.out.println(numOne); //Output</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10 </a:t>
            </a:r>
            <a:r>
              <a:rPr lang="en-US" sz="2000" spc="-36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 5;</a:t>
            </a:r>
          </a:p>
          <a:p>
            <a:pPr marL="391795" marR="2310130">
              <a:spcBef>
                <a:spcPct val="0"/>
              </a:spcBef>
              <a:buNone/>
            </a:pPr>
            <a:r>
              <a:rPr lang="en-US" sz="2000" spc="-5" err="1">
                <a:latin typeface="Times New Roman" panose="02020603050405020304" pitchFamily="18" charset="0"/>
                <a:cs typeface="Times New Roman" panose="02020603050405020304" pitchFamily="18" charset="0"/>
              </a:rPr>
              <a:t>System.out.println(numOne); //Output</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50 </a:t>
            </a:r>
            <a:r>
              <a:rPr lang="en-US" sz="2000" spc="-36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numOne</a:t>
            </a:r>
            <a:r>
              <a:rPr lang="en-US" sz="2000" spc="-5">
                <a:latin typeface="Times New Roman" panose="02020603050405020304" pitchFamily="18" charset="0"/>
                <a:cs typeface="Times New Roman" panose="02020603050405020304" pitchFamily="18" charset="0"/>
              </a:rPr>
              <a:t> / =</a:t>
            </a:r>
            <a:r>
              <a:rPr lang="en-US" sz="2000">
                <a:latin typeface="Times New Roman" panose="02020603050405020304" pitchFamily="18" charset="0"/>
                <a:cs typeface="Times New Roman" panose="02020603050405020304" pitchFamily="18" charset="0"/>
              </a:rPr>
              <a:t> 5;</a:t>
            </a:r>
          </a:p>
          <a:p>
            <a:pPr marL="391795">
              <a:spcBef>
                <a:spcPct val="0"/>
              </a:spcBef>
              <a:buNone/>
            </a:pPr>
            <a:r>
              <a:rPr lang="en-US" sz="2000" spc="-5" err="1">
                <a:latin typeface="Times New Roman" panose="02020603050405020304" pitchFamily="18" charset="0"/>
                <a:cs typeface="Times New Roman" panose="02020603050405020304" pitchFamily="18" charset="0"/>
              </a:rPr>
              <a:t>System.out.println(numOne); //Output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10</a:t>
            </a:r>
          </a:p>
          <a:p>
            <a:pPr marL="201295">
              <a:spcBef>
                <a:spcPct val="0"/>
              </a:spcBef>
              <a:buNone/>
            </a:pPr>
            <a:r>
              <a:rPr lang="en-US" sz="2000">
                <a:latin typeface="Times New Roman" panose="02020603050405020304" pitchFamily="18" charset="0"/>
                <a:cs typeface="Times New Roman" panose="02020603050405020304" pitchFamily="18" charset="0"/>
              </a:rPr>
              <a:t>}</a:t>
            </a:r>
          </a:p>
          <a:p>
            <a:pPr marL="12700">
              <a:spcBef>
                <a:spcPct val="0"/>
              </a:spcBef>
              <a:buNone/>
            </a:pPr>
            <a:r>
              <a:rPr lang="en-US" sz="2000">
                <a:latin typeface="Times New Roman" panose="02020603050405020304" pitchFamily="18" charset="0"/>
                <a:cs typeface="Times New Roman" panose="02020603050405020304" pitchFamily="18" charset="0"/>
              </a:rPr>
              <a:t>}</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357166"/>
            <a:ext cx="8472518" cy="6286544"/>
          </a:xfrm>
        </p:spPr>
        <p:txBody>
          <a:bodyPr>
            <a:normAutofit/>
          </a:bodyPr>
          <a:lstStyle/>
          <a:p>
            <a:pPr marL="12700">
              <a:lnSpc>
                <a:spcPct val="150000"/>
              </a:lnSpc>
              <a:spcBef>
                <a:spcPct val="0"/>
              </a:spcBef>
              <a:buNone/>
            </a:pPr>
            <a:r>
              <a:rPr lang="en-US" sz="2000" b="1" dirty="0">
                <a:latin typeface="Times New Roman" panose="02020603050405020304" pitchFamily="18" charset="0"/>
                <a:cs typeface="Times New Roman" panose="02020603050405020304" pitchFamily="18" charset="0"/>
              </a:rPr>
              <a:t>Bitwise</a:t>
            </a:r>
            <a:r>
              <a:rPr lang="en-US" sz="2000" b="1" spc="-40"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Operators</a:t>
            </a:r>
            <a:endParaRPr lang="en-US" sz="2000" dirty="0">
              <a:latin typeface="Times New Roman" panose="02020603050405020304" pitchFamily="18" charset="0"/>
              <a:cs typeface="Times New Roman" panose="02020603050405020304" pitchFamily="18" charset="0"/>
            </a:endParaRPr>
          </a:p>
          <a:p>
            <a:pPr marL="12700" marR="5080" indent="457200" algn="just">
              <a:lnSpc>
                <a:spcPct val="150000"/>
              </a:lnSpc>
              <a:spcBef>
                <a:spcPct val="0"/>
              </a:spcBef>
              <a:buNone/>
            </a:pPr>
            <a:r>
              <a:rPr lang="en-US" sz="2000" spc="-5" dirty="0">
                <a:latin typeface="Times New Roman" panose="02020603050405020304" pitchFamily="18" charset="0"/>
                <a:cs typeface="Times New Roman" panose="02020603050405020304" pitchFamily="18" charset="0"/>
              </a:rPr>
              <a:t>Bitwise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operators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are</a:t>
            </a:r>
            <a:r>
              <a:rPr lang="en-US" sz="2000" dirty="0">
                <a:latin typeface="Times New Roman" panose="02020603050405020304" pitchFamily="18" charset="0"/>
                <a:cs typeface="Times New Roman" panose="02020603050405020304" pitchFamily="18" charset="0"/>
              </a:rPr>
              <a:t> used</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perform</a:t>
            </a:r>
            <a:r>
              <a:rPr lang="en-US" sz="2000" dirty="0">
                <a:latin typeface="Times New Roman" panose="02020603050405020304" pitchFamily="18" charset="0"/>
                <a:cs typeface="Times New Roman" panose="02020603050405020304" pitchFamily="18" charset="0"/>
              </a:rPr>
              <a:t> manipulation</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individual</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bits</a:t>
            </a:r>
            <a:r>
              <a:rPr lang="en-US" sz="2000" spc="36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37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 Let us </a:t>
            </a:r>
            <a:r>
              <a:rPr lang="en-US" sz="2000" spc="-5" dirty="0">
                <a:latin typeface="Times New Roman" panose="02020603050405020304" pitchFamily="18" charset="0"/>
                <a:cs typeface="Times New Roman" panose="02020603050405020304" pitchFamily="18" charset="0"/>
              </a:rPr>
              <a:t>understand </a:t>
            </a:r>
            <a:r>
              <a:rPr lang="en-US" sz="2000" dirty="0">
                <a:latin typeface="Times New Roman" panose="02020603050405020304" pitchFamily="18" charset="0"/>
                <a:cs typeface="Times New Roman" panose="02020603050405020304" pitchFamily="18" charset="0"/>
              </a:rPr>
              <a:t>how </a:t>
            </a:r>
            <a:r>
              <a:rPr lang="en-US" sz="2000" spc="-5" dirty="0">
                <a:latin typeface="Times New Roman" panose="02020603050405020304" pitchFamily="18" charset="0"/>
                <a:cs typeface="Times New Roman" panose="02020603050405020304" pitchFamily="18" charset="0"/>
              </a:rPr>
              <a:t>to convert </a:t>
            </a:r>
            <a:r>
              <a:rPr lang="en-US" sz="2000" dirty="0">
                <a:latin typeface="Times New Roman" panose="02020603050405020304" pitchFamily="18" charset="0"/>
                <a:cs typeface="Times New Roman" panose="02020603050405020304" pitchFamily="18" charset="0"/>
              </a:rPr>
              <a:t>a decimal </a:t>
            </a:r>
            <a:r>
              <a:rPr lang="en-US" sz="2000" spc="-5" dirty="0">
                <a:latin typeface="Times New Roman" panose="02020603050405020304" pitchFamily="18" charset="0"/>
                <a:cs typeface="Times New Roman" panose="02020603050405020304" pitchFamily="18" charset="0"/>
              </a:rPr>
              <a:t>number to </a:t>
            </a:r>
            <a:r>
              <a:rPr lang="en-US" sz="2000" dirty="0">
                <a:latin typeface="Times New Roman" panose="02020603050405020304" pitchFamily="18" charset="0"/>
                <a:cs typeface="Times New Roman" panose="02020603050405020304" pitchFamily="18" charset="0"/>
              </a:rPr>
              <a:t>a binary </a:t>
            </a:r>
            <a:r>
              <a:rPr lang="en-US" sz="2000" spc="-5" dirty="0">
                <a:latin typeface="Times New Roman" panose="02020603050405020304" pitchFamily="18" charset="0"/>
                <a:cs typeface="Times New Roman" panose="02020603050405020304" pitchFamily="18" charset="0"/>
              </a:rPr>
              <a:t>number </a:t>
            </a:r>
            <a:r>
              <a:rPr lang="en-US" sz="2000" dirty="0">
                <a:latin typeface="Times New Roman" panose="02020603050405020304" pitchFamily="18" charset="0"/>
                <a:cs typeface="Times New Roman" panose="02020603050405020304" pitchFamily="18" charset="0"/>
              </a:rPr>
              <a:t>and </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vice versa.</a:t>
            </a:r>
            <a:endParaRPr lang="en-US" sz="2000" dirty="0">
              <a:latin typeface="Times New Roman" panose="02020603050405020304" pitchFamily="18" charset="0"/>
              <a:cs typeface="Times New Roman" panose="02020603050405020304" pitchFamily="18" charset="0"/>
            </a:endParaRPr>
          </a:p>
          <a:p>
            <a:pPr marL="12700" marR="7620" indent="457200" algn="just">
              <a:lnSpc>
                <a:spcPct val="150000"/>
              </a:lnSpc>
              <a:spcBef>
                <a:spcPct val="0"/>
              </a:spcBef>
              <a:buNone/>
            </a:pPr>
            <a:r>
              <a:rPr lang="en-US" sz="2000" spc="-5"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decimal or </a:t>
            </a:r>
            <a:r>
              <a:rPr lang="en-US" sz="2000" spc="-5" dirty="0">
                <a:latin typeface="Times New Roman" panose="02020603050405020304" pitchFamily="18" charset="0"/>
                <a:cs typeface="Times New Roman" panose="02020603050405020304" pitchFamily="18" charset="0"/>
              </a:rPr>
              <a:t>the base </a:t>
            </a:r>
            <a:r>
              <a:rPr lang="en-US" sz="2000" dirty="0">
                <a:latin typeface="Times New Roman" panose="02020603050405020304" pitchFamily="18" charset="0"/>
                <a:cs typeface="Times New Roman" panose="02020603050405020304" pitchFamily="18" charset="0"/>
              </a:rPr>
              <a:t>10 number </a:t>
            </a:r>
            <a:r>
              <a:rPr lang="en-US" sz="2000" spc="-5" dirty="0">
                <a:latin typeface="Times New Roman" panose="02020603050405020304" pitchFamily="18" charset="0"/>
                <a:cs typeface="Times New Roman" panose="02020603050405020304" pitchFamily="18" charset="0"/>
              </a:rPr>
              <a:t>system </a:t>
            </a:r>
            <a:r>
              <a:rPr lang="en-US" sz="2000" dirty="0">
                <a:latin typeface="Times New Roman" panose="02020603050405020304" pitchFamily="18" charset="0"/>
                <a:cs typeface="Times New Roman" panose="02020603050405020304" pitchFamily="18" charset="0"/>
              </a:rPr>
              <a:t>is used in </a:t>
            </a:r>
            <a:r>
              <a:rPr lang="en-US" sz="2000" spc="-5" dirty="0">
                <a:latin typeface="Times New Roman" panose="02020603050405020304" pitchFamily="18" charset="0"/>
                <a:cs typeface="Times New Roman" panose="02020603050405020304" pitchFamily="18" charset="0"/>
              </a:rPr>
              <a:t>everyday life but the binary </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 </a:t>
            </a:r>
            <a:r>
              <a:rPr lang="en-US" sz="2000" spc="-5" dirty="0">
                <a:latin typeface="Times New Roman" panose="02020603050405020304" pitchFamily="18" charset="0"/>
                <a:cs typeface="Times New Roman" panose="02020603050405020304" pitchFamily="18" charset="0"/>
              </a:rPr>
              <a:t>system </a:t>
            </a:r>
            <a:r>
              <a:rPr lang="en-US" sz="2000" dirty="0">
                <a:latin typeface="Times New Roman" panose="02020603050405020304" pitchFamily="18" charset="0"/>
                <a:cs typeface="Times New Roman" panose="02020603050405020304" pitchFamily="18" charset="0"/>
              </a:rPr>
              <a:t>is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basis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for representing </a:t>
            </a:r>
            <a:r>
              <a:rPr lang="en-US" sz="2000" dirty="0">
                <a:latin typeface="Times New Roman" panose="02020603050405020304" pitchFamily="18" charset="0"/>
                <a:cs typeface="Times New Roman" panose="02020603050405020304" pitchFamily="18" charset="0"/>
              </a:rPr>
              <a:t>data in </a:t>
            </a:r>
            <a:r>
              <a:rPr lang="en-US" sz="2000" spc="-5" dirty="0">
                <a:latin typeface="Times New Roman" panose="02020603050405020304" pitchFamily="18" charset="0"/>
                <a:cs typeface="Times New Roman" panose="02020603050405020304" pitchFamily="18" charset="0"/>
              </a:rPr>
              <a:t>computing</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systems.</a:t>
            </a:r>
            <a:endParaRPr lang="en-US" sz="2000" dirty="0">
              <a:latin typeface="Times New Roman" panose="02020603050405020304" pitchFamily="18" charset="0"/>
              <a:cs typeface="Times New Roman" panose="02020603050405020304" pitchFamily="18" charset="0"/>
            </a:endParaRPr>
          </a:p>
          <a:p>
            <a:pPr marL="12700">
              <a:lnSpc>
                <a:spcPct val="150000"/>
              </a:lnSpc>
              <a:spcBef>
                <a:spcPct val="0"/>
              </a:spcBef>
              <a:buNone/>
            </a:pPr>
            <a:r>
              <a:rPr lang="en-US" sz="2000" spc="-5" dirty="0">
                <a:latin typeface="Times New Roman" panose="02020603050405020304" pitchFamily="18" charset="0"/>
                <a:cs typeface="Times New Roman" panose="02020603050405020304" pitchFamily="18" charset="0"/>
              </a:rPr>
              <a:t>Steps to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convert</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decimal number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binary number.</a:t>
            </a:r>
            <a:endParaRPr lang="en-US" sz="2000" dirty="0">
              <a:latin typeface="Times New Roman" panose="02020603050405020304" pitchFamily="18" charset="0"/>
              <a:cs typeface="Times New Roman" panose="02020603050405020304" pitchFamily="18" charset="0"/>
            </a:endParaRPr>
          </a:p>
          <a:p>
            <a:pPr marL="12700">
              <a:lnSpc>
                <a:spcPct val="150000"/>
              </a:lnSpc>
              <a:spcBef>
                <a:spcPct val="0"/>
              </a:spcBef>
            </a:pPr>
            <a:r>
              <a:rPr lang="en-US" sz="2000" b="1" spc="-5" dirty="0">
                <a:latin typeface="Times New Roman" panose="02020603050405020304" pitchFamily="18" charset="0"/>
                <a:cs typeface="Times New Roman" panose="02020603050405020304" pitchFamily="18" charset="0"/>
              </a:rPr>
              <a:t>Step</a:t>
            </a:r>
            <a:r>
              <a:rPr lang="en-US" sz="2000" b="1" spc="-15"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1:</a:t>
            </a:r>
            <a:r>
              <a:rPr lang="en-US" sz="2000" b="1"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Divide the </a:t>
            </a:r>
            <a:r>
              <a:rPr lang="en-US" sz="2000" dirty="0">
                <a:latin typeface="Times New Roman" panose="02020603050405020304" pitchFamily="18" charset="0"/>
                <a:cs typeface="Times New Roman" panose="02020603050405020304" pitchFamily="18" charset="0"/>
              </a:rPr>
              <a:t>decimal</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a:t>
            </a:r>
          </a:p>
          <a:p>
            <a:pPr marL="12700">
              <a:lnSpc>
                <a:spcPct val="150000"/>
              </a:lnSpc>
              <a:spcBef>
                <a:spcPct val="0"/>
              </a:spcBef>
            </a:pPr>
            <a:r>
              <a:rPr lang="en-US" sz="2000" b="1" spc="-5" dirty="0">
                <a:latin typeface="Times New Roman" panose="02020603050405020304" pitchFamily="18" charset="0"/>
                <a:cs typeface="Times New Roman" panose="02020603050405020304" pitchFamily="18" charset="0"/>
              </a:rPr>
              <a:t>Step </a:t>
            </a:r>
            <a:r>
              <a:rPr lang="en-US" sz="2000" b="1" dirty="0">
                <a:latin typeface="Times New Roman" panose="02020603050405020304" pitchFamily="18" charset="0"/>
                <a:cs typeface="Times New Roman" panose="02020603050405020304" pitchFamily="18" charset="0"/>
              </a:rPr>
              <a:t>2:</a:t>
            </a:r>
            <a:r>
              <a:rPr lang="en-US" sz="2000" b="1"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Write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 </a:t>
            </a:r>
            <a:r>
              <a:rPr lang="en-US" sz="2000" spc="-5" dirty="0">
                <a:latin typeface="Times New Roman" panose="02020603050405020304" pitchFamily="18" charset="0"/>
                <a:cs typeface="Times New Roman" panose="02020603050405020304" pitchFamily="18" charset="0"/>
              </a:rPr>
              <a:t>on</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right-hand</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side.</a:t>
            </a:r>
            <a:r>
              <a:rPr lang="en-US" sz="2000" spc="-5" dirty="0">
                <a:latin typeface="Times New Roman" panose="02020603050405020304" pitchFamily="18" charset="0"/>
                <a:cs typeface="Times New Roman" panose="02020603050405020304" pitchFamily="18" charset="0"/>
              </a:rPr>
              <a:t> This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will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either</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a:t>
            </a:r>
            <a:r>
              <a:rPr lang="en-US" sz="2000" spc="-5" dirty="0">
                <a:latin typeface="Times New Roman" panose="02020603050405020304" pitchFamily="18" charset="0"/>
                <a:cs typeface="Times New Roman" panose="02020603050405020304" pitchFamily="18" charset="0"/>
              </a:rPr>
              <a:t>or </a:t>
            </a:r>
            <a:r>
              <a:rPr lang="en-US" sz="2000" dirty="0">
                <a:latin typeface="Times New Roman" panose="02020603050405020304" pitchFamily="18" charset="0"/>
                <a:cs typeface="Times New Roman" panose="02020603050405020304" pitchFamily="18" charset="0"/>
              </a:rPr>
              <a:t>0</a:t>
            </a:r>
          </a:p>
          <a:p>
            <a:pPr marL="12700">
              <a:lnSpc>
                <a:spcPct val="150000"/>
              </a:lnSpc>
              <a:spcBef>
                <a:spcPct val="0"/>
              </a:spcBef>
            </a:pPr>
            <a:r>
              <a:rPr lang="en-US" sz="2000" b="1" spc="-5" dirty="0">
                <a:latin typeface="Times New Roman" panose="02020603050405020304" pitchFamily="18" charset="0"/>
                <a:cs typeface="Times New Roman" panose="02020603050405020304" pitchFamily="18" charset="0"/>
              </a:rPr>
              <a:t>Step </a:t>
            </a:r>
            <a:r>
              <a:rPr lang="en-US" sz="2000" b="1" dirty="0">
                <a:latin typeface="Times New Roman" panose="02020603050405020304" pitchFamily="18" charset="0"/>
                <a:cs typeface="Times New Roman" panose="02020603050405020304" pitchFamily="18" charset="0"/>
              </a:rPr>
              <a:t>3:</a:t>
            </a:r>
            <a:r>
              <a:rPr lang="en-US" sz="2000" b="1"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Divide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result </a:t>
            </a:r>
            <a:r>
              <a:rPr lang="en-US" sz="2000" dirty="0">
                <a:latin typeface="Times New Roman" panose="02020603050405020304" pitchFamily="18" charset="0"/>
                <a:cs typeface="Times New Roman" panose="02020603050405020304" pitchFamily="18" charset="0"/>
              </a:rPr>
              <a:t>of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division</a:t>
            </a:r>
            <a:r>
              <a:rPr lang="en-US" sz="2000" dirty="0">
                <a:latin typeface="Times New Roman" panose="02020603050405020304" pitchFamily="18" charset="0"/>
                <a:cs typeface="Times New Roman" panose="02020603050405020304" pitchFamily="18" charset="0"/>
              </a:rPr>
              <a:t> again</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5" dirty="0">
                <a:latin typeface="Times New Roman" panose="02020603050405020304" pitchFamily="18" charset="0"/>
                <a:cs typeface="Times New Roman" panose="02020603050405020304" pitchFamily="18" charset="0"/>
              </a:rPr>
              <a:t> write</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remainder.</a:t>
            </a:r>
          </a:p>
          <a:p>
            <a:pPr marL="12700" algn="just">
              <a:lnSpc>
                <a:spcPct val="150000"/>
              </a:lnSpc>
              <a:spcBef>
                <a:spcPct val="0"/>
              </a:spcBef>
            </a:pPr>
            <a:r>
              <a:rPr lang="en-US" sz="2000" b="1" spc="-5" dirty="0">
                <a:latin typeface="Times New Roman" panose="02020603050405020304" pitchFamily="18" charset="0"/>
                <a:cs typeface="Times New Roman" panose="02020603050405020304" pitchFamily="18" charset="0"/>
              </a:rPr>
              <a:t>Step</a:t>
            </a:r>
            <a:r>
              <a:rPr lang="en-US" sz="2000" b="1" dirty="0">
                <a:latin typeface="Times New Roman" panose="02020603050405020304" pitchFamily="18" charset="0"/>
                <a:cs typeface="Times New Roman" panose="02020603050405020304" pitchFamily="18" charset="0"/>
              </a:rPr>
              <a:t> 4:</a:t>
            </a:r>
            <a:r>
              <a:rPr lang="en-US" sz="2000" b="1"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Continue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this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process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until</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result</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division</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0.</a:t>
            </a:r>
          </a:p>
          <a:p>
            <a:pPr marL="12700" marR="5080" algn="just">
              <a:lnSpc>
                <a:spcPct val="150000"/>
              </a:lnSpc>
              <a:spcBef>
                <a:spcPct val="0"/>
              </a:spcBef>
            </a:pPr>
            <a:r>
              <a:rPr lang="en-US" sz="2000" b="1" spc="-5" dirty="0">
                <a:latin typeface="Times New Roman" panose="02020603050405020304" pitchFamily="18" charset="0"/>
                <a:cs typeface="Times New Roman" panose="02020603050405020304" pitchFamily="18" charset="0"/>
              </a:rPr>
              <a:t>Step</a:t>
            </a:r>
            <a:r>
              <a:rPr lang="en-US" sz="2000" b="1" spc="16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5:</a:t>
            </a:r>
            <a:r>
              <a:rPr lang="en-US" sz="2000" b="1" spc="17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7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first</a:t>
            </a:r>
            <a:r>
              <a:rPr lang="en-US" sz="2000" spc="1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remainder</a:t>
            </a:r>
            <a:r>
              <a:rPr lang="en-US" sz="2000" spc="16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that</a:t>
            </a:r>
            <a:r>
              <a:rPr lang="en-US" sz="2000" spc="15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you</a:t>
            </a:r>
            <a:r>
              <a:rPr lang="en-US" sz="2000" spc="16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received</a:t>
            </a:r>
            <a:r>
              <a:rPr lang="en-US" sz="2000" spc="1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t>
            </a:r>
            <a:r>
              <a:rPr lang="en-US" sz="2000" spc="-5" dirty="0">
                <a:latin typeface="Times New Roman" panose="02020603050405020304" pitchFamily="18" charset="0"/>
                <a:cs typeface="Times New Roman" panose="02020603050405020304" pitchFamily="18" charset="0"/>
              </a:rPr>
              <a:t>the</a:t>
            </a:r>
            <a:r>
              <a:rPr lang="en-US" sz="2000" spc="1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least</a:t>
            </a:r>
            <a:r>
              <a:rPr lang="en-US" sz="2000" spc="1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significant</a:t>
            </a:r>
            <a:r>
              <a:rPr lang="en-US" sz="2000" spc="1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bit</a:t>
            </a:r>
            <a:r>
              <a:rPr lang="en-US" sz="2000" spc="15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spc="18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7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last </a:t>
            </a:r>
            <a:r>
              <a:rPr lang="en-US" sz="2000" spc="-36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remainder is</a:t>
            </a:r>
            <a:r>
              <a:rPr lang="en-US" sz="2000" spc="-5" dirty="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most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significant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bit.</a:t>
            </a:r>
            <a:endParaRPr lang="en-US" sz="2000" dirty="0">
              <a:latin typeface="Times New Roman" panose="02020603050405020304" pitchFamily="18" charset="0"/>
              <a:cs typeface="Times New Roman" panose="02020603050405020304" pitchFamily="18" charset="0"/>
            </a:endParaRPr>
          </a:p>
          <a:p>
            <a:pPr marL="12700">
              <a:lnSpc>
                <a:spcPct val="150000"/>
              </a:lnSpc>
              <a:spcBef>
                <a:spcPct val="0"/>
              </a:spcBef>
            </a:pPr>
            <a:endParaRPr lang="en-US" sz="2000" dirty="0">
              <a:latin typeface="Times New Roman" panose="02020603050405020304" pitchFamily="18" charset="0"/>
              <a:cs typeface="Times New Roman" panose="02020603050405020304" pitchFamily="18" charset="0"/>
            </a:endParaRPr>
          </a:p>
          <a:p>
            <a:pPr>
              <a:lnSpc>
                <a:spcPct val="150000"/>
              </a:lnSpc>
              <a:spcBef>
                <a:spcPct val="0"/>
              </a:spcBef>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endParaRPr lang="en-US" sz="2000" b="1" spc="-5">
              <a:latin typeface="Times New Roman" panose="02020603050405020304" pitchFamily="18" charset="0"/>
              <a:cs typeface="Times New Roman" panose="02020603050405020304" pitchFamily="18" charset="0"/>
            </a:endParaRPr>
          </a:p>
          <a:p>
            <a:pPr marL="50800">
              <a:lnSpc>
                <a:spcPct val="100000"/>
              </a:lnSpc>
              <a:spcBef>
                <a:spcPts val="100"/>
              </a:spcBef>
              <a:buNone/>
            </a:pPr>
            <a:r>
              <a:rPr lang="en-US" sz="2000" b="1" spc="-5">
                <a:latin typeface="Times New Roman" panose="02020603050405020304" pitchFamily="18" charset="0"/>
                <a:cs typeface="Times New Roman" panose="02020603050405020304" pitchFamily="18" charset="0"/>
              </a:rPr>
              <a:t>Steps to</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convert</a:t>
            </a:r>
            <a:r>
              <a:rPr lang="en-US" sz="2000" b="1">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the</a:t>
            </a:r>
            <a:r>
              <a:rPr lang="en-US" sz="2000" b="1">
                <a:latin typeface="Times New Roman" panose="02020603050405020304" pitchFamily="18" charset="0"/>
                <a:cs typeface="Times New Roman" panose="02020603050405020304" pitchFamily="18" charset="0"/>
              </a:rPr>
              <a:t> binary</a:t>
            </a:r>
            <a:r>
              <a:rPr lang="en-US" sz="2000" b="1" spc="-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number</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back </a:t>
            </a:r>
            <a:r>
              <a:rPr lang="en-US" sz="2000" b="1" spc="-5">
                <a:latin typeface="Times New Roman" panose="02020603050405020304" pitchFamily="18" charset="0"/>
                <a:cs typeface="Times New Roman" panose="02020603050405020304" pitchFamily="18" charset="0"/>
              </a:rPr>
              <a:t>to</a:t>
            </a:r>
            <a:r>
              <a:rPr lang="en-US" sz="2000" b="1" spc="-1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a:t>
            </a:r>
            <a:r>
              <a:rPr lang="en-US" sz="2000" b="1" spc="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decimal number.</a:t>
            </a:r>
            <a:endParaRPr lang="en-US" sz="2000" b="1">
              <a:latin typeface="Times New Roman" panose="02020603050405020304" pitchFamily="18" charset="0"/>
              <a:cs typeface="Times New Roman" panose="02020603050405020304" pitchFamily="18" charset="0"/>
            </a:endParaRPr>
          </a:p>
          <a:p>
            <a:pPr marL="50800" marR="17780">
              <a:lnSpc>
                <a:spcPct val="100800"/>
              </a:lnSpc>
            </a:pPr>
            <a:r>
              <a:rPr lang="en-US" sz="2000" spc="-5">
                <a:latin typeface="Times New Roman" panose="02020603050405020304" pitchFamily="18" charset="0"/>
                <a:cs typeface="Times New Roman" panose="02020603050405020304" pitchFamily="18" charset="0"/>
              </a:rPr>
              <a:t>The</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decimal</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number</a:t>
            </a:r>
            <a:r>
              <a:rPr lang="en-US" sz="2000" spc="1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7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equal</a:t>
            </a:r>
            <a:r>
              <a:rPr lang="en-US" sz="2000" spc="1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sum</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17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binary</a:t>
            </a:r>
            <a:r>
              <a:rPr lang="en-US" sz="2000" spc="1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digits</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(dn)</a:t>
            </a:r>
            <a:r>
              <a:rPr lang="en-US" sz="2000" spc="15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times</a:t>
            </a:r>
            <a:r>
              <a:rPr lang="en-US" sz="2000" spc="1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their</a:t>
            </a:r>
            <a:r>
              <a:rPr lang="en-US" sz="2000" spc="1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power</a:t>
            </a:r>
            <a:r>
              <a:rPr lang="en-US" sz="2000" spc="16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1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2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(2n).</a:t>
            </a:r>
          </a:p>
          <a:p>
            <a:pPr marL="50800">
              <a:lnSpc>
                <a:spcPct val="100000"/>
              </a:lnSpc>
              <a:buNone/>
            </a:pPr>
            <a:r>
              <a:rPr lang="en-US" sz="2000">
                <a:latin typeface="Times New Roman" panose="02020603050405020304" pitchFamily="18" charset="0"/>
                <a:cs typeface="Times New Roman" panose="02020603050405020304" pitchFamily="18" charset="0"/>
              </a:rPr>
              <a:t>Let</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us</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take the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example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of</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11001.</a:t>
            </a:r>
            <a:endParaRPr lang="en-US" sz="2000">
              <a:latin typeface="Times New Roman" panose="02020603050405020304" pitchFamily="18" charset="0"/>
              <a:cs typeface="Times New Roman" panose="02020603050405020304" pitchFamily="18" charset="0"/>
            </a:endParaRPr>
          </a:p>
          <a:p>
            <a:pPr marL="50800">
              <a:lnSpc>
                <a:spcPct val="100000"/>
              </a:lnSpc>
              <a:spcBef>
                <a:spcPts val="5"/>
              </a:spcBef>
            </a:pPr>
            <a:r>
              <a:rPr lang="en-US" sz="2000" spc="-5">
                <a:latin typeface="Times New Roman" panose="02020603050405020304" pitchFamily="18" charset="0"/>
                <a:cs typeface="Times New Roman" panose="02020603050405020304" pitchFamily="18" charset="0"/>
              </a:rPr>
              <a:t>11001</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 1*2</a:t>
            </a:r>
            <a:r>
              <a:rPr lang="en-US" sz="2000" spc="-7" baseline="27777">
                <a:latin typeface="Times New Roman" panose="02020603050405020304" pitchFamily="18" charset="0"/>
                <a:cs typeface="Times New Roman" panose="02020603050405020304" pitchFamily="18" charset="0"/>
              </a:rPr>
              <a:t>4</a:t>
            </a:r>
            <a:r>
              <a:rPr lang="en-US" sz="2000" spc="-5">
                <a:latin typeface="Times New Roman" panose="02020603050405020304" pitchFamily="18" charset="0"/>
                <a:cs typeface="Times New Roman" panose="02020603050405020304" pitchFamily="18" charset="0"/>
              </a:rPr>
              <a:t>+1*2</a:t>
            </a:r>
            <a:r>
              <a:rPr lang="en-US" sz="2000" spc="-7" baseline="27777">
                <a:latin typeface="Times New Roman" panose="02020603050405020304" pitchFamily="18" charset="0"/>
                <a:cs typeface="Times New Roman" panose="02020603050405020304" pitchFamily="18" charset="0"/>
              </a:rPr>
              <a:t>3</a:t>
            </a:r>
            <a:r>
              <a:rPr lang="en-US" sz="2000" spc="-5">
                <a:latin typeface="Times New Roman" panose="02020603050405020304" pitchFamily="18" charset="0"/>
                <a:cs typeface="Times New Roman" panose="02020603050405020304" pitchFamily="18" charset="0"/>
              </a:rPr>
              <a:t>+0*2</a:t>
            </a:r>
            <a:r>
              <a:rPr lang="en-US" sz="2000" spc="-7" baseline="27777">
                <a:latin typeface="Times New Roman" panose="02020603050405020304" pitchFamily="18" charset="0"/>
                <a:cs typeface="Times New Roman" panose="02020603050405020304" pitchFamily="18" charset="0"/>
              </a:rPr>
              <a:t>2</a:t>
            </a:r>
            <a:r>
              <a:rPr lang="en-US" sz="2000" spc="-5">
                <a:latin typeface="Times New Roman" panose="02020603050405020304" pitchFamily="18" charset="0"/>
                <a:cs typeface="Times New Roman" panose="02020603050405020304" pitchFamily="18" charset="0"/>
              </a:rPr>
              <a:t>+0*2</a:t>
            </a:r>
            <a:r>
              <a:rPr lang="en-US" sz="2000" spc="-7" baseline="27777">
                <a:latin typeface="Times New Roman" panose="02020603050405020304" pitchFamily="18" charset="0"/>
                <a:cs typeface="Times New Roman" panose="02020603050405020304" pitchFamily="18" charset="0"/>
              </a:rPr>
              <a:t>1</a:t>
            </a:r>
            <a:r>
              <a:rPr lang="en-US" sz="2000" spc="-5">
                <a:latin typeface="Times New Roman" panose="02020603050405020304" pitchFamily="18" charset="0"/>
                <a:cs typeface="Times New Roman" panose="02020603050405020304" pitchFamily="18" charset="0"/>
              </a:rPr>
              <a:t>+1*2</a:t>
            </a:r>
            <a:r>
              <a:rPr lang="en-US" sz="2000" spc="-7" baseline="27777">
                <a:latin typeface="Times New Roman" panose="02020603050405020304" pitchFamily="18" charset="0"/>
                <a:cs typeface="Times New Roman" panose="02020603050405020304" pitchFamily="18" charset="0"/>
              </a:rPr>
              <a:t>0</a:t>
            </a:r>
            <a:r>
              <a:rPr lang="en-US" sz="2000" spc="15" baseline="27777">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16+8+0+0+1</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5">
                <a:latin typeface="Times New Roman" panose="02020603050405020304" pitchFamily="18" charset="0"/>
                <a:cs typeface="Times New Roman" panose="02020603050405020304" pitchFamily="18" charset="0"/>
              </a:rPr>
              <a:t> 25</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a:stretch>
            <a:fillRect/>
          </a:stretch>
        </p:blipFill>
        <p:spPr bwMode="auto">
          <a:xfrm>
            <a:off x="2571736" y="357166"/>
            <a:ext cx="3571900" cy="2500330"/>
          </a:xfrm>
          <a:prstGeom prst="rect">
            <a:avLst/>
          </a:prstGeom>
          <a:noFill/>
          <a:ln w="9525">
            <a:noFill/>
            <a:miter lim="800000"/>
          </a:ln>
          <a:effectLst/>
        </p:spPr>
      </p:pic>
      <p:pic>
        <p:nvPicPr>
          <p:cNvPr id="6" name="Picture 3"/>
          <p:cNvPicPr>
            <a:picLocks noChangeAspect="1" noChangeArrowheads="1"/>
          </p:cNvPicPr>
          <p:nvPr/>
        </p:nvPicPr>
        <p:blipFill>
          <a:blip r:embed="rId3"/>
          <a:stretch>
            <a:fillRect/>
          </a:stretch>
        </p:blipFill>
        <p:spPr bwMode="auto">
          <a:xfrm>
            <a:off x="1785918" y="4714884"/>
            <a:ext cx="5500726" cy="1571636"/>
          </a:xfrm>
          <a:prstGeom prst="rect">
            <a:avLst/>
          </a:prstGeom>
          <a:noFill/>
          <a:ln w="9525">
            <a:noFill/>
            <a:miter lim="800000"/>
          </a:ln>
          <a:effec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57200" y="357166"/>
            <a:ext cx="8229600" cy="5768997"/>
          </a:xfrm>
        </p:spPr>
        <p:txBody>
          <a:bodyPr>
            <a:normAutofit/>
          </a:bodyPr>
          <a:lstStyle/>
          <a:p>
            <a:pPr marL="12700">
              <a:lnSpc>
                <a:spcPct val="150000"/>
              </a:lnSpc>
              <a:spcBef>
                <a:spcPct val="0"/>
              </a:spcBef>
              <a:buNone/>
            </a:pPr>
            <a:r>
              <a:rPr lang="en-US" sz="2000" b="1">
                <a:latin typeface="Times New Roman" panose="02020603050405020304" pitchFamily="18" charset="0"/>
                <a:cs typeface="Times New Roman" panose="02020603050405020304" pitchFamily="18" charset="0"/>
              </a:rPr>
              <a:t>Bitwise</a:t>
            </a:r>
            <a:r>
              <a:rPr lang="en-US" sz="2000" b="1" spc="-5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OR</a:t>
            </a:r>
            <a:r>
              <a:rPr lang="en-US" sz="2000" b="1" spc="-4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a:p>
            <a:pPr marL="12700" marR="5080" indent="457200">
              <a:lnSpc>
                <a:spcPct val="150000"/>
              </a:lnSpc>
              <a:spcBef>
                <a:spcPct val="0"/>
              </a:spcBef>
            </a:pPr>
            <a:r>
              <a:rPr lang="en-US" sz="2000" spc="-5">
                <a:latin typeface="Times New Roman" panose="02020603050405020304" pitchFamily="18" charset="0"/>
                <a:cs typeface="Times New Roman" panose="02020603050405020304" pitchFamily="18" charset="0"/>
              </a:rPr>
              <a:t>It</a:t>
            </a:r>
            <a:r>
              <a:rPr lang="en-US" sz="2000" spc="3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returns</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bit</a:t>
            </a:r>
            <a:r>
              <a:rPr lang="en-US" sz="2000" spc="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bit</a:t>
            </a:r>
            <a:r>
              <a:rPr lang="en-US" sz="2000" spc="4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OR</a:t>
            </a:r>
            <a:r>
              <a:rPr lang="en-US" sz="2000" spc="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5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input</a:t>
            </a:r>
            <a:r>
              <a:rPr lang="en-US" sz="2000" spc="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values.</a:t>
            </a:r>
            <a:r>
              <a:rPr lang="en-US" sz="2000" spc="3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If</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either</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5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bits</a:t>
            </a:r>
            <a:r>
              <a:rPr lang="en-US" sz="2000" spc="4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5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4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then</a:t>
            </a:r>
            <a:r>
              <a:rPr lang="en-US" sz="2000" spc="4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5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gives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else it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gives</a:t>
            </a:r>
            <a:r>
              <a:rPr lang="en-US" sz="2000">
                <a:latin typeface="Times New Roman" panose="02020603050405020304" pitchFamily="18" charset="0"/>
                <a:cs typeface="Times New Roman" panose="02020603050405020304" pitchFamily="18" charset="0"/>
              </a:rPr>
              <a:t> 0.</a:t>
            </a:r>
          </a:p>
          <a:p>
            <a:pPr marL="233679">
              <a:lnSpc>
                <a:spcPct val="150000"/>
              </a:lnSpc>
              <a:spcBef>
                <a:spcPct val="0"/>
              </a:spcBef>
            </a:pPr>
            <a:r>
              <a:rPr lang="en-US" sz="2000" b="1">
                <a:latin typeface="Times New Roman" panose="02020603050405020304" pitchFamily="18" charset="0"/>
                <a:cs typeface="Times New Roman" panose="02020603050405020304" pitchFamily="18" charset="0"/>
              </a:rPr>
              <a:t>E.g.</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t>
            </a:r>
            <a:r>
              <a:rPr lang="en-US" sz="2000" b="1" spc="2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 output</a:t>
            </a:r>
            <a:r>
              <a:rPr lang="en-US" sz="2000">
                <a:latin typeface="Times New Roman" panose="02020603050405020304" pitchFamily="18" charset="0"/>
                <a:cs typeface="Times New Roman" panose="02020603050405020304" pitchFamily="18" charset="0"/>
              </a:rPr>
              <a:t> of</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10</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t>
            </a:r>
            <a:r>
              <a:rPr lang="en-US" sz="2000" spc="-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15.</a:t>
            </a:r>
          </a:p>
          <a:p>
            <a:pPr marL="233679">
              <a:lnSpc>
                <a:spcPct val="150000"/>
              </a:lnSpc>
              <a:spcBef>
                <a:spcPct val="0"/>
              </a:spcBef>
            </a:pPr>
            <a:endParaRPr lang="en-US" sz="2000">
              <a:latin typeface="Times New Roman" panose="02020603050405020304" pitchFamily="18" charset="0"/>
              <a:cs typeface="Times New Roman" panose="02020603050405020304" pitchFamily="18" charset="0"/>
            </a:endParaRPr>
          </a:p>
          <a:p>
            <a:pPr marL="233679">
              <a:lnSpc>
                <a:spcPct val="150000"/>
              </a:lnSpc>
              <a:spcBef>
                <a:spcPct val="0"/>
              </a:spcBef>
            </a:pPr>
            <a:endParaRPr lang="en-US" sz="2000">
              <a:latin typeface="Times New Roman" panose="02020603050405020304" pitchFamily="18" charset="0"/>
              <a:cs typeface="Times New Roman" panose="02020603050405020304" pitchFamily="18" charset="0"/>
            </a:endParaRPr>
          </a:p>
          <a:p>
            <a:pPr marL="59690">
              <a:lnSpc>
                <a:spcPct val="150000"/>
              </a:lnSpc>
              <a:spcBef>
                <a:spcPct val="0"/>
              </a:spcBef>
              <a:buNone/>
            </a:pPr>
            <a:r>
              <a:rPr lang="en-US" sz="2000" b="1">
                <a:latin typeface="Times New Roman" panose="02020603050405020304" pitchFamily="18" charset="0"/>
                <a:cs typeface="Times New Roman" panose="02020603050405020304" pitchFamily="18" charset="0"/>
              </a:rPr>
              <a:t>Bitwise</a:t>
            </a:r>
            <a:r>
              <a:rPr lang="en-US" sz="2000" b="1" spc="-3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AND</a:t>
            </a:r>
            <a:r>
              <a:rPr lang="en-US" sz="2000" b="1" spc="-30">
                <a:latin typeface="Times New Roman" panose="02020603050405020304" pitchFamily="18" charset="0"/>
                <a:cs typeface="Times New Roman" panose="02020603050405020304" pitchFamily="18" charset="0"/>
              </a:rPr>
              <a:t> </a:t>
            </a:r>
            <a:r>
              <a:rPr lang="en-US" sz="2000" b="1" spc="-10">
                <a:latin typeface="Times New Roman" panose="02020603050405020304" pitchFamily="18" charset="0"/>
                <a:cs typeface="Times New Roman" panose="02020603050405020304" pitchFamily="18" charset="0"/>
              </a:rPr>
              <a:t>(&amp;)</a:t>
            </a:r>
            <a:endParaRPr lang="en-US" sz="2000">
              <a:latin typeface="Times New Roman" panose="02020603050405020304" pitchFamily="18" charset="0"/>
              <a:cs typeface="Times New Roman" panose="02020603050405020304" pitchFamily="18" charset="0"/>
            </a:endParaRPr>
          </a:p>
          <a:p>
            <a:pPr marL="12700" marR="5080" indent="457200">
              <a:lnSpc>
                <a:spcPct val="150000"/>
              </a:lnSpc>
              <a:spcBef>
                <a:spcPct val="0"/>
              </a:spcBef>
            </a:pPr>
            <a:r>
              <a:rPr lang="en-US" sz="2000" spc="-5">
                <a:latin typeface="Times New Roman" panose="02020603050405020304" pitchFamily="18" charset="0"/>
                <a:cs typeface="Times New Roman" panose="02020603050405020304" pitchFamily="18" charset="0"/>
              </a:rPr>
              <a:t>It</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returns</a:t>
            </a:r>
            <a:r>
              <a:rPr lang="en-US" sz="2000">
                <a:latin typeface="Times New Roman" panose="02020603050405020304" pitchFamily="18" charset="0"/>
                <a:cs typeface="Times New Roman" panose="02020603050405020304" pitchFamily="18" charset="0"/>
              </a:rPr>
              <a:t> bit</a:t>
            </a:r>
            <a:r>
              <a:rPr lang="en-US" sz="2000" spc="-5">
                <a:latin typeface="Times New Roman" panose="02020603050405020304" pitchFamily="18" charset="0"/>
                <a:cs typeface="Times New Roman" panose="02020603050405020304" pitchFamily="18" charset="0"/>
              </a:rPr>
              <a:t> by</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a:latin typeface="Times New Roman" panose="02020603050405020304" pitchFamily="18" charset="0"/>
                <a:cs typeface="Times New Roman" panose="02020603050405020304" pitchFamily="18" charset="0"/>
              </a:rPr>
              <a:t> AND </a:t>
            </a:r>
            <a:r>
              <a:rPr lang="en-US" sz="2000" spc="-5">
                <a:latin typeface="Times New Roman" panose="02020603050405020304" pitchFamily="18" charset="0"/>
                <a:cs typeface="Times New Roman" panose="02020603050405020304" pitchFamily="18" charset="0"/>
              </a:rPr>
              <a:t>of the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input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values.</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If both</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bits</a:t>
            </a:r>
            <a:r>
              <a:rPr lang="en-US" sz="2000">
                <a:latin typeface="Times New Roman" panose="02020603050405020304" pitchFamily="18" charset="0"/>
                <a:cs typeface="Times New Roman" panose="02020603050405020304" pitchFamily="18" charset="0"/>
              </a:rPr>
              <a:t> are 1,</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then it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gives 1, </a:t>
            </a:r>
            <a:r>
              <a:rPr lang="en-US" sz="2000" spc="-3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else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gives</a:t>
            </a:r>
            <a:r>
              <a:rPr lang="en-US" sz="2000">
                <a:latin typeface="Times New Roman" panose="02020603050405020304" pitchFamily="18" charset="0"/>
                <a:cs typeface="Times New Roman" panose="02020603050405020304" pitchFamily="18" charset="0"/>
              </a:rPr>
              <a:t> 0.</a:t>
            </a:r>
          </a:p>
          <a:p>
            <a:pPr marL="344805">
              <a:lnSpc>
                <a:spcPct val="150000"/>
              </a:lnSpc>
              <a:spcBef>
                <a:spcPct val="0"/>
              </a:spcBef>
            </a:pPr>
            <a:r>
              <a:rPr lang="en-US" sz="2000" b="1">
                <a:latin typeface="Times New Roman" panose="02020603050405020304" pitchFamily="18" charset="0"/>
                <a:cs typeface="Times New Roman" panose="02020603050405020304" pitchFamily="18" charset="0"/>
              </a:rPr>
              <a:t>E.g.</a:t>
            </a:r>
            <a:r>
              <a:rPr lang="en-US" sz="2000" b="1" spc="-2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t>
            </a:r>
            <a:r>
              <a:rPr lang="en-US" sz="2000" b="1"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 of</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10</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&amp;</a:t>
            </a:r>
            <a:r>
              <a:rPr lang="en-US" sz="2000" spc="-2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0.</a:t>
            </a:r>
          </a:p>
          <a:p>
            <a:pPr marL="233679">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pic>
        <p:nvPicPr>
          <p:cNvPr id="9" name="object 9"/>
          <p:cNvPicPr/>
          <p:nvPr/>
        </p:nvPicPr>
        <p:blipFill>
          <a:blip r:embed="rId2"/>
          <a:stretch>
            <a:fillRect/>
          </a:stretch>
        </p:blipFill>
        <p:spPr>
          <a:xfrm>
            <a:off x="2786050" y="2214554"/>
            <a:ext cx="3561079" cy="1036955"/>
          </a:xfrm>
          <a:prstGeom prst="rect">
            <a:avLst/>
          </a:prstGeom>
        </p:spPr>
      </p:pic>
      <p:pic>
        <p:nvPicPr>
          <p:cNvPr id="10" name="object 3"/>
          <p:cNvPicPr/>
          <p:nvPr/>
        </p:nvPicPr>
        <p:blipFill>
          <a:blip r:embed="rId3"/>
          <a:stretch>
            <a:fillRect/>
          </a:stretch>
        </p:blipFill>
        <p:spPr>
          <a:xfrm>
            <a:off x="4214810" y="5000636"/>
            <a:ext cx="3266821" cy="1182370"/>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Autofit/>
          </a:bodyPr>
          <a:lstStyle/>
          <a:p>
            <a:pPr marL="12700" algn="just">
              <a:lnSpc>
                <a:spcPct val="150000"/>
              </a:lnSpc>
              <a:spcBef>
                <a:spcPct val="0"/>
              </a:spcBef>
              <a:buNone/>
            </a:pPr>
            <a:r>
              <a:rPr lang="en-US" sz="2000" b="1" spc="-5">
                <a:latin typeface="Times New Roman" panose="02020603050405020304" pitchFamily="18" charset="0"/>
                <a:cs typeface="Times New Roman" panose="02020603050405020304" pitchFamily="18" charset="0"/>
              </a:rPr>
              <a:t>Left</a:t>
            </a:r>
            <a:r>
              <a:rPr lang="en-US" sz="2000" b="1" spc="-2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shift</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operator</a:t>
            </a:r>
            <a:r>
              <a:rPr lang="en-US" sz="2000" b="1" spc="-2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(&lt;&lt;)</a:t>
            </a:r>
            <a:endParaRPr lang="en-US" sz="2000">
              <a:latin typeface="Times New Roman" panose="02020603050405020304" pitchFamily="18" charset="0"/>
              <a:cs typeface="Times New Roman" panose="02020603050405020304" pitchFamily="18" charset="0"/>
            </a:endParaRPr>
          </a:p>
          <a:p>
            <a:pPr marL="12700" marR="8255" indent="457200" algn="just">
              <a:lnSpc>
                <a:spcPct val="150000"/>
              </a:lnSpc>
              <a:spcBef>
                <a:spcPct val="0"/>
              </a:spcBef>
            </a:pPr>
            <a:r>
              <a:rPr lang="en-US" sz="2000" spc="-5">
                <a:latin typeface="Times New Roman" panose="02020603050405020304" pitchFamily="18" charset="0"/>
                <a:cs typeface="Times New Roman" panose="02020603050405020304" pitchFamily="18" charset="0"/>
              </a:rPr>
              <a:t>It takes two operators </a:t>
            </a:r>
            <a:r>
              <a:rPr lang="en-US" sz="2000">
                <a:latin typeface="Times New Roman" panose="02020603050405020304" pitchFamily="18" charset="0"/>
                <a:cs typeface="Times New Roman" panose="02020603050405020304" pitchFamily="18" charset="0"/>
              </a:rPr>
              <a:t>and left </a:t>
            </a:r>
            <a:r>
              <a:rPr lang="en-US" sz="2000" spc="-5">
                <a:latin typeface="Times New Roman" panose="02020603050405020304" pitchFamily="18" charset="0"/>
                <a:cs typeface="Times New Roman" panose="02020603050405020304" pitchFamily="18" charset="0"/>
              </a:rPr>
              <a:t>shifts the </a:t>
            </a:r>
            <a:r>
              <a:rPr lang="en-US" sz="2000">
                <a:latin typeface="Times New Roman" panose="02020603050405020304" pitchFamily="18" charset="0"/>
                <a:cs typeface="Times New Roman" panose="02020603050405020304" pitchFamily="18" charset="0"/>
              </a:rPr>
              <a:t>bits of </a:t>
            </a:r>
            <a:r>
              <a:rPr lang="en-US" sz="2000" spc="-5">
                <a:latin typeface="Times New Roman" panose="02020603050405020304" pitchFamily="18" charset="0"/>
                <a:cs typeface="Times New Roman" panose="02020603050405020304" pitchFamily="18" charset="0"/>
              </a:rPr>
              <a:t>the first operand. The second </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decides</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number </a:t>
            </a:r>
            <a:r>
              <a:rPr lang="en-US" sz="2000" spc="-5">
                <a:latin typeface="Times New Roman" panose="02020603050405020304" pitchFamily="18" charset="0"/>
                <a:cs typeface="Times New Roman" panose="02020603050405020304" pitchFamily="18" charset="0"/>
              </a:rPr>
              <a:t>of places</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5">
                <a:latin typeface="Times New Roman" panose="02020603050405020304" pitchFamily="18" charset="0"/>
                <a:cs typeface="Times New Roman" panose="02020603050405020304" pitchFamily="18" charset="0"/>
              </a:rPr>
              <a:t> fills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0 </a:t>
            </a:r>
            <a:r>
              <a:rPr lang="en-US" sz="2000" spc="-5">
                <a:latin typeface="Times New Roman" panose="02020603050405020304" pitchFamily="18" charset="0"/>
                <a:cs typeface="Times New Roman" panose="02020603050405020304" pitchFamily="18" charset="0"/>
              </a:rPr>
              <a:t>on</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voids</a:t>
            </a:r>
            <a:r>
              <a:rPr lang="en-US" sz="2000">
                <a:latin typeface="Times New Roman" panose="02020603050405020304" pitchFamily="18" charset="0"/>
                <a:cs typeface="Times New Roman" panose="02020603050405020304" pitchFamily="18" charset="0"/>
              </a:rPr>
              <a:t> left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 result.</a:t>
            </a:r>
          </a:p>
          <a:p>
            <a:pPr marL="12700" algn="just">
              <a:lnSpc>
                <a:spcPct val="150000"/>
              </a:lnSpc>
              <a:spcBef>
                <a:spcPct val="0"/>
              </a:spcBef>
            </a:pPr>
            <a:r>
              <a:rPr lang="en-US" sz="2000" b="1">
                <a:latin typeface="Times New Roman" panose="02020603050405020304" pitchFamily="18" charset="0"/>
                <a:cs typeface="Times New Roman" panose="02020603050405020304" pitchFamily="18" charset="0"/>
              </a:rPr>
              <a:t>E.g.</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t>
            </a:r>
            <a:r>
              <a:rPr lang="en-US" sz="2000" b="1"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 of </a:t>
            </a:r>
            <a:r>
              <a:rPr lang="en-US" sz="2000">
                <a:latin typeface="Times New Roman" panose="02020603050405020304" pitchFamily="18" charset="0"/>
                <a:cs typeface="Times New Roman" panose="02020603050405020304" pitchFamily="18" charset="0"/>
              </a:rPr>
              <a:t>10&lt;&lt;1 </a:t>
            </a:r>
            <a:r>
              <a:rPr lang="en-US" sz="2000" spc="-10">
                <a:latin typeface="Times New Roman" panose="02020603050405020304" pitchFamily="18" charset="0"/>
                <a:cs typeface="Times New Roman" panose="02020603050405020304" pitchFamily="18" charset="0"/>
              </a:rPr>
              <a:t>is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20</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if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numbers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are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stored</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in</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32-bit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system.</a:t>
            </a:r>
            <a:endParaRPr lang="en-US" sz="2000">
              <a:latin typeface="Times New Roman" panose="02020603050405020304" pitchFamily="18" charset="0"/>
              <a:cs typeface="Times New Roman" panose="02020603050405020304" pitchFamily="18" charset="0"/>
            </a:endParaRPr>
          </a:p>
          <a:p>
            <a:pPr marL="678180" algn="just">
              <a:lnSpc>
                <a:spcPct val="150000"/>
              </a:lnSpc>
              <a:spcBef>
                <a:spcPct val="0"/>
              </a:spcBef>
            </a:pPr>
            <a:r>
              <a:rPr lang="en-US" sz="2000">
                <a:latin typeface="Times New Roman" panose="02020603050405020304" pitchFamily="18" charset="0"/>
                <a:cs typeface="Times New Roman" panose="02020603050405020304" pitchFamily="18" charset="0"/>
              </a:rPr>
              <a:t>10</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represented </a:t>
            </a:r>
            <a:r>
              <a:rPr lang="en-US" sz="2000">
                <a:latin typeface="Times New Roman" panose="02020603050405020304" pitchFamily="18" charset="0"/>
                <a:cs typeface="Times New Roman" panose="02020603050405020304" pitchFamily="18" charset="0"/>
              </a:rPr>
              <a:t>as </a:t>
            </a:r>
            <a:r>
              <a:rPr lang="en-US" sz="2000" spc="-5">
                <a:latin typeface="Times New Roman" panose="02020603050405020304" pitchFamily="18" charset="0"/>
                <a:cs typeface="Times New Roman" panose="02020603050405020304" pitchFamily="18" charset="0"/>
              </a:rPr>
              <a:t>00000000</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00001010.</a:t>
            </a:r>
            <a:endParaRPr lang="en-US" sz="2000">
              <a:latin typeface="Times New Roman" panose="02020603050405020304" pitchFamily="18" charset="0"/>
              <a:cs typeface="Times New Roman" panose="02020603050405020304" pitchFamily="18" charset="0"/>
            </a:endParaRPr>
          </a:p>
          <a:p>
            <a:pPr marL="12700" algn="just">
              <a:lnSpc>
                <a:spcPct val="150000"/>
              </a:lnSpc>
              <a:spcBef>
                <a:spcPct val="0"/>
              </a:spcBef>
            </a:pPr>
            <a:r>
              <a:rPr lang="en-US" sz="2000">
                <a:latin typeface="Times New Roman" panose="02020603050405020304" pitchFamily="18" charset="0"/>
                <a:cs typeface="Times New Roman" panose="02020603050405020304" pitchFamily="18" charset="0"/>
              </a:rPr>
              <a:t>After</a:t>
            </a:r>
            <a:r>
              <a:rPr lang="en-US" sz="2000" spc="5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left</a:t>
            </a:r>
            <a:r>
              <a:rPr lang="en-US" sz="2000" spc="55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shifting</a:t>
            </a:r>
            <a:r>
              <a:rPr lang="en-US" sz="2000" spc="56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55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5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spc="5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54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becomes</a:t>
            </a:r>
            <a:r>
              <a:rPr lang="en-US" sz="2000" spc="56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55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55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00000000 000010100</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20.</a:t>
            </a:r>
            <a:endParaRPr lang="en-US" sz="2000">
              <a:latin typeface="Times New Roman" panose="02020603050405020304" pitchFamily="18" charset="0"/>
              <a:cs typeface="Times New Roman" panose="02020603050405020304" pitchFamily="18" charset="0"/>
            </a:endParaRPr>
          </a:p>
          <a:p>
            <a:pPr marL="629285" marR="1607185" indent="1270" algn="just">
              <a:lnSpc>
                <a:spcPct val="150000"/>
              </a:lnSpc>
              <a:spcBef>
                <a:spcPct val="0"/>
              </a:spcBef>
              <a:buNone/>
            </a:pPr>
            <a:r>
              <a:rPr lang="en-US" sz="2000" spc="-5">
                <a:latin typeface="Times New Roman" panose="02020603050405020304" pitchFamily="18" charset="0"/>
                <a:cs typeface="Times New Roman" panose="02020603050405020304" pitchFamily="18" charset="0"/>
              </a:rPr>
              <a:t>The </a:t>
            </a:r>
            <a:r>
              <a:rPr lang="en-US" sz="2000">
                <a:latin typeface="Times New Roman" panose="02020603050405020304" pitchFamily="18" charset="0"/>
                <a:cs typeface="Times New Roman" panose="02020603050405020304" pitchFamily="18" charset="0"/>
              </a:rPr>
              <a:t>0 </a:t>
            </a:r>
            <a:r>
              <a:rPr lang="en-US" sz="2000" spc="-5">
                <a:latin typeface="Times New Roman" panose="02020603050405020304" pitchFamily="18" charset="0"/>
                <a:cs typeface="Times New Roman" panose="02020603050405020304" pitchFamily="18" charset="0"/>
              </a:rPr>
              <a:t>that </a:t>
            </a:r>
            <a:r>
              <a:rPr lang="en-US" sz="2000">
                <a:latin typeface="Times New Roman" panose="02020603050405020304" pitchFamily="18" charset="0"/>
                <a:cs typeface="Times New Roman" panose="02020603050405020304" pitchFamily="18" charset="0"/>
              </a:rPr>
              <a:t>is highlighted is </a:t>
            </a:r>
            <a:r>
              <a:rPr lang="en-US" sz="2000" spc="-5">
                <a:latin typeface="Times New Roman" panose="02020603050405020304" pitchFamily="18" charset="0"/>
                <a:cs typeface="Times New Roman" panose="02020603050405020304" pitchFamily="18" charset="0"/>
              </a:rPr>
              <a:t>present </a:t>
            </a:r>
            <a:r>
              <a:rPr lang="en-US" sz="2000">
                <a:latin typeface="Times New Roman" panose="02020603050405020304" pitchFamily="18" charset="0"/>
                <a:cs typeface="Times New Roman" panose="02020603050405020304" pitchFamily="18" charset="0"/>
              </a:rPr>
              <a:t>because </a:t>
            </a:r>
            <a:r>
              <a:rPr lang="en-US" sz="2000" spc="-5">
                <a:latin typeface="Times New Roman" panose="02020603050405020304" pitchFamily="18" charset="0"/>
                <a:cs typeface="Times New Roman" panose="02020603050405020304" pitchFamily="18" charset="0"/>
              </a:rPr>
              <a:t>of the void.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Similarly,</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10&lt;&lt;2 is </a:t>
            </a:r>
            <a:r>
              <a:rPr lang="en-US" sz="2000" spc="-5">
                <a:latin typeface="Times New Roman" panose="02020603050405020304" pitchFamily="18" charset="0"/>
                <a:cs typeface="Times New Roman" panose="02020603050405020304" pitchFamily="18" charset="0"/>
              </a:rPr>
              <a:t>40.</a:t>
            </a:r>
          </a:p>
          <a:p>
            <a:pPr marL="629285" marR="1607185" indent="1270" algn="just">
              <a:lnSpc>
                <a:spcPct val="150000"/>
              </a:lnSpc>
              <a:spcBef>
                <a:spcPct val="0"/>
              </a:spcBef>
              <a:buNone/>
            </a:pPr>
            <a:endParaRPr lang="en-US" sz="2000">
              <a:latin typeface="Times New Roman" panose="02020603050405020304" pitchFamily="18" charset="0"/>
              <a:cs typeface="Times New Roman" panose="02020603050405020304" pitchFamily="18" charset="0"/>
            </a:endParaRPr>
          </a:p>
          <a:p>
            <a:pPr algn="just">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543956" cy="6215106"/>
          </a:xfrm>
        </p:spPr>
        <p:txBody>
          <a:bodyPr>
            <a:normAutofit lnSpcReduction="10000"/>
          </a:bodyPr>
          <a:lstStyle/>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Signed</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Right shift operator</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(&gt;&gt;)</a:t>
            </a:r>
            <a:endParaRPr lang="en-US" sz="2000">
              <a:latin typeface="Times New Roman" panose="02020603050405020304" pitchFamily="18" charset="0"/>
              <a:cs typeface="Times New Roman" panose="02020603050405020304" pitchFamily="18" charset="0"/>
            </a:endParaRPr>
          </a:p>
          <a:p>
            <a:pPr marL="12700" marR="7620" indent="457200" algn="just">
              <a:lnSpc>
                <a:spcPct val="150000"/>
              </a:lnSpc>
              <a:spcBef>
                <a:spcPct val="0"/>
              </a:spcBef>
            </a:pPr>
            <a:r>
              <a:rPr lang="en-US" sz="2000" spc="-5">
                <a:latin typeface="Times New Roman" panose="02020603050405020304" pitchFamily="18" charset="0"/>
                <a:cs typeface="Times New Roman" panose="02020603050405020304" pitchFamily="18" charset="0"/>
              </a:rPr>
              <a:t>It takes two operators </a:t>
            </a:r>
            <a:r>
              <a:rPr lang="en-US" sz="2000">
                <a:latin typeface="Times New Roman" panose="02020603050405020304" pitchFamily="18" charset="0"/>
                <a:cs typeface="Times New Roman" panose="02020603050405020304" pitchFamily="18" charset="0"/>
              </a:rPr>
              <a:t>and </a:t>
            </a:r>
            <a:r>
              <a:rPr lang="en-US" sz="2000" spc="-5">
                <a:latin typeface="Times New Roman" panose="02020603050405020304" pitchFamily="18" charset="0"/>
                <a:cs typeface="Times New Roman" panose="02020603050405020304" pitchFamily="18" charset="0"/>
              </a:rPr>
              <a:t>right shifts the bits </a:t>
            </a:r>
            <a:r>
              <a:rPr lang="en-US" sz="2000">
                <a:latin typeface="Times New Roman" panose="02020603050405020304" pitchFamily="18" charset="0"/>
                <a:cs typeface="Times New Roman" panose="02020603050405020304" pitchFamily="18" charset="0"/>
              </a:rPr>
              <a:t>of </a:t>
            </a:r>
            <a:r>
              <a:rPr lang="en-US" sz="2000" spc="-5">
                <a:latin typeface="Times New Roman" panose="02020603050405020304" pitchFamily="18" charset="0"/>
                <a:cs typeface="Times New Roman" panose="02020603050405020304" pitchFamily="18" charset="0"/>
              </a:rPr>
              <a:t>the first operand. The second </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a:t>
            </a:r>
            <a:r>
              <a:rPr lang="en-US" sz="2000" spc="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decides</a:t>
            </a:r>
            <a:r>
              <a:rPr lang="en-US" sz="2000" spc="1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number</a:t>
            </a:r>
            <a:r>
              <a:rPr lang="en-US" sz="2000" spc="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places</a:t>
            </a:r>
            <a:r>
              <a:rPr lang="en-US" sz="2000" spc="1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a:t>
            </a:r>
            <a:r>
              <a:rPr lang="en-US" sz="2000" spc="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fills</a:t>
            </a:r>
            <a:r>
              <a:rPr lang="en-US" sz="2000" spc="1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0</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on</a:t>
            </a:r>
            <a:r>
              <a:rPr lang="en-US" sz="2000" spc="10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voids</a:t>
            </a:r>
            <a:r>
              <a:rPr lang="en-US" sz="2000" spc="1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left</a:t>
            </a:r>
            <a:r>
              <a:rPr lang="en-US" sz="2000" spc="8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a:t>
            </a:r>
            <a:r>
              <a:rPr lang="en-US" sz="2000" spc="1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a:t>
            </a:r>
            <a:r>
              <a:rPr lang="en-US" sz="2000" spc="1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9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1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first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 </a:t>
            </a:r>
            <a:r>
              <a:rPr lang="en-US" sz="2000">
                <a:latin typeface="Times New Roman" panose="02020603050405020304" pitchFamily="18" charset="0"/>
                <a:cs typeface="Times New Roman" panose="02020603050405020304" pitchFamily="18" charset="0"/>
              </a:rPr>
              <a:t>being</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positive</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else</a:t>
            </a:r>
            <a:r>
              <a:rPr lang="en-US" sz="2000">
                <a:latin typeface="Times New Roman" panose="02020603050405020304" pitchFamily="18" charset="0"/>
                <a:cs typeface="Times New Roman" panose="02020603050405020304" pitchFamily="18" charset="0"/>
              </a:rPr>
              <a:t> it</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fills</a:t>
            </a:r>
            <a:r>
              <a:rPr lang="en-US" sz="2000">
                <a:latin typeface="Times New Roman" panose="02020603050405020304" pitchFamily="18" charset="0"/>
                <a:cs typeface="Times New Roman" panose="02020603050405020304" pitchFamily="18" charset="0"/>
              </a:rPr>
              <a:t> 1.</a:t>
            </a:r>
          </a:p>
          <a:p>
            <a:pPr marL="233679" algn="just">
              <a:lnSpc>
                <a:spcPct val="150000"/>
              </a:lnSpc>
              <a:spcBef>
                <a:spcPct val="0"/>
              </a:spcBef>
              <a:buNone/>
            </a:pPr>
            <a:r>
              <a:rPr lang="en-US" sz="2000" b="1">
                <a:latin typeface="Times New Roman" panose="02020603050405020304" pitchFamily="18" charset="0"/>
                <a:cs typeface="Times New Roman" panose="02020603050405020304" pitchFamily="18" charset="0"/>
              </a:rPr>
              <a:t>E.g.</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t>
            </a:r>
            <a:r>
              <a:rPr lang="en-US" sz="2000" b="1" spc="-5">
                <a:latin typeface="Times New Roman" panose="02020603050405020304" pitchFamily="18" charset="0"/>
                <a:cs typeface="Times New Roman" panose="02020603050405020304" pitchFamily="18" charset="0"/>
              </a:rPr>
              <a:t> An</a:t>
            </a:r>
            <a:r>
              <a:rPr lang="en-US" sz="2000" b="1">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example</a:t>
            </a:r>
            <a:r>
              <a:rPr lang="en-US" sz="2000" b="1" spc="-1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of</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the</a:t>
            </a:r>
            <a:r>
              <a:rPr lang="en-US" sz="2000" b="1" spc="-1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positive</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number</a:t>
            </a:r>
            <a:endParaRPr lang="en-US" sz="2000">
              <a:latin typeface="Times New Roman" panose="02020603050405020304" pitchFamily="18" charset="0"/>
              <a:cs typeface="Times New Roman" panose="02020603050405020304" pitchFamily="18" charset="0"/>
            </a:endParaRPr>
          </a:p>
          <a:p>
            <a:pPr marL="631190">
              <a:lnSpc>
                <a:spcPct val="150000"/>
              </a:lnSpc>
              <a:spcBef>
                <a:spcPct val="0"/>
              </a:spcBef>
            </a:pPr>
            <a:r>
              <a:rPr lang="en-US" sz="2000" spc="-5">
                <a:latin typeface="Times New Roman" panose="02020603050405020304" pitchFamily="18" charset="0"/>
                <a:cs typeface="Times New Roman" panose="02020603050405020304" pitchFamily="18" charset="0"/>
              </a:rPr>
              <a:t>The</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output of </a:t>
            </a:r>
            <a:r>
              <a:rPr lang="en-US" sz="2000">
                <a:latin typeface="Times New Roman" panose="02020603050405020304" pitchFamily="18" charset="0"/>
                <a:cs typeface="Times New Roman" panose="02020603050405020304" pitchFamily="18" charset="0"/>
              </a:rPr>
              <a:t>10&gt;&gt;1</a:t>
            </a:r>
            <a:r>
              <a:rPr lang="en-US" sz="2000" spc="-10">
                <a:latin typeface="Times New Roman" panose="02020603050405020304" pitchFamily="18" charset="0"/>
                <a:cs typeface="Times New Roman" panose="02020603050405020304" pitchFamily="18" charset="0"/>
              </a:rPr>
              <a:t> is</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678180">
              <a:lnSpc>
                <a:spcPct val="150000"/>
              </a:lnSpc>
              <a:spcBef>
                <a:spcPct val="0"/>
              </a:spcBef>
            </a:pPr>
            <a:r>
              <a:rPr lang="en-US" sz="2000">
                <a:latin typeface="Times New Roman" panose="02020603050405020304" pitchFamily="18" charset="0"/>
                <a:cs typeface="Times New Roman" panose="02020603050405020304" pitchFamily="18" charset="0"/>
              </a:rPr>
              <a:t>10</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represented </a:t>
            </a:r>
            <a:r>
              <a:rPr lang="en-US" sz="2000">
                <a:latin typeface="Times New Roman" panose="02020603050405020304" pitchFamily="18" charset="0"/>
                <a:cs typeface="Times New Roman" panose="02020603050405020304" pitchFamily="18" charset="0"/>
              </a:rPr>
              <a:t>as </a:t>
            </a:r>
            <a:r>
              <a:rPr lang="en-US" sz="2000" spc="-5">
                <a:latin typeface="Times New Roman" panose="02020603050405020304" pitchFamily="18" charset="0"/>
                <a:cs typeface="Times New Roman" panose="02020603050405020304" pitchFamily="18" charset="0"/>
              </a:rPr>
              <a:t>00000000</a:t>
            </a:r>
            <a:r>
              <a:rPr lang="en-US" sz="2000" spc="-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00001010.</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pPr>
            <a:r>
              <a:rPr lang="en-US" sz="2000">
                <a:latin typeface="Times New Roman" panose="02020603050405020304" pitchFamily="18" charset="0"/>
                <a:cs typeface="Times New Roman" panose="02020603050405020304" pitchFamily="18" charset="0"/>
              </a:rPr>
              <a:t>After</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shifting</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4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becomes</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00000000 00000101</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a:t>
            </a:r>
            <a:r>
              <a:rPr lang="en-US" sz="2000" spc="-15">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is</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56515">
              <a:lnSpc>
                <a:spcPct val="150000"/>
              </a:lnSpc>
              <a:spcBef>
                <a:spcPct val="0"/>
              </a:spcBef>
              <a:buNone/>
            </a:pPr>
            <a:r>
              <a:rPr lang="en-US" sz="2000" b="1" spc="-5">
                <a:latin typeface="Times New Roman" panose="02020603050405020304" pitchFamily="18" charset="0"/>
                <a:cs typeface="Times New Roman" panose="02020603050405020304" pitchFamily="18" charset="0"/>
              </a:rPr>
              <a:t>Example</a:t>
            </a:r>
            <a:r>
              <a:rPr lang="en-US" sz="2000" b="1" spc="-2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of</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negative</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number</a:t>
            </a:r>
            <a:endParaRPr lang="en-US" sz="2000">
              <a:latin typeface="Times New Roman" panose="02020603050405020304" pitchFamily="18" charset="0"/>
              <a:cs typeface="Times New Roman" panose="02020603050405020304" pitchFamily="18" charset="0"/>
            </a:endParaRPr>
          </a:p>
          <a:p>
            <a:pPr marL="631190">
              <a:lnSpc>
                <a:spcPct val="150000"/>
              </a:lnSpc>
              <a:spcBef>
                <a:spcPct val="0"/>
              </a:spcBef>
            </a:pPr>
            <a:r>
              <a:rPr lang="en-US" sz="2000" spc="-5">
                <a:latin typeface="Times New Roman" panose="02020603050405020304" pitchFamily="18" charset="0"/>
                <a:cs typeface="Times New Roman" panose="02020603050405020304" pitchFamily="18" charset="0"/>
              </a:rPr>
              <a:t>The output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of</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-10&gt;&gt;1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-5.</a:t>
            </a:r>
            <a:endParaRPr lang="en-US" sz="2000">
              <a:latin typeface="Times New Roman" panose="02020603050405020304" pitchFamily="18" charset="0"/>
              <a:cs typeface="Times New Roman" panose="02020603050405020304" pitchFamily="18" charset="0"/>
            </a:endParaRPr>
          </a:p>
          <a:p>
            <a:pPr marL="631190">
              <a:lnSpc>
                <a:spcPct val="150000"/>
              </a:lnSpc>
              <a:spcBef>
                <a:spcPct val="0"/>
              </a:spcBef>
            </a:pPr>
            <a:r>
              <a:rPr lang="en-US" sz="2000" spc="-5">
                <a:latin typeface="Times New Roman" panose="02020603050405020304" pitchFamily="18" charset="0"/>
                <a:cs typeface="Times New Roman" panose="02020603050405020304" pitchFamily="18" charset="0"/>
              </a:rPr>
              <a:t>-10</a:t>
            </a:r>
            <a:r>
              <a:rPr lang="en-US" sz="2000">
                <a:latin typeface="Times New Roman" panose="02020603050405020304" pitchFamily="18" charset="0"/>
                <a:cs typeface="Times New Roman" panose="02020603050405020304" pitchFamily="18" charset="0"/>
              </a:rPr>
              <a:t> is </a:t>
            </a:r>
            <a:r>
              <a:rPr lang="en-US" sz="2000" spc="-5">
                <a:latin typeface="Times New Roman" panose="02020603050405020304" pitchFamily="18" charset="0"/>
                <a:cs typeface="Times New Roman" panose="02020603050405020304" pitchFamily="18" charset="0"/>
              </a:rPr>
              <a:t>represented </a:t>
            </a:r>
            <a:r>
              <a:rPr lang="en-US" sz="2000">
                <a:latin typeface="Times New Roman" panose="02020603050405020304" pitchFamily="18" charset="0"/>
                <a:cs typeface="Times New Roman" panose="02020603050405020304" pitchFamily="18" charset="0"/>
              </a:rPr>
              <a:t>as </a:t>
            </a:r>
            <a:r>
              <a:rPr lang="en-US" sz="2000" spc="-5">
                <a:latin typeface="Times New Roman" panose="02020603050405020304" pitchFamily="18" charset="0"/>
                <a:cs typeface="Times New Roman" panose="02020603050405020304" pitchFamily="18" charset="0"/>
              </a:rPr>
              <a:t>11111111</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11110110.</a:t>
            </a:r>
            <a:endParaRPr lang="en-US" sz="2000">
              <a:latin typeface="Times New Roman" panose="02020603050405020304" pitchFamily="18" charset="0"/>
              <a:cs typeface="Times New Roman" panose="02020603050405020304" pitchFamily="18" charset="0"/>
            </a:endParaRPr>
          </a:p>
          <a:p>
            <a:pPr marL="12700">
              <a:lnSpc>
                <a:spcPct val="150000"/>
              </a:lnSpc>
              <a:spcBef>
                <a:spcPct val="0"/>
              </a:spcBef>
            </a:pPr>
            <a:r>
              <a:rPr lang="en-US" sz="2000">
                <a:latin typeface="Times New Roman" panose="02020603050405020304" pitchFamily="18" charset="0"/>
                <a:cs typeface="Times New Roman" panose="02020603050405020304" pitchFamily="18" charset="0"/>
              </a:rPr>
              <a:t>After</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shifting</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4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becomes</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11111111 11111011</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a:t>
            </a:r>
            <a:r>
              <a:rPr lang="en-US" sz="2000" spc="-10">
                <a:latin typeface="Times New Roman" panose="02020603050405020304" pitchFamily="18" charset="0"/>
                <a:cs typeface="Times New Roman" panose="02020603050405020304" pitchFamily="18" charset="0"/>
              </a:rPr>
              <a:t> is </a:t>
            </a:r>
            <a:r>
              <a:rPr lang="en-US" sz="2000" spc="-5">
                <a:solidFill>
                  <a:srgbClr val="528135"/>
                </a:solidFill>
                <a:latin typeface="Tahoma"/>
                <a:cs typeface="Tahoma"/>
              </a:rPr>
              <a:t>-5.</a:t>
            </a:r>
            <a:endParaRPr lang="en-US" sz="2000">
              <a:latin typeface="Tahoma"/>
              <a:cs typeface="Tahoma"/>
            </a:endParaRPr>
          </a:p>
          <a:p>
            <a:pPr marL="12700">
              <a:lnSpc>
                <a:spcPct val="150000"/>
              </a:lnSpc>
              <a:spcBef>
                <a:spcPct val="0"/>
              </a:spcBef>
            </a:pP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Autofit/>
          </a:bodyPr>
          <a:lstStyle/>
          <a:p>
            <a:pPr marL="56515">
              <a:lnSpc>
                <a:spcPct val="150000"/>
              </a:lnSpc>
              <a:spcBef>
                <a:spcPct val="0"/>
              </a:spcBef>
              <a:buNone/>
            </a:pPr>
            <a:r>
              <a:rPr lang="en-US" sz="2000" b="1" spc="-5">
                <a:latin typeface="Times New Roman" panose="02020603050405020304" pitchFamily="18" charset="0"/>
                <a:cs typeface="Times New Roman" panose="02020603050405020304" pitchFamily="18" charset="0"/>
              </a:rPr>
              <a:t>Unsigned</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Right</a:t>
            </a:r>
            <a:r>
              <a:rPr lang="en-US" sz="2000" b="1">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shift operator</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(&gt;&gt;&gt;)</a:t>
            </a:r>
            <a:endParaRPr lang="en-US" sz="2000">
              <a:latin typeface="Times New Roman" panose="02020603050405020304" pitchFamily="18" charset="0"/>
              <a:cs typeface="Times New Roman" panose="02020603050405020304" pitchFamily="18" charset="0"/>
            </a:endParaRPr>
          </a:p>
          <a:p>
            <a:pPr marL="12700" marR="5080" indent="457200">
              <a:lnSpc>
                <a:spcPct val="150000"/>
              </a:lnSpc>
              <a:spcBef>
                <a:spcPct val="0"/>
              </a:spcBef>
            </a:pPr>
            <a:r>
              <a:rPr lang="en-US" sz="2000" spc="-5">
                <a:latin typeface="Times New Roman" panose="02020603050405020304" pitchFamily="18" charset="0"/>
                <a:cs typeface="Times New Roman" panose="02020603050405020304" pitchFamily="18" charset="0"/>
              </a:rPr>
              <a:t>It</a:t>
            </a:r>
            <a:r>
              <a:rPr lang="en-US" sz="2000" spc="10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takes</a:t>
            </a:r>
            <a:r>
              <a:rPr lang="en-US" sz="2000" spc="1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two</a:t>
            </a:r>
            <a:r>
              <a:rPr lang="en-US" sz="2000" spc="10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operators</a:t>
            </a:r>
            <a:r>
              <a:rPr lang="en-US" sz="2000" spc="13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1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a:t>
            </a:r>
            <a:r>
              <a:rPr lang="en-US" sz="2000" spc="1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shifts</a:t>
            </a:r>
            <a:r>
              <a:rPr lang="en-US" sz="2000" spc="1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2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bits</a:t>
            </a:r>
            <a:r>
              <a:rPr lang="en-US" sz="2000" spc="114">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of</a:t>
            </a:r>
            <a:r>
              <a:rPr lang="en-US" sz="2000" spc="11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first</a:t>
            </a:r>
            <a:r>
              <a:rPr lang="en-US" sz="2000" spc="11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a:t>
            </a:r>
            <a:r>
              <a:rPr lang="en-US" sz="2000" spc="1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12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second </a:t>
            </a:r>
            <a:r>
              <a:rPr lang="en-US" sz="2000" spc="-36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operand </a:t>
            </a:r>
            <a:r>
              <a:rPr lang="en-US" sz="2000">
                <a:latin typeface="Times New Roman" panose="02020603050405020304" pitchFamily="18" charset="0"/>
                <a:cs typeface="Times New Roman" panose="02020603050405020304" pitchFamily="18" charset="0"/>
              </a:rPr>
              <a:t>decides</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number </a:t>
            </a:r>
            <a:r>
              <a:rPr lang="en-US" sz="2000" spc="-5">
                <a:latin typeface="Times New Roman" panose="02020603050405020304" pitchFamily="18" charset="0"/>
                <a:cs typeface="Times New Roman" panose="02020603050405020304" pitchFamily="18" charset="0"/>
              </a:rPr>
              <a:t>of places</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to</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It</a:t>
            </a:r>
            <a:r>
              <a:rPr lang="en-US" sz="2000" spc="-5">
                <a:latin typeface="Times New Roman" panose="02020603050405020304" pitchFamily="18" charset="0"/>
                <a:cs typeface="Times New Roman" panose="02020603050405020304" pitchFamily="18" charset="0"/>
              </a:rPr>
              <a:t> fills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0 </a:t>
            </a:r>
            <a:r>
              <a:rPr lang="en-US" sz="2000" spc="-5">
                <a:latin typeface="Times New Roman" panose="02020603050405020304" pitchFamily="18" charset="0"/>
                <a:cs typeface="Times New Roman" panose="02020603050405020304" pitchFamily="18" charset="0"/>
              </a:rPr>
              <a:t>on</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voids</a:t>
            </a:r>
            <a:r>
              <a:rPr lang="en-US" sz="2000">
                <a:latin typeface="Times New Roman" panose="02020603050405020304" pitchFamily="18" charset="0"/>
                <a:cs typeface="Times New Roman" panose="02020603050405020304" pitchFamily="18" charset="0"/>
              </a:rPr>
              <a:t> left</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as</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 </a:t>
            </a:r>
            <a:r>
              <a:rPr lang="en-US" sz="2000" spc="-5">
                <a:latin typeface="Times New Roman" panose="02020603050405020304" pitchFamily="18" charset="0"/>
                <a:cs typeface="Times New Roman" panose="02020603050405020304" pitchFamily="18" charset="0"/>
              </a:rPr>
              <a:t>result.</a:t>
            </a:r>
            <a:endParaRPr lang="en-US" sz="2000">
              <a:latin typeface="Times New Roman" panose="02020603050405020304" pitchFamily="18" charset="0"/>
              <a:cs typeface="Times New Roman" panose="02020603050405020304" pitchFamily="18" charset="0"/>
            </a:endParaRPr>
          </a:p>
          <a:p>
            <a:pPr marL="233679">
              <a:lnSpc>
                <a:spcPct val="150000"/>
              </a:lnSpc>
              <a:spcBef>
                <a:spcPct val="0"/>
              </a:spcBef>
              <a:buNone/>
            </a:pPr>
            <a:r>
              <a:rPr lang="en-US" sz="2000" b="1">
                <a:latin typeface="Times New Roman" panose="02020603050405020304" pitchFamily="18" charset="0"/>
                <a:cs typeface="Times New Roman" panose="02020603050405020304" pitchFamily="18" charset="0"/>
              </a:rPr>
              <a:t>E.g.</a:t>
            </a:r>
            <a:r>
              <a:rPr lang="en-US" sz="2000" b="1" spc="-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An</a:t>
            </a:r>
            <a:r>
              <a:rPr lang="en-US" sz="2000" b="1" spc="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example</a:t>
            </a:r>
            <a:r>
              <a:rPr lang="en-US" sz="2000" b="1" spc="-15">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 </a:t>
            </a:r>
            <a:r>
              <a:rPr lang="en-US" sz="2000" b="1" spc="-5">
                <a:latin typeface="Times New Roman" panose="02020603050405020304" pitchFamily="18" charset="0"/>
                <a:cs typeface="Times New Roman" panose="02020603050405020304" pitchFamily="18" charset="0"/>
              </a:rPr>
              <a:t>of</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a:t>
            </a:r>
            <a:r>
              <a:rPr lang="en-US" sz="2000" b="1" spc="-5">
                <a:latin typeface="Times New Roman" panose="02020603050405020304" pitchFamily="18" charset="0"/>
                <a:cs typeface="Times New Roman" panose="02020603050405020304" pitchFamily="18" charset="0"/>
              </a:rPr>
              <a:t> positive</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number</a:t>
            </a:r>
            <a:endParaRPr lang="en-US" sz="2000">
              <a:latin typeface="Times New Roman" panose="02020603050405020304" pitchFamily="18" charset="0"/>
              <a:cs typeface="Times New Roman" panose="02020603050405020304" pitchFamily="18" charset="0"/>
            </a:endParaRPr>
          </a:p>
          <a:p>
            <a:pPr marL="631190">
              <a:lnSpc>
                <a:spcPct val="170000"/>
              </a:lnSpc>
              <a:spcBef>
                <a:spcPct val="0"/>
              </a:spcBef>
            </a:pPr>
            <a:r>
              <a:rPr lang="en-US" sz="2000" spc="-5">
                <a:latin typeface="Times New Roman" panose="02020603050405020304" pitchFamily="18" charset="0"/>
                <a:cs typeface="Times New Roman" panose="02020603050405020304" pitchFamily="18" charset="0"/>
              </a:rPr>
              <a:t>The output of</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10&gt;&gt;&gt;1</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is</a:t>
            </a:r>
            <a:r>
              <a:rPr lang="en-US" sz="2000" spc="-1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678180">
              <a:lnSpc>
                <a:spcPct val="170000"/>
              </a:lnSpc>
              <a:spcBef>
                <a:spcPct val="0"/>
              </a:spcBef>
            </a:pPr>
            <a:r>
              <a:rPr lang="en-US" sz="2000">
                <a:latin typeface="Times New Roman" panose="02020603050405020304" pitchFamily="18" charset="0"/>
                <a:cs typeface="Times New Roman" panose="02020603050405020304" pitchFamily="18" charset="0"/>
              </a:rPr>
              <a:t>10 is </a:t>
            </a:r>
            <a:r>
              <a:rPr lang="en-US" sz="2000" spc="-5">
                <a:latin typeface="Times New Roman" panose="02020603050405020304" pitchFamily="18" charset="0"/>
                <a:cs typeface="Times New Roman" panose="02020603050405020304" pitchFamily="18" charset="0"/>
              </a:rPr>
              <a:t>represented </a:t>
            </a:r>
            <a:r>
              <a:rPr lang="en-US" sz="2000">
                <a:latin typeface="Times New Roman" panose="02020603050405020304" pitchFamily="18" charset="0"/>
                <a:cs typeface="Times New Roman" panose="02020603050405020304" pitchFamily="18" charset="0"/>
              </a:rPr>
              <a:t>as </a:t>
            </a:r>
            <a:r>
              <a:rPr lang="en-US" sz="2000" spc="-5">
                <a:latin typeface="Times New Roman" panose="02020603050405020304" pitchFamily="18" charset="0"/>
                <a:cs typeface="Times New Roman" panose="02020603050405020304" pitchFamily="18" charset="0"/>
              </a:rPr>
              <a:t>00000000</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00001010.</a:t>
            </a:r>
            <a:endParaRPr lang="en-US" sz="2000">
              <a:latin typeface="Times New Roman" panose="02020603050405020304" pitchFamily="18" charset="0"/>
              <a:cs typeface="Times New Roman" panose="02020603050405020304" pitchFamily="18" charset="0"/>
            </a:endParaRPr>
          </a:p>
          <a:p>
            <a:pPr marL="12700">
              <a:lnSpc>
                <a:spcPct val="170000"/>
              </a:lnSpc>
              <a:spcBef>
                <a:spcPct val="0"/>
              </a:spcBef>
            </a:pPr>
            <a:r>
              <a:rPr lang="en-US" sz="2000">
                <a:latin typeface="Times New Roman" panose="02020603050405020304" pitchFamily="18" charset="0"/>
                <a:cs typeface="Times New Roman" panose="02020603050405020304" pitchFamily="18" charset="0"/>
              </a:rPr>
              <a:t>After</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shifting</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4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becomes</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00000000 00000101</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a:t>
            </a:r>
            <a:r>
              <a:rPr lang="en-US" sz="2000" spc="-15">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is</a:t>
            </a:r>
            <a:r>
              <a:rPr lang="en-US" sz="2000" spc="-1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5.</a:t>
            </a:r>
          </a:p>
          <a:p>
            <a:pPr marL="12700">
              <a:lnSpc>
                <a:spcPct val="170000"/>
              </a:lnSpc>
              <a:spcBef>
                <a:spcPct val="0"/>
              </a:spcBef>
              <a:buNone/>
            </a:pPr>
            <a:r>
              <a:rPr lang="en-US" sz="2000" b="1" spc="-5">
                <a:latin typeface="Times New Roman" panose="02020603050405020304" pitchFamily="18" charset="0"/>
                <a:cs typeface="Times New Roman" panose="02020603050405020304" pitchFamily="18" charset="0"/>
              </a:rPr>
              <a:t>Example</a:t>
            </a:r>
            <a:r>
              <a:rPr lang="en-US" sz="2000" b="1" spc="-2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of</a:t>
            </a:r>
            <a:r>
              <a:rPr lang="en-US" sz="2000" b="1" spc="-1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a</a:t>
            </a:r>
            <a:r>
              <a:rPr lang="en-US" sz="2000" b="1" spc="-10">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negative</a:t>
            </a:r>
            <a:r>
              <a:rPr lang="en-US" sz="2000" b="1" spc="-1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number</a:t>
            </a:r>
            <a:endParaRPr lang="en-US" sz="2000">
              <a:latin typeface="Times New Roman" panose="02020603050405020304" pitchFamily="18" charset="0"/>
              <a:cs typeface="Times New Roman" panose="02020603050405020304" pitchFamily="18" charset="0"/>
            </a:endParaRPr>
          </a:p>
          <a:p>
            <a:pPr marL="631190">
              <a:lnSpc>
                <a:spcPct val="170000"/>
              </a:lnSpc>
              <a:spcBef>
                <a:spcPct val="0"/>
              </a:spcBef>
            </a:pPr>
            <a:r>
              <a:rPr lang="en-US" sz="2000" spc="-5">
                <a:latin typeface="Times New Roman" panose="02020603050405020304" pitchFamily="18" charset="0"/>
                <a:cs typeface="Times New Roman" panose="02020603050405020304" pitchFamily="18" charset="0"/>
              </a:rPr>
              <a:t>The output</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of</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-10&gt;&gt;&gt;1</a:t>
            </a:r>
            <a:r>
              <a:rPr lang="en-US" sz="2000">
                <a:latin typeface="Times New Roman" panose="02020603050405020304" pitchFamily="18" charset="0"/>
                <a:cs typeface="Times New Roman" panose="02020603050405020304" pitchFamily="18" charset="0"/>
              </a:rPr>
              <a:t> </a:t>
            </a:r>
            <a:r>
              <a:rPr lang="en-US" sz="2000" spc="-10">
                <a:latin typeface="Times New Roman" panose="02020603050405020304" pitchFamily="18" charset="0"/>
                <a:cs typeface="Times New Roman" panose="02020603050405020304" pitchFamily="18" charset="0"/>
              </a:rPr>
              <a:t>is</a:t>
            </a:r>
            <a:r>
              <a:rPr lang="en-US" sz="2000" spc="-5">
                <a:latin typeface="Times New Roman" panose="02020603050405020304" pitchFamily="18" charset="0"/>
                <a:cs typeface="Times New Roman" panose="02020603050405020304" pitchFamily="18" charset="0"/>
              </a:rPr>
              <a:t> 214783643.</a:t>
            </a:r>
            <a:endParaRPr lang="en-US" sz="2000">
              <a:latin typeface="Times New Roman" panose="02020603050405020304" pitchFamily="18" charset="0"/>
              <a:cs typeface="Times New Roman" panose="02020603050405020304" pitchFamily="18" charset="0"/>
            </a:endParaRPr>
          </a:p>
          <a:p>
            <a:pPr marL="631190">
              <a:lnSpc>
                <a:spcPct val="170000"/>
              </a:lnSpc>
              <a:spcBef>
                <a:spcPct val="0"/>
              </a:spcBef>
            </a:pPr>
            <a:r>
              <a:rPr lang="en-US" sz="2000" spc="-5">
                <a:latin typeface="Times New Roman" panose="02020603050405020304" pitchFamily="18" charset="0"/>
                <a:cs typeface="Times New Roman" panose="02020603050405020304" pitchFamily="18" charset="0"/>
              </a:rPr>
              <a:t>-10</a:t>
            </a:r>
            <a:r>
              <a:rPr lang="en-US" sz="2000">
                <a:latin typeface="Times New Roman" panose="02020603050405020304" pitchFamily="18" charset="0"/>
                <a:cs typeface="Times New Roman" panose="02020603050405020304" pitchFamily="18" charset="0"/>
              </a:rPr>
              <a:t> is </a:t>
            </a:r>
            <a:r>
              <a:rPr lang="en-US" sz="2000" spc="-5">
                <a:latin typeface="Times New Roman" panose="02020603050405020304" pitchFamily="18" charset="0"/>
                <a:cs typeface="Times New Roman" panose="02020603050405020304" pitchFamily="18" charset="0"/>
              </a:rPr>
              <a:t>represented </a:t>
            </a:r>
            <a:r>
              <a:rPr lang="en-US" sz="2000">
                <a:latin typeface="Times New Roman" panose="02020603050405020304" pitchFamily="18" charset="0"/>
                <a:cs typeface="Times New Roman" panose="02020603050405020304" pitchFamily="18" charset="0"/>
              </a:rPr>
              <a:t>as</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spc="-1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11110110.</a:t>
            </a: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nSpc>
                <a:spcPct val="150000"/>
              </a:lnSpc>
              <a:spcBef>
                <a:spcPct val="0"/>
              </a:spcBef>
            </a:pPr>
            <a:r>
              <a:rPr lang="en-US" sz="2000">
                <a:latin typeface="Times New Roman" panose="02020603050405020304" pitchFamily="18" charset="0"/>
                <a:cs typeface="Times New Roman" panose="02020603050405020304" pitchFamily="18" charset="0"/>
              </a:rPr>
              <a:t>After</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right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shifting</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000" spc="49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1</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bit,</a:t>
            </a:r>
            <a:r>
              <a:rPr lang="en-US" sz="2000" spc="484">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49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result</a:t>
            </a:r>
            <a:r>
              <a:rPr lang="en-US" sz="2000" spc="49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becomes</a:t>
            </a:r>
            <a:r>
              <a:rPr lang="en-US" sz="2000" spc="5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01111111</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a:t>
            </a:r>
            <a:r>
              <a:rPr lang="en-US" sz="2000" spc="48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11111111 11111011</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which </a:t>
            </a:r>
            <a:r>
              <a:rPr lang="en-US" sz="2000" spc="-10">
                <a:latin typeface="Times New Roman" panose="02020603050405020304" pitchFamily="18" charset="0"/>
                <a:cs typeface="Times New Roman" panose="02020603050405020304" pitchFamily="18" charset="0"/>
              </a:rPr>
              <a:t>is </a:t>
            </a:r>
            <a:r>
              <a:rPr lang="en-US" sz="2000" spc="-5">
                <a:latin typeface="Times New Roman" panose="02020603050405020304" pitchFamily="18" charset="0"/>
                <a:cs typeface="Times New Roman" panose="02020603050405020304" pitchFamily="18" charset="0"/>
              </a:rPr>
              <a:t>214783643.</a:t>
            </a:r>
          </a:p>
          <a:p>
            <a:pPr marL="12700">
              <a:lnSpc>
                <a:spcPct val="150000"/>
              </a:lnSpc>
              <a:spcBef>
                <a:spcPct val="0"/>
              </a:spcBef>
              <a:buNone/>
            </a:pPr>
            <a:r>
              <a:rPr lang="en-US" sz="2000" b="1" spc="-5">
                <a:latin typeface="Times New Roman" panose="02020603050405020304" pitchFamily="18" charset="0"/>
                <a:cs typeface="Times New Roman" panose="02020603050405020304" pitchFamily="18" charset="0"/>
              </a:rPr>
              <a:t>Operator</a:t>
            </a:r>
            <a:r>
              <a:rPr lang="en-US" sz="2000" b="1" spc="-35">
                <a:latin typeface="Times New Roman" panose="02020603050405020304" pitchFamily="18" charset="0"/>
                <a:cs typeface="Times New Roman" panose="02020603050405020304" pitchFamily="18" charset="0"/>
              </a:rPr>
              <a:t> </a:t>
            </a:r>
            <a:r>
              <a:rPr lang="en-US" sz="2000" b="1" spc="-5">
                <a:latin typeface="Times New Roman" panose="02020603050405020304" pitchFamily="18" charset="0"/>
                <a:cs typeface="Times New Roman" panose="02020603050405020304" pitchFamily="18" charset="0"/>
              </a:rPr>
              <a:t>Precedence</a:t>
            </a:r>
            <a:endParaRPr lang="en-US" sz="2000">
              <a:latin typeface="Times New Roman" panose="02020603050405020304" pitchFamily="18" charset="0"/>
              <a:cs typeface="Times New Roman" panose="02020603050405020304" pitchFamily="18" charset="0"/>
            </a:endParaRPr>
          </a:p>
          <a:p>
            <a:pPr marL="12700" marR="5080" indent="457200" algn="just">
              <a:lnSpc>
                <a:spcPct val="150000"/>
              </a:lnSpc>
              <a:spcBef>
                <a:spcPct val="0"/>
              </a:spcBef>
              <a:buNone/>
            </a:pPr>
            <a:r>
              <a:rPr lang="en-US" sz="2000" spc="-5">
                <a:latin typeface="Times New Roman" panose="02020603050405020304" pitchFamily="18" charset="0"/>
                <a:cs typeface="Times New Roman" panose="02020603050405020304" pitchFamily="18" charset="0"/>
              </a:rPr>
              <a:t>The operator precedence represents </a:t>
            </a:r>
            <a:r>
              <a:rPr lang="en-US" sz="2000">
                <a:latin typeface="Times New Roman" panose="02020603050405020304" pitchFamily="18" charset="0"/>
                <a:cs typeface="Times New Roman" panose="02020603050405020304" pitchFamily="18" charset="0"/>
              </a:rPr>
              <a:t>how </a:t>
            </a:r>
            <a:r>
              <a:rPr lang="en-US" sz="2000" spc="-5">
                <a:latin typeface="Times New Roman" panose="02020603050405020304" pitchFamily="18" charset="0"/>
                <a:cs typeface="Times New Roman" panose="02020603050405020304" pitchFamily="18" charset="0"/>
              </a:rPr>
              <a:t>two expressions are bound together. In </a:t>
            </a:r>
            <a:r>
              <a:rPr lang="en-US" sz="2000">
                <a:latin typeface="Times New Roman" panose="02020603050405020304" pitchFamily="18" charset="0"/>
                <a:cs typeface="Times New Roman" panose="02020603050405020304" pitchFamily="18" charset="0"/>
              </a:rPr>
              <a:t> an </a:t>
            </a:r>
            <a:r>
              <a:rPr lang="en-US" sz="2000" spc="-5">
                <a:latin typeface="Times New Roman" panose="02020603050405020304" pitchFamily="18" charset="0"/>
                <a:cs typeface="Times New Roman" panose="02020603050405020304" pitchFamily="18" charset="0"/>
              </a:rPr>
              <a:t>expression, </a:t>
            </a:r>
            <a:r>
              <a:rPr lang="en-US" sz="2000">
                <a:latin typeface="Times New Roman" panose="02020603050405020304" pitchFamily="18" charset="0"/>
                <a:cs typeface="Times New Roman" panose="02020603050405020304" pitchFamily="18" charset="0"/>
              </a:rPr>
              <a:t>it </a:t>
            </a:r>
            <a:r>
              <a:rPr lang="en-US" sz="2000" spc="-5">
                <a:latin typeface="Times New Roman" panose="02020603050405020304" pitchFamily="18" charset="0"/>
                <a:cs typeface="Times New Roman" panose="02020603050405020304" pitchFamily="18" charset="0"/>
              </a:rPr>
              <a:t>determines the grouping </a:t>
            </a:r>
            <a:r>
              <a:rPr lang="en-US" sz="2000">
                <a:latin typeface="Times New Roman" panose="02020603050405020304" pitchFamily="18" charset="0"/>
                <a:cs typeface="Times New Roman" panose="02020603050405020304" pitchFamily="18" charset="0"/>
              </a:rPr>
              <a:t>of </a:t>
            </a:r>
            <a:r>
              <a:rPr lang="en-US" sz="2000" spc="-5">
                <a:latin typeface="Times New Roman" panose="02020603050405020304" pitchFamily="18" charset="0"/>
                <a:cs typeface="Times New Roman" panose="02020603050405020304" pitchFamily="18" charset="0"/>
              </a:rPr>
              <a:t>operators with </a:t>
            </a:r>
            <a:r>
              <a:rPr lang="en-US" sz="2000">
                <a:latin typeface="Times New Roman" panose="02020603050405020304" pitchFamily="18" charset="0"/>
                <a:cs typeface="Times New Roman" panose="02020603050405020304" pitchFamily="18" charset="0"/>
              </a:rPr>
              <a:t>operands and decides how </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a:t>
            </a:r>
            <a:r>
              <a:rPr lang="en-US" sz="2000" spc="-5">
                <a:latin typeface="Times New Roman" panose="02020603050405020304" pitchFamily="18" charset="0"/>
                <a:cs typeface="Times New Roman" panose="02020603050405020304" pitchFamily="18" charset="0"/>
              </a:rPr>
              <a:t> expression</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will</a:t>
            </a:r>
            <a:r>
              <a:rPr lang="en-US" sz="200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evaluate.</a:t>
            </a:r>
            <a:endParaRPr lang="en-US" sz="2000">
              <a:latin typeface="Times New Roman" panose="02020603050405020304" pitchFamily="18" charset="0"/>
              <a:cs typeface="Times New Roman" panose="02020603050405020304" pitchFamily="18" charset="0"/>
            </a:endParaRPr>
          </a:p>
          <a:p>
            <a:pPr marL="12700" marR="6985" indent="457200" algn="just">
              <a:lnSpc>
                <a:spcPct val="150000"/>
              </a:lnSpc>
              <a:spcBef>
                <a:spcPct val="0"/>
              </a:spcBef>
              <a:buNone/>
            </a:pPr>
            <a:r>
              <a:rPr lang="en-US" sz="2000">
                <a:latin typeface="Times New Roman" panose="02020603050405020304" pitchFamily="18" charset="0"/>
                <a:cs typeface="Times New Roman" panose="02020603050405020304" pitchFamily="18" charset="0"/>
              </a:rPr>
              <a:t>While solving an </a:t>
            </a:r>
            <a:r>
              <a:rPr lang="en-US" sz="2000" spc="-5">
                <a:latin typeface="Times New Roman" panose="02020603050405020304" pitchFamily="18" charset="0"/>
                <a:cs typeface="Times New Roman" panose="02020603050405020304" pitchFamily="18" charset="0"/>
              </a:rPr>
              <a:t>expression two things </a:t>
            </a:r>
            <a:r>
              <a:rPr lang="en-US" sz="2000">
                <a:latin typeface="Times New Roman" panose="02020603050405020304" pitchFamily="18" charset="0"/>
                <a:cs typeface="Times New Roman" panose="02020603050405020304" pitchFamily="18" charset="0"/>
              </a:rPr>
              <a:t>must be kept in mind </a:t>
            </a:r>
            <a:r>
              <a:rPr lang="en-US" sz="2000" spc="-5">
                <a:latin typeface="Times New Roman" panose="02020603050405020304" pitchFamily="18" charset="0"/>
                <a:cs typeface="Times New Roman" panose="02020603050405020304" pitchFamily="18" charset="0"/>
              </a:rPr>
              <a:t>the first </a:t>
            </a:r>
            <a:r>
              <a:rPr lang="en-US" sz="2000">
                <a:latin typeface="Times New Roman" panose="02020603050405020304" pitchFamily="18" charset="0"/>
                <a:cs typeface="Times New Roman" panose="02020603050405020304" pitchFamily="18" charset="0"/>
              </a:rPr>
              <a:t>is a </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precedence</a:t>
            </a:r>
            <a:r>
              <a:rPr lang="en-US" sz="2000" spc="5">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a:t>
            </a:r>
            <a:r>
              <a:rPr lang="en-US" sz="2000" spc="-10">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the</a:t>
            </a:r>
            <a:r>
              <a:rPr lang="en-US" sz="2000" spc="5">
                <a:latin typeface="Times New Roman" panose="02020603050405020304" pitchFamily="18" charset="0"/>
                <a:cs typeface="Times New Roman" panose="02020603050405020304" pitchFamily="18" charset="0"/>
              </a:rPr>
              <a:t> </a:t>
            </a:r>
            <a:r>
              <a:rPr lang="en-US" sz="2000" spc="-5">
                <a:latin typeface="Times New Roman" panose="02020603050405020304" pitchFamily="18" charset="0"/>
                <a:cs typeface="Times New Roman" panose="02020603050405020304" pitchFamily="18" charset="0"/>
              </a:rPr>
              <a:t>second </a:t>
            </a:r>
            <a:r>
              <a:rPr lang="en-US" sz="2000">
                <a:latin typeface="Times New Roman" panose="02020603050405020304" pitchFamily="18" charset="0"/>
                <a:cs typeface="Times New Roman" panose="02020603050405020304" pitchFamily="18" charset="0"/>
              </a:rPr>
              <a:t>is</a:t>
            </a:r>
            <a:r>
              <a:rPr lang="en-US" sz="2000" spc="5">
                <a:latin typeface="Times New Roman" panose="02020603050405020304" pitchFamily="18" charset="0"/>
                <a:cs typeface="Times New Roman" panose="02020603050405020304" pitchFamily="18" charset="0"/>
              </a:rPr>
              <a:t> </a:t>
            </a:r>
            <a:r>
              <a:rPr lang="en-US" sz="2000" spc="-5" err="1">
                <a:latin typeface="Times New Roman" panose="02020603050405020304" pitchFamily="18" charset="0"/>
                <a:cs typeface="Times New Roman" panose="02020603050405020304" pitchFamily="18" charset="0"/>
              </a:rPr>
              <a:t>associativity.</a:t>
            </a: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pic>
        <p:nvPicPr>
          <p:cNvPr id="4" name="object 4"/>
          <p:cNvPicPr/>
          <p:nvPr/>
        </p:nvPicPr>
        <p:blipFill>
          <a:blip r:embed="rId2"/>
          <a:stretch>
            <a:fillRect/>
          </a:stretch>
        </p:blipFill>
        <p:spPr>
          <a:xfrm>
            <a:off x="2214546" y="4143380"/>
            <a:ext cx="5500726" cy="2500330"/>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285726"/>
          <a:ext cx="8229600" cy="6368038"/>
        </p:xfrm>
        <a:graphic>
          <a:graphicData uri="http://schemas.openxmlformats.org/drawingml/2006/table">
            <a:tbl>
              <a:tblPr firstRow="1" bandRow="1">
                <a:tableStyleId>{5C22544A-7EE6-4342-B048-85BDC9FD1C3A}</a:tableStyleId>
              </a:tblPr>
              <a:tblGrid>
                <a:gridCol w="1257280">
                  <a:extLst>
                    <a:ext uri="{9D8B030D-6E8A-4147-A177-3AD203B41FA5}">
                      <a16:colId xmlns:a16="http://schemas.microsoft.com/office/drawing/2014/main" val="20000"/>
                    </a:ext>
                  </a:extLst>
                </a:gridCol>
                <a:gridCol w="1857388">
                  <a:extLst>
                    <a:ext uri="{9D8B030D-6E8A-4147-A177-3AD203B41FA5}">
                      <a16:colId xmlns:a16="http://schemas.microsoft.com/office/drawing/2014/main" val="20001"/>
                    </a:ext>
                  </a:extLst>
                </a:gridCol>
                <a:gridCol w="3786214">
                  <a:extLst>
                    <a:ext uri="{9D8B030D-6E8A-4147-A177-3AD203B41FA5}">
                      <a16:colId xmlns:a16="http://schemas.microsoft.com/office/drawing/2014/main" val="20002"/>
                    </a:ext>
                  </a:extLst>
                </a:gridCol>
                <a:gridCol w="1328718">
                  <a:extLst>
                    <a:ext uri="{9D8B030D-6E8A-4147-A177-3AD203B41FA5}">
                      <a16:colId xmlns:a16="http://schemas.microsoft.com/office/drawing/2014/main" val="20003"/>
                    </a:ext>
                  </a:extLst>
                </a:gridCol>
              </a:tblGrid>
              <a:tr h="428630">
                <a:tc>
                  <a:txBody>
                    <a:bodyPr/>
                    <a:lstStyle/>
                    <a:p>
                      <a:pPr algn="ctr">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Precedence</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8580">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Operator</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7945">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Type</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Associativity</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0"/>
                  </a:ext>
                </a:extLst>
              </a:tr>
              <a:tr h="736026">
                <a:tc>
                  <a:txBody>
                    <a:bodyPr/>
                    <a:lstStyle/>
                    <a:p>
                      <a:pPr>
                        <a:lnSpc>
                          <a:spcPct val="100000"/>
                        </a:lnSpc>
                        <a:spcBef>
                          <a:spcPts val="35"/>
                        </a:spcBef>
                      </a:pPr>
                      <a:endParaRPr sz="1600">
                        <a:solidFill>
                          <a:schemeClr val="tx1"/>
                        </a:solidFill>
                        <a:latin typeface="Times New Roman" panose="02020603050405020304" pitchFamily="18" charset="0"/>
                        <a:cs typeface="Times New Roman" panose="02020603050405020304" pitchFamily="18" charset="0"/>
                      </a:endParaRPr>
                    </a:p>
                    <a:p>
                      <a:pPr marL="1270" algn="ctr">
                        <a:lnSpc>
                          <a:spcPct val="100000"/>
                        </a:lnSpc>
                      </a:pPr>
                      <a:r>
                        <a:rPr sz="1600">
                          <a:solidFill>
                            <a:schemeClr val="tx1"/>
                          </a:solidFill>
                          <a:latin typeface="Times New Roman" panose="02020603050405020304" pitchFamily="18" charset="0"/>
                          <a:cs typeface="Times New Roman" panose="02020603050405020304" pitchFamily="18" charset="0"/>
                        </a:rPr>
                        <a:t>15</a:t>
                      </a:r>
                    </a:p>
                  </a:txBody>
                  <a:tcPr marL="0" marR="0" marT="4445" marB="0" anchor="ctr"/>
                </a:tc>
                <a:tc>
                  <a:txBody>
                    <a:bodyPr/>
                    <a:lstStyle/>
                    <a:p>
                      <a:pPr marL="68580">
                        <a:lnSpc>
                          <a:spcPct val="100000"/>
                        </a:lnSpc>
                        <a:spcBef>
                          <a:spcPts val="20"/>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p>
                      <a:pPr marL="68580">
                        <a:lnSpc>
                          <a:spcPct val="100000"/>
                        </a:lnSpc>
                        <a:spcBef>
                          <a:spcPts val="15"/>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txBody>
                  <a:tcPr marL="0" marR="0" marT="2540" marB="0" anchor="ctr"/>
                </a:tc>
                <a:tc>
                  <a:txBody>
                    <a:bodyPr/>
                    <a:lstStyle/>
                    <a:p>
                      <a:pPr marL="67945" marR="1400810">
                        <a:lnSpc>
                          <a:spcPct val="100000"/>
                        </a:lnSpc>
                      </a:pPr>
                      <a:r>
                        <a:rPr sz="1600" spc="-5">
                          <a:solidFill>
                            <a:schemeClr val="tx1"/>
                          </a:solidFill>
                          <a:latin typeface="Times New Roman" panose="02020603050405020304" pitchFamily="18" charset="0"/>
                          <a:cs typeface="Times New Roman" panose="02020603050405020304" pitchFamily="18" charset="0"/>
                        </a:rPr>
                        <a:t>Parentheses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1400810">
                        <a:lnSpc>
                          <a:spcPct val="100000"/>
                        </a:lnSpc>
                      </a:pPr>
                      <a:r>
                        <a:rPr sz="1600">
                          <a:solidFill>
                            <a:schemeClr val="tx1"/>
                          </a:solidFill>
                          <a:latin typeface="Times New Roman" panose="02020603050405020304" pitchFamily="18" charset="0"/>
                          <a:cs typeface="Times New Roman" panose="02020603050405020304" pitchFamily="18" charset="0"/>
                        </a:rPr>
                        <a:t>Array </a:t>
                      </a:r>
                      <a:r>
                        <a:rPr sz="1600" spc="-5">
                          <a:solidFill>
                            <a:schemeClr val="tx1"/>
                          </a:solidFill>
                          <a:latin typeface="Times New Roman" panose="02020603050405020304" pitchFamily="18" charset="0"/>
                          <a:cs typeface="Times New Roman" panose="02020603050405020304" pitchFamily="18" charset="0"/>
                        </a:rPr>
                        <a:t>subscript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1400810">
                        <a:lnSpc>
                          <a:spcPct val="100000"/>
                        </a:lnSpc>
                      </a:pPr>
                      <a:r>
                        <a:rPr sz="1600">
                          <a:solidFill>
                            <a:schemeClr val="tx1"/>
                          </a:solidFill>
                          <a:latin typeface="Times New Roman" panose="02020603050405020304" pitchFamily="18" charset="0"/>
                          <a:cs typeface="Times New Roman" panose="02020603050405020304" pitchFamily="18" charset="0"/>
                        </a:rPr>
                        <a:t>Member</a:t>
                      </a:r>
                      <a:r>
                        <a:rPr sz="1600" spc="-6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selection</a:t>
                      </a:r>
                      <a:endParaRPr sz="16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ct val="100000"/>
                        </a:lnSpc>
                        <a:spcBef>
                          <a:spcPts val="2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Right</a:t>
                      </a:r>
                    </a:p>
                  </a:txBody>
                  <a:tcPr marL="0" marR="0" marT="2540" marB="0" anchor="ctr"/>
                </a:tc>
                <a:extLst>
                  <a:ext uri="{0D108BD9-81ED-4DB2-BD59-A6C34878D82A}">
                    <a16:rowId xmlns:a16="http://schemas.microsoft.com/office/drawing/2014/main" val="10001"/>
                  </a:ext>
                </a:extLst>
              </a:tr>
              <a:tr h="549858">
                <a:tc>
                  <a:txBody>
                    <a:bodyPr/>
                    <a:lstStyle/>
                    <a:p>
                      <a:pPr marL="1270" algn="ctr">
                        <a:lnSpc>
                          <a:spcPct val="100000"/>
                        </a:lnSpc>
                        <a:spcBef>
                          <a:spcPts val="740"/>
                        </a:spcBef>
                      </a:pPr>
                      <a:r>
                        <a:rPr sz="1600">
                          <a:solidFill>
                            <a:schemeClr val="tx1"/>
                          </a:solidFill>
                          <a:latin typeface="Times New Roman" panose="02020603050405020304" pitchFamily="18" charset="0"/>
                          <a:cs typeface="Times New Roman" panose="02020603050405020304" pitchFamily="18" charset="0"/>
                        </a:rPr>
                        <a:t>14</a:t>
                      </a:r>
                    </a:p>
                  </a:txBody>
                  <a:tcPr marL="0" marR="0" marT="93980" marB="0" anchor="ctr"/>
                </a:tc>
                <a:tc>
                  <a:txBody>
                    <a:bodyPr/>
                    <a:lstStyle/>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7945" marR="1081405">
                        <a:lnSpc>
                          <a:spcPct val="100000"/>
                        </a:lnSpc>
                      </a:pPr>
                      <a:r>
                        <a:rPr sz="1600">
                          <a:solidFill>
                            <a:schemeClr val="tx1"/>
                          </a:solidFill>
                          <a:latin typeface="Times New Roman" panose="02020603050405020304" pitchFamily="18" charset="0"/>
                          <a:cs typeface="Times New Roman" panose="02020603050405020304" pitchFamily="18" charset="0"/>
                        </a:rPr>
                        <a:t>Unary </a:t>
                      </a:r>
                      <a:r>
                        <a:rPr sz="1600" spc="-5">
                          <a:solidFill>
                            <a:schemeClr val="tx1"/>
                          </a:solidFill>
                          <a:latin typeface="Times New Roman" panose="02020603050405020304" pitchFamily="18" charset="0"/>
                          <a:cs typeface="Times New Roman" panose="02020603050405020304" pitchFamily="18" charset="0"/>
                        </a:rPr>
                        <a:t>post-increment </a:t>
                      </a:r>
                      <a:r>
                        <a:rPr sz="1600" spc="-360">
                          <a:solidFill>
                            <a:schemeClr val="tx1"/>
                          </a:solidFill>
                          <a:latin typeface="Times New Roman" panose="02020603050405020304" pitchFamily="18" charset="0"/>
                          <a:cs typeface="Times New Roman" panose="02020603050405020304" pitchFamily="18" charset="0"/>
                        </a:rPr>
                        <a:t> </a:t>
                      </a:r>
                      <a:endParaRPr lang="en-US" sz="1600" spc="-360">
                        <a:solidFill>
                          <a:schemeClr val="tx1"/>
                        </a:solidFill>
                        <a:latin typeface="Times New Roman" panose="02020603050405020304" pitchFamily="18" charset="0"/>
                        <a:cs typeface="Times New Roman" panose="02020603050405020304" pitchFamily="18" charset="0"/>
                      </a:endParaRPr>
                    </a:p>
                    <a:p>
                      <a:pPr marL="67945" marR="1081405">
                        <a:lnSpc>
                          <a:spcPct val="100000"/>
                        </a:lnSpc>
                      </a:pPr>
                      <a:r>
                        <a:rPr sz="1600">
                          <a:solidFill>
                            <a:schemeClr val="tx1"/>
                          </a:solidFill>
                          <a:latin typeface="Times New Roman" panose="02020603050405020304" pitchFamily="18" charset="0"/>
                          <a:cs typeface="Times New Roman" panose="02020603050405020304" pitchFamily="18" charset="0"/>
                        </a:rPr>
                        <a:t>Unary</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post-decrement</a:t>
                      </a:r>
                      <a:endParaRPr sz="16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Right</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3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left</a:t>
                      </a:r>
                    </a:p>
                  </a:txBody>
                  <a:tcPr marL="0" marR="0" marT="1270" marB="0" anchor="ctr"/>
                </a:tc>
                <a:extLst>
                  <a:ext uri="{0D108BD9-81ED-4DB2-BD59-A6C34878D82A}">
                    <a16:rowId xmlns:a16="http://schemas.microsoft.com/office/drawing/2014/main" val="10002"/>
                  </a:ext>
                </a:extLst>
              </a:tr>
              <a:tr h="1367138">
                <a:tc>
                  <a:txBody>
                    <a:bodyPr/>
                    <a:lstStyle/>
                    <a:p>
                      <a:pPr>
                        <a:lnSpc>
                          <a:spcPct val="100000"/>
                        </a:lnSpc>
                      </a:pPr>
                      <a:endParaRPr sz="1600">
                        <a:solidFill>
                          <a:schemeClr val="tx1"/>
                        </a:solidFill>
                        <a:latin typeface="Times New Roman" panose="02020603050405020304" pitchFamily="18" charset="0"/>
                        <a:cs typeface="Times New Roman" panose="02020603050405020304" pitchFamily="18" charset="0"/>
                      </a:endParaRPr>
                    </a:p>
                    <a:p>
                      <a:pPr>
                        <a:lnSpc>
                          <a:spcPct val="100000"/>
                        </a:lnSpc>
                      </a:pPr>
                      <a:endParaRPr sz="1600">
                        <a:solidFill>
                          <a:schemeClr val="tx1"/>
                        </a:solidFill>
                        <a:latin typeface="Times New Roman" panose="02020603050405020304" pitchFamily="18" charset="0"/>
                        <a:cs typeface="Times New Roman" panose="02020603050405020304" pitchFamily="18" charset="0"/>
                      </a:endParaRPr>
                    </a:p>
                    <a:p>
                      <a:pPr marL="1270" algn="ctr">
                        <a:lnSpc>
                          <a:spcPct val="100000"/>
                        </a:lnSpc>
                        <a:spcBef>
                          <a:spcPts val="1150"/>
                        </a:spcBef>
                      </a:pPr>
                      <a:r>
                        <a:rPr sz="1600">
                          <a:solidFill>
                            <a:schemeClr val="tx1"/>
                          </a:solidFill>
                          <a:latin typeface="Times New Roman" panose="02020603050405020304" pitchFamily="18" charset="0"/>
                          <a:cs typeface="Times New Roman" panose="02020603050405020304" pitchFamily="18" charset="0"/>
                        </a:rPr>
                        <a:t>13</a:t>
                      </a:r>
                    </a:p>
                  </a:txBody>
                  <a:tcPr marL="0" marR="0" marT="0" marB="0" anchor="ctr"/>
                </a:tc>
                <a:tc>
                  <a:txBody>
                    <a:bodyPr/>
                    <a:lstStyle/>
                    <a:p>
                      <a:pPr marL="68580">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p>
                      <a:pPr marL="68580">
                        <a:lnSpc>
                          <a:spcPct val="100000"/>
                        </a:lnSpc>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5"/>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p>
                      <a:pPr marL="68580" marR="339725">
                        <a:lnSpc>
                          <a:spcPct val="100000"/>
                        </a:lnSpc>
                      </a:pP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a:t>
                      </a:r>
                      <a:r>
                        <a:rPr sz="1600" spc="-10">
                          <a:solidFill>
                            <a:schemeClr val="tx1"/>
                          </a:solidFill>
                          <a:latin typeface="Times New Roman" panose="02020603050405020304" pitchFamily="18" charset="0"/>
                          <a:cs typeface="Times New Roman" panose="02020603050405020304" pitchFamily="18" charset="0"/>
                        </a:rPr>
                        <a:t>t</a:t>
                      </a:r>
                      <a:r>
                        <a:rPr sz="1600" spc="-5">
                          <a:solidFill>
                            <a:schemeClr val="tx1"/>
                          </a:solidFill>
                          <a:latin typeface="Times New Roman" panose="02020603050405020304" pitchFamily="18" charset="0"/>
                          <a:cs typeface="Times New Roman" panose="02020603050405020304" pitchFamily="18" charset="0"/>
                        </a:rPr>
                        <a:t>ype)</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7945" marR="1148080" algn="just">
                        <a:lnSpc>
                          <a:spcPct val="100000"/>
                        </a:lnSpc>
                        <a:spcBef>
                          <a:spcPts val="20"/>
                        </a:spcBef>
                      </a:pPr>
                      <a:r>
                        <a:rPr sz="1600">
                          <a:solidFill>
                            <a:schemeClr val="tx1"/>
                          </a:solidFill>
                          <a:latin typeface="Times New Roman" panose="02020603050405020304" pitchFamily="18" charset="0"/>
                          <a:cs typeface="Times New Roman" panose="02020603050405020304" pitchFamily="18" charset="0"/>
                        </a:rPr>
                        <a:t>Unary </a:t>
                      </a:r>
                      <a:r>
                        <a:rPr sz="1600" spc="-5">
                          <a:solidFill>
                            <a:schemeClr val="tx1"/>
                          </a:solidFill>
                          <a:latin typeface="Times New Roman" panose="02020603050405020304" pitchFamily="18" charset="0"/>
                          <a:cs typeface="Times New Roman" panose="02020603050405020304" pitchFamily="18" charset="0"/>
                        </a:rPr>
                        <a:t>pre-increment </a:t>
                      </a:r>
                      <a:r>
                        <a:rPr sz="1600" spc="-360">
                          <a:solidFill>
                            <a:schemeClr val="tx1"/>
                          </a:solidFill>
                          <a:latin typeface="Times New Roman" panose="02020603050405020304" pitchFamily="18" charset="0"/>
                          <a:cs typeface="Times New Roman" panose="02020603050405020304" pitchFamily="18" charset="0"/>
                        </a:rPr>
                        <a:t> </a:t>
                      </a:r>
                      <a:endParaRPr lang="en-US" sz="1600" spc="-360">
                        <a:solidFill>
                          <a:schemeClr val="tx1"/>
                        </a:solidFill>
                        <a:latin typeface="Times New Roman" panose="02020603050405020304" pitchFamily="18" charset="0"/>
                        <a:cs typeface="Times New Roman" panose="02020603050405020304" pitchFamily="18" charset="0"/>
                      </a:endParaRPr>
                    </a:p>
                    <a:p>
                      <a:pPr marL="67945" marR="1148080" algn="just">
                        <a:lnSpc>
                          <a:spcPct val="100000"/>
                        </a:lnSpc>
                        <a:spcBef>
                          <a:spcPts val="20"/>
                        </a:spcBef>
                      </a:pPr>
                      <a:r>
                        <a:rPr sz="1600">
                          <a:solidFill>
                            <a:schemeClr val="tx1"/>
                          </a:solidFill>
                          <a:latin typeface="Times New Roman" panose="02020603050405020304" pitchFamily="18" charset="0"/>
                          <a:cs typeface="Times New Roman" panose="02020603050405020304" pitchFamily="18" charset="0"/>
                        </a:rPr>
                        <a:t>Unary</a:t>
                      </a:r>
                      <a:r>
                        <a:rPr sz="1600" spc="-5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pre-decrement </a:t>
                      </a:r>
                      <a:r>
                        <a:rPr sz="1600" spc="-365">
                          <a:solidFill>
                            <a:schemeClr val="tx1"/>
                          </a:solidFill>
                          <a:latin typeface="Times New Roman" panose="02020603050405020304" pitchFamily="18" charset="0"/>
                          <a:cs typeface="Times New Roman" panose="02020603050405020304" pitchFamily="18" charset="0"/>
                        </a:rPr>
                        <a:t> </a:t>
                      </a:r>
                      <a:endParaRPr lang="en-US" sz="1600" spc="-365">
                        <a:solidFill>
                          <a:schemeClr val="tx1"/>
                        </a:solidFill>
                        <a:latin typeface="Times New Roman" panose="02020603050405020304" pitchFamily="18" charset="0"/>
                        <a:cs typeface="Times New Roman" panose="02020603050405020304" pitchFamily="18" charset="0"/>
                      </a:endParaRPr>
                    </a:p>
                    <a:p>
                      <a:pPr marL="67945" marR="1148080" algn="just">
                        <a:lnSpc>
                          <a:spcPct val="100000"/>
                        </a:lnSpc>
                        <a:spcBef>
                          <a:spcPts val="20"/>
                        </a:spcBef>
                      </a:pPr>
                      <a:r>
                        <a:rPr sz="1600">
                          <a:solidFill>
                            <a:schemeClr val="tx1"/>
                          </a:solidFill>
                          <a:latin typeface="Times New Roman" panose="02020603050405020304" pitchFamily="18" charset="0"/>
                          <a:cs typeface="Times New Roman" panose="02020603050405020304" pitchFamily="18" charset="0"/>
                        </a:rPr>
                        <a:t>Unary</a:t>
                      </a:r>
                      <a:r>
                        <a:rPr sz="1600" spc="-1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plus</a:t>
                      </a:r>
                      <a:endParaRPr sz="1600">
                        <a:solidFill>
                          <a:schemeClr val="tx1"/>
                        </a:solidFill>
                        <a:latin typeface="Times New Roman" panose="02020603050405020304" pitchFamily="18" charset="0"/>
                        <a:cs typeface="Times New Roman" panose="02020603050405020304" pitchFamily="18" charset="0"/>
                      </a:endParaRPr>
                    </a:p>
                    <a:p>
                      <a:pPr marL="67945">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Unary</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minus</a:t>
                      </a:r>
                      <a:endParaRPr sz="1600">
                        <a:solidFill>
                          <a:schemeClr val="tx1"/>
                        </a:solidFill>
                        <a:latin typeface="Times New Roman" panose="02020603050405020304" pitchFamily="18" charset="0"/>
                        <a:cs typeface="Times New Roman" panose="02020603050405020304" pitchFamily="18" charset="0"/>
                      </a:endParaRPr>
                    </a:p>
                    <a:p>
                      <a:pPr marL="67945" marR="800100">
                        <a:lnSpc>
                          <a:spcPct val="100000"/>
                        </a:lnSpc>
                      </a:pPr>
                      <a:r>
                        <a:rPr sz="1600">
                          <a:solidFill>
                            <a:schemeClr val="tx1"/>
                          </a:solidFill>
                          <a:latin typeface="Times New Roman" panose="02020603050405020304" pitchFamily="18" charset="0"/>
                          <a:cs typeface="Times New Roman" panose="02020603050405020304" pitchFamily="18" charset="0"/>
                        </a:rPr>
                        <a:t>Unary </a:t>
                      </a:r>
                      <a:r>
                        <a:rPr sz="1600" spc="-5">
                          <a:solidFill>
                            <a:schemeClr val="tx1"/>
                          </a:solidFill>
                          <a:latin typeface="Times New Roman" panose="02020603050405020304" pitchFamily="18" charset="0"/>
                          <a:cs typeface="Times New Roman" panose="02020603050405020304" pitchFamily="18" charset="0"/>
                        </a:rPr>
                        <a:t>logical negation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800100">
                        <a:lnSpc>
                          <a:spcPct val="100000"/>
                        </a:lnSpc>
                      </a:pPr>
                      <a:r>
                        <a:rPr sz="1600">
                          <a:solidFill>
                            <a:schemeClr val="tx1"/>
                          </a:solidFill>
                          <a:latin typeface="Times New Roman" panose="02020603050405020304" pitchFamily="18" charset="0"/>
                          <a:cs typeface="Times New Roman" panose="02020603050405020304" pitchFamily="18" charset="0"/>
                        </a:rPr>
                        <a:t>Unary</a:t>
                      </a:r>
                      <a:r>
                        <a:rPr sz="1600" spc="-3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bitwise</a:t>
                      </a:r>
                      <a:r>
                        <a:rPr sz="1600" spc="-2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complement </a:t>
                      </a:r>
                      <a:r>
                        <a:rPr sz="1600" spc="-360">
                          <a:solidFill>
                            <a:schemeClr val="tx1"/>
                          </a:solidFill>
                          <a:latin typeface="Times New Roman" panose="02020603050405020304" pitchFamily="18" charset="0"/>
                          <a:cs typeface="Times New Roman" panose="02020603050405020304" pitchFamily="18" charset="0"/>
                        </a:rPr>
                        <a:t> </a:t>
                      </a:r>
                      <a:endParaRPr lang="en-US" sz="1600" spc="-360">
                        <a:solidFill>
                          <a:schemeClr val="tx1"/>
                        </a:solidFill>
                        <a:latin typeface="Times New Roman" panose="02020603050405020304" pitchFamily="18" charset="0"/>
                        <a:cs typeface="Times New Roman" panose="02020603050405020304" pitchFamily="18" charset="0"/>
                      </a:endParaRPr>
                    </a:p>
                    <a:p>
                      <a:pPr marL="67945" marR="800100">
                        <a:lnSpc>
                          <a:spcPct val="100000"/>
                        </a:lnSpc>
                      </a:pPr>
                      <a:r>
                        <a:rPr sz="1600">
                          <a:solidFill>
                            <a:schemeClr val="tx1"/>
                          </a:solidFill>
                          <a:latin typeface="Times New Roman" panose="02020603050405020304" pitchFamily="18" charset="0"/>
                          <a:cs typeface="Times New Roman" panose="02020603050405020304" pitchFamily="18" charset="0"/>
                        </a:rPr>
                        <a:t>Unary</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type cast</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Right</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3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left</a:t>
                      </a:r>
                    </a:p>
                  </a:txBody>
                  <a:tcPr marL="0" marR="0" marT="3175" marB="0" anchor="ctr"/>
                </a:tc>
                <a:extLst>
                  <a:ext uri="{0D108BD9-81ED-4DB2-BD59-A6C34878D82A}">
                    <a16:rowId xmlns:a16="http://schemas.microsoft.com/office/drawing/2014/main" val="10003"/>
                  </a:ext>
                </a:extLst>
              </a:tr>
              <a:tr h="736026">
                <a:tc>
                  <a:txBody>
                    <a:bodyPr/>
                    <a:lstStyle/>
                    <a:p>
                      <a:pPr>
                        <a:lnSpc>
                          <a:spcPct val="100000"/>
                        </a:lnSpc>
                        <a:spcBef>
                          <a:spcPts val="35"/>
                        </a:spcBef>
                      </a:pPr>
                      <a:endParaRPr sz="1600">
                        <a:solidFill>
                          <a:schemeClr val="tx1"/>
                        </a:solidFill>
                        <a:latin typeface="Times New Roman" panose="02020603050405020304" pitchFamily="18" charset="0"/>
                        <a:cs typeface="Times New Roman" panose="02020603050405020304" pitchFamily="18" charset="0"/>
                      </a:endParaRPr>
                    </a:p>
                    <a:p>
                      <a:pPr marL="1270" algn="ctr">
                        <a:lnSpc>
                          <a:spcPct val="100000"/>
                        </a:lnSpc>
                      </a:pPr>
                      <a:r>
                        <a:rPr sz="1600">
                          <a:solidFill>
                            <a:schemeClr val="tx1"/>
                          </a:solidFill>
                          <a:latin typeface="Times New Roman" panose="02020603050405020304" pitchFamily="18" charset="0"/>
                          <a:cs typeface="Times New Roman" panose="02020603050405020304" pitchFamily="18" charset="0"/>
                        </a:rPr>
                        <a:t>12</a:t>
                      </a:r>
                    </a:p>
                  </a:txBody>
                  <a:tcPr marL="0" marR="0" marT="4445" marB="0" anchor="ctr"/>
                </a:tc>
                <a:tc>
                  <a:txBody>
                    <a:bodyPr/>
                    <a:lstStyle/>
                    <a:p>
                      <a:pPr marL="68580">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pPr>
                      <a:r>
                        <a:rPr sz="1600">
                          <a:solidFill>
                            <a:schemeClr val="tx1"/>
                          </a:solidFill>
                          <a:latin typeface="Times New Roman" panose="02020603050405020304" pitchFamily="18" charset="0"/>
                          <a:cs typeface="Times New Roman" panose="02020603050405020304" pitchFamily="18" charset="0"/>
                        </a:rPr>
                        <a:t>%</a:t>
                      </a:r>
                    </a:p>
                  </a:txBody>
                  <a:tcPr marL="0" marR="0" marT="3175" marB="0" anchor="ctr"/>
                </a:tc>
                <a:tc>
                  <a:txBody>
                    <a:bodyPr/>
                    <a:lstStyle/>
                    <a:p>
                      <a:pPr marL="67945" marR="1700530">
                        <a:lnSpc>
                          <a:spcPct val="100000"/>
                        </a:lnSpc>
                      </a:pPr>
                      <a:r>
                        <a:rPr sz="1600">
                          <a:solidFill>
                            <a:schemeClr val="tx1"/>
                          </a:solidFill>
                          <a:latin typeface="Times New Roman" panose="02020603050405020304" pitchFamily="18" charset="0"/>
                          <a:cs typeface="Times New Roman" panose="02020603050405020304" pitchFamily="18" charset="0"/>
                        </a:rPr>
                        <a:t>Multi</a:t>
                      </a:r>
                      <a:r>
                        <a:rPr sz="1600" spc="-5">
                          <a:solidFill>
                            <a:schemeClr val="tx1"/>
                          </a:solidFill>
                          <a:latin typeface="Times New Roman" panose="02020603050405020304" pitchFamily="18" charset="0"/>
                          <a:cs typeface="Times New Roman" panose="02020603050405020304" pitchFamily="18" charset="0"/>
                        </a:rPr>
                        <a:t>p</a:t>
                      </a:r>
                      <a:r>
                        <a:rPr sz="1600">
                          <a:solidFill>
                            <a:schemeClr val="tx1"/>
                          </a:solidFill>
                          <a:latin typeface="Times New Roman" panose="02020603050405020304" pitchFamily="18" charset="0"/>
                          <a:cs typeface="Times New Roman" panose="02020603050405020304" pitchFamily="18" charset="0"/>
                        </a:rPr>
                        <a:t>lic</a:t>
                      </a:r>
                      <a:r>
                        <a:rPr sz="1600" spc="5">
                          <a:solidFill>
                            <a:schemeClr val="tx1"/>
                          </a:solidFill>
                          <a:latin typeface="Times New Roman" panose="02020603050405020304" pitchFamily="18" charset="0"/>
                          <a:cs typeface="Times New Roman" panose="02020603050405020304" pitchFamily="18" charset="0"/>
                        </a:rPr>
                        <a:t>a</a:t>
                      </a:r>
                      <a:r>
                        <a:rPr sz="1600" spc="-10">
                          <a:solidFill>
                            <a:schemeClr val="tx1"/>
                          </a:solidFill>
                          <a:latin typeface="Times New Roman" panose="02020603050405020304" pitchFamily="18" charset="0"/>
                          <a:cs typeface="Times New Roman" panose="02020603050405020304" pitchFamily="18" charset="0"/>
                        </a:rPr>
                        <a:t>t</a:t>
                      </a:r>
                      <a:r>
                        <a:rPr sz="1600">
                          <a:solidFill>
                            <a:schemeClr val="tx1"/>
                          </a:solidFill>
                          <a:latin typeface="Times New Roman" panose="02020603050405020304" pitchFamily="18" charset="0"/>
                          <a:cs typeface="Times New Roman" panose="02020603050405020304" pitchFamily="18" charset="0"/>
                        </a:rPr>
                        <a:t>ion  </a:t>
                      </a:r>
                      <a:endParaRPr lang="en-US" sz="1600">
                        <a:solidFill>
                          <a:schemeClr val="tx1"/>
                        </a:solidFill>
                        <a:latin typeface="Times New Roman" panose="02020603050405020304" pitchFamily="18" charset="0"/>
                        <a:cs typeface="Times New Roman" panose="02020603050405020304" pitchFamily="18" charset="0"/>
                      </a:endParaRPr>
                    </a:p>
                    <a:p>
                      <a:pPr marL="67945" marR="1700530">
                        <a:lnSpc>
                          <a:spcPct val="100000"/>
                        </a:lnSpc>
                      </a:pPr>
                      <a:r>
                        <a:rPr sz="1600" spc="-5">
                          <a:solidFill>
                            <a:schemeClr val="tx1"/>
                          </a:solidFill>
                          <a:latin typeface="Times New Roman" panose="02020603050405020304" pitchFamily="18" charset="0"/>
                          <a:cs typeface="Times New Roman" panose="02020603050405020304" pitchFamily="18" charset="0"/>
                        </a:rPr>
                        <a:t>Division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1700530">
                        <a:lnSpc>
                          <a:spcPct val="100000"/>
                        </a:lnSpc>
                      </a:pPr>
                      <a:r>
                        <a:rPr sz="1600" spc="-5">
                          <a:solidFill>
                            <a:schemeClr val="tx1"/>
                          </a:solidFill>
                          <a:latin typeface="Times New Roman" panose="02020603050405020304" pitchFamily="18" charset="0"/>
                          <a:cs typeface="Times New Roman" panose="02020603050405020304" pitchFamily="18" charset="0"/>
                        </a:rPr>
                        <a:t>Modulus</a:t>
                      </a:r>
                      <a:endParaRPr sz="16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4"/>
                  </a:ext>
                </a:extLst>
              </a:tr>
              <a:tr h="736026">
                <a:tc>
                  <a:txBody>
                    <a:bodyPr/>
                    <a:lstStyle/>
                    <a:p>
                      <a:pPr marL="1270" algn="ctr">
                        <a:lnSpc>
                          <a:spcPct val="100000"/>
                        </a:lnSpc>
                        <a:spcBef>
                          <a:spcPts val="745"/>
                        </a:spcBef>
                      </a:pPr>
                      <a:r>
                        <a:rPr sz="1600">
                          <a:solidFill>
                            <a:schemeClr val="tx1"/>
                          </a:solidFill>
                          <a:latin typeface="Times New Roman" panose="02020603050405020304" pitchFamily="18" charset="0"/>
                          <a:cs typeface="Times New Roman" panose="02020603050405020304" pitchFamily="18" charset="0"/>
                        </a:rPr>
                        <a:t>11</a:t>
                      </a:r>
                    </a:p>
                  </a:txBody>
                  <a:tcPr marL="0" marR="0" marT="94615" marB="0" anchor="ctr"/>
                </a:tc>
                <a:tc>
                  <a:txBody>
                    <a:bodyPr/>
                    <a:lstStyle/>
                    <a:p>
                      <a:pPr marL="68580">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txBody>
                  <a:tcPr marL="0" marR="0" marT="3175" marB="0" anchor="ctr"/>
                </a:tc>
                <a:tc>
                  <a:txBody>
                    <a:bodyPr/>
                    <a:lstStyle/>
                    <a:p>
                      <a:pPr marL="67945" marR="1818005">
                        <a:lnSpc>
                          <a:spcPct val="100000"/>
                        </a:lnSpc>
                      </a:pPr>
                      <a:r>
                        <a:rPr sz="1600" spc="-5">
                          <a:solidFill>
                            <a:schemeClr val="tx1"/>
                          </a:solidFill>
                          <a:latin typeface="Times New Roman" panose="02020603050405020304" pitchFamily="18" charset="0"/>
                          <a:cs typeface="Times New Roman" panose="02020603050405020304" pitchFamily="18" charset="0"/>
                        </a:rPr>
                        <a:t>Addition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1818005">
                        <a:lnSpc>
                          <a:spcPct val="100000"/>
                        </a:lnSpc>
                      </a:pPr>
                      <a:r>
                        <a:rPr sz="1600">
                          <a:solidFill>
                            <a:schemeClr val="tx1"/>
                          </a:solidFill>
                          <a:latin typeface="Times New Roman" panose="02020603050405020304" pitchFamily="18" charset="0"/>
                          <a:cs typeface="Times New Roman" panose="02020603050405020304" pitchFamily="18" charset="0"/>
                        </a:rPr>
                        <a:t>Sub</a:t>
                      </a:r>
                      <a:r>
                        <a:rPr sz="1600" spc="-10">
                          <a:solidFill>
                            <a:schemeClr val="tx1"/>
                          </a:solidFill>
                          <a:latin typeface="Times New Roman" panose="02020603050405020304" pitchFamily="18" charset="0"/>
                          <a:cs typeface="Times New Roman" panose="02020603050405020304" pitchFamily="18" charset="0"/>
                        </a:rPr>
                        <a:t>t</a:t>
                      </a:r>
                      <a:r>
                        <a:rPr sz="1600" spc="-5">
                          <a:solidFill>
                            <a:schemeClr val="tx1"/>
                          </a:solidFill>
                          <a:latin typeface="Times New Roman" panose="02020603050405020304" pitchFamily="18" charset="0"/>
                          <a:cs typeface="Times New Roman" panose="02020603050405020304" pitchFamily="18" charset="0"/>
                        </a:rPr>
                        <a:t>r</a:t>
                      </a:r>
                      <a:r>
                        <a:rPr sz="1600">
                          <a:solidFill>
                            <a:schemeClr val="tx1"/>
                          </a:solidFill>
                          <a:latin typeface="Times New Roman" panose="02020603050405020304" pitchFamily="18" charset="0"/>
                          <a:cs typeface="Times New Roman" panose="02020603050405020304" pitchFamily="18" charset="0"/>
                        </a:rPr>
                        <a:t>a</a:t>
                      </a:r>
                      <a:r>
                        <a:rPr sz="1600" spc="-5">
                          <a:solidFill>
                            <a:schemeClr val="tx1"/>
                          </a:solidFill>
                          <a:latin typeface="Times New Roman" panose="02020603050405020304" pitchFamily="18" charset="0"/>
                          <a:cs typeface="Times New Roman" panose="02020603050405020304" pitchFamily="18" charset="0"/>
                        </a:rPr>
                        <a:t>c</a:t>
                      </a:r>
                      <a:r>
                        <a:rPr sz="1600" spc="-10">
                          <a:solidFill>
                            <a:schemeClr val="tx1"/>
                          </a:solidFill>
                          <a:latin typeface="Times New Roman" panose="02020603050405020304" pitchFamily="18" charset="0"/>
                          <a:cs typeface="Times New Roman" panose="02020603050405020304" pitchFamily="18" charset="0"/>
                        </a:rPr>
                        <a:t>t</a:t>
                      </a:r>
                      <a:r>
                        <a:rPr sz="1600">
                          <a:solidFill>
                            <a:schemeClr val="tx1"/>
                          </a:solidFill>
                          <a:latin typeface="Times New Roman" panose="02020603050405020304" pitchFamily="18" charset="0"/>
                          <a:cs typeface="Times New Roman" panose="02020603050405020304" pitchFamily="18" charset="0"/>
                        </a:rPr>
                        <a:t>ion</a:t>
                      </a:r>
                    </a:p>
                  </a:txBody>
                  <a:tcPr marL="0" marR="0" marT="0" marB="0" anchor="ctr"/>
                </a:tc>
                <a:tc>
                  <a:txBody>
                    <a:bodyPr/>
                    <a:lstStyle/>
                    <a:p>
                      <a:pPr marL="66675">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5"/>
                  </a:ext>
                </a:extLst>
              </a:tr>
              <a:tr h="736026">
                <a:tc>
                  <a:txBody>
                    <a:bodyPr/>
                    <a:lstStyle/>
                    <a:p>
                      <a:pPr>
                        <a:lnSpc>
                          <a:spcPct val="100000"/>
                        </a:lnSpc>
                        <a:spcBef>
                          <a:spcPts val="25"/>
                        </a:spcBef>
                      </a:pPr>
                      <a:endParaRPr sz="1600">
                        <a:solidFill>
                          <a:schemeClr val="tx1"/>
                        </a:solidFill>
                        <a:latin typeface="Times New Roman" panose="02020603050405020304" pitchFamily="18" charset="0"/>
                        <a:cs typeface="Times New Roman" panose="02020603050405020304" pitchFamily="18" charset="0"/>
                      </a:endParaRPr>
                    </a:p>
                    <a:p>
                      <a:pPr marL="1270" algn="ctr">
                        <a:lnSpc>
                          <a:spcPct val="100000"/>
                        </a:lnSpc>
                      </a:pPr>
                      <a:r>
                        <a:rPr sz="1600">
                          <a:solidFill>
                            <a:schemeClr val="tx1"/>
                          </a:solidFill>
                          <a:latin typeface="Times New Roman" panose="02020603050405020304" pitchFamily="18" charset="0"/>
                          <a:cs typeface="Times New Roman" panose="02020603050405020304" pitchFamily="18" charset="0"/>
                        </a:rPr>
                        <a:t>10</a:t>
                      </a:r>
                    </a:p>
                  </a:txBody>
                  <a:tcPr marL="0" marR="0" marT="3175" marB="0" anchor="ctr"/>
                </a:tc>
                <a:tc>
                  <a:txBody>
                    <a:bodyPr/>
                    <a:lstStyle/>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&lt;&lt;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&gt;&gt;</a:t>
                      </a:r>
                    </a:p>
                    <a:p>
                      <a:pPr marL="68580">
                        <a:lnSpc>
                          <a:spcPct val="100000"/>
                        </a:lnSpc>
                        <a:spcBef>
                          <a:spcPts val="15"/>
                        </a:spcBef>
                      </a:pPr>
                      <a:r>
                        <a:rPr sz="1600">
                          <a:solidFill>
                            <a:schemeClr val="tx1"/>
                          </a:solidFill>
                          <a:latin typeface="Times New Roman" panose="02020603050405020304" pitchFamily="18" charset="0"/>
                          <a:cs typeface="Times New Roman" panose="02020603050405020304" pitchFamily="18" charset="0"/>
                        </a:rPr>
                        <a:t>&gt;&gt;&gt;</a:t>
                      </a:r>
                    </a:p>
                  </a:txBody>
                  <a:tcPr marL="0" marR="0" marT="1270" marB="0" anchor="ctr"/>
                </a:tc>
                <a:tc>
                  <a:txBody>
                    <a:bodyPr/>
                    <a:lstStyle/>
                    <a:p>
                      <a:pPr marL="67945">
                        <a:lnSpc>
                          <a:spcPct val="100000"/>
                        </a:lnSpc>
                        <a:spcBef>
                          <a:spcPts val="10"/>
                        </a:spcBef>
                      </a:pPr>
                      <a:r>
                        <a:rPr sz="1600" spc="-5">
                          <a:solidFill>
                            <a:schemeClr val="tx1"/>
                          </a:solidFill>
                          <a:latin typeface="Times New Roman" panose="02020603050405020304" pitchFamily="18" charset="0"/>
                          <a:cs typeface="Times New Roman" panose="02020603050405020304" pitchFamily="18" charset="0"/>
                        </a:rPr>
                        <a:t>Bitwise</a:t>
                      </a:r>
                      <a:r>
                        <a:rPr sz="1600" spc="-3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left</a:t>
                      </a:r>
                      <a:r>
                        <a:rPr sz="1600" spc="-3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shift</a:t>
                      </a:r>
                      <a:endParaRPr sz="1600">
                        <a:solidFill>
                          <a:schemeClr val="tx1"/>
                        </a:solidFill>
                        <a:latin typeface="Times New Roman" panose="02020603050405020304" pitchFamily="18" charset="0"/>
                        <a:cs typeface="Times New Roman" panose="02020603050405020304" pitchFamily="18" charset="0"/>
                      </a:endParaRPr>
                    </a:p>
                    <a:p>
                      <a:pPr marL="67945" marR="62230">
                        <a:lnSpc>
                          <a:spcPct val="100000"/>
                        </a:lnSpc>
                      </a:pPr>
                      <a:r>
                        <a:rPr sz="1600" spc="-5">
                          <a:solidFill>
                            <a:schemeClr val="tx1"/>
                          </a:solidFill>
                          <a:latin typeface="Times New Roman" panose="02020603050405020304" pitchFamily="18" charset="0"/>
                          <a:cs typeface="Times New Roman" panose="02020603050405020304" pitchFamily="18" charset="0"/>
                        </a:rPr>
                        <a:t>Bitwise right shift with </a:t>
                      </a:r>
                      <a:r>
                        <a:rPr sz="1600">
                          <a:solidFill>
                            <a:schemeClr val="tx1"/>
                          </a:solidFill>
                          <a:latin typeface="Times New Roman" panose="02020603050405020304" pitchFamily="18" charset="0"/>
                          <a:cs typeface="Times New Roman" panose="02020603050405020304" pitchFamily="18" charset="0"/>
                        </a:rPr>
                        <a:t>sign </a:t>
                      </a:r>
                      <a:r>
                        <a:rPr sz="1600" spc="-5">
                          <a:solidFill>
                            <a:schemeClr val="tx1"/>
                          </a:solidFill>
                          <a:latin typeface="Times New Roman" panose="02020603050405020304" pitchFamily="18" charset="0"/>
                          <a:cs typeface="Times New Roman" panose="02020603050405020304" pitchFamily="18" charset="0"/>
                        </a:rPr>
                        <a:t>extension </a:t>
                      </a:r>
                      <a:r>
                        <a:rPr sz="1600" spc="-360">
                          <a:solidFill>
                            <a:schemeClr val="tx1"/>
                          </a:solidFill>
                          <a:latin typeface="Times New Roman" panose="02020603050405020304" pitchFamily="18" charset="0"/>
                          <a:cs typeface="Times New Roman" panose="02020603050405020304" pitchFamily="18" charset="0"/>
                        </a:rPr>
                        <a:t> </a:t>
                      </a:r>
                      <a:endParaRPr lang="en-US" sz="1600" spc="-360">
                        <a:solidFill>
                          <a:schemeClr val="tx1"/>
                        </a:solidFill>
                        <a:latin typeface="Times New Roman" panose="02020603050405020304" pitchFamily="18" charset="0"/>
                        <a:cs typeface="Times New Roman" panose="02020603050405020304" pitchFamily="18" charset="0"/>
                      </a:endParaRPr>
                    </a:p>
                    <a:p>
                      <a:pPr marL="67945" marR="62230">
                        <a:lnSpc>
                          <a:spcPct val="100000"/>
                        </a:lnSpc>
                      </a:pPr>
                      <a:r>
                        <a:rPr sz="1600" spc="-5">
                          <a:solidFill>
                            <a:schemeClr val="tx1"/>
                          </a:solidFill>
                          <a:latin typeface="Times New Roman" panose="02020603050405020304" pitchFamily="18" charset="0"/>
                          <a:cs typeface="Times New Roman" panose="02020603050405020304" pitchFamily="18" charset="0"/>
                        </a:rPr>
                        <a:t>Bitwise right shift</a:t>
                      </a:r>
                      <a:r>
                        <a:rPr sz="1600" spc="-1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with</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zero extension</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6675">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6"/>
                  </a:ext>
                </a:extLst>
              </a:tr>
              <a:tr h="736026">
                <a:tc>
                  <a:txBody>
                    <a:bodyPr/>
                    <a:lstStyle/>
                    <a:p>
                      <a:pPr marL="1270" algn="ctr">
                        <a:lnSpc>
                          <a:spcPct val="100000"/>
                        </a:lnSpc>
                      </a:pP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8580">
                        <a:lnSpc>
                          <a:spcPct val="100000"/>
                        </a:lnSpc>
                        <a:spcBef>
                          <a:spcPts val="15"/>
                        </a:spcBef>
                      </a:pP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7945" marR="62230">
                        <a:lnSpc>
                          <a:spcPct val="100000"/>
                        </a:lnSpc>
                      </a:pP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6675">
                        <a:lnSpc>
                          <a:spcPct val="100000"/>
                        </a:lnSpc>
                        <a:spcBef>
                          <a:spcPts val="10"/>
                        </a:spcBef>
                      </a:pP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8DB3-E518-688D-3479-ACB278E48D39}"/>
              </a:ext>
            </a:extLst>
          </p:cNvPr>
          <p:cNvSpPr>
            <a:spLocks noGrp="1"/>
          </p:cNvSpPr>
          <p:nvPr>
            <p:ph type="title"/>
          </p:nvPr>
        </p:nvSpPr>
        <p:spPr/>
        <p:txBody>
          <a:bodyPr>
            <a:normAutofit/>
          </a:bodyPr>
          <a:lstStyle/>
          <a:p>
            <a:pPr marL="399415" indent="-203200" algn="ctr">
              <a:spcBef>
                <a:spcPts val="480"/>
              </a:spcBef>
            </a:pPr>
            <a:r>
              <a:rPr lang="en-US" sz="3600" b="1">
                <a:solidFill>
                  <a:srgbClr val="BF0000"/>
                </a:solidFill>
                <a:effectLst/>
                <a:uFill>
                  <a:solidFill>
                    <a:srgbClr val="BF0000"/>
                  </a:solidFill>
                </a:uFill>
                <a:latin typeface="Times New Roman" panose="02020603050405020304" pitchFamily="18" charset="0"/>
                <a:ea typeface="Times New Roman" panose="02020603050405020304" pitchFamily="18" charset="0"/>
              </a:rPr>
              <a:t>CHARACTERISTICS</a:t>
            </a:r>
            <a:r>
              <a:rPr lang="en-US" sz="3600" b="1" spc="170">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3600" b="1">
                <a:solidFill>
                  <a:srgbClr val="BF0000"/>
                </a:solidFill>
                <a:effectLst/>
                <a:uFill>
                  <a:solidFill>
                    <a:srgbClr val="BF0000"/>
                  </a:solidFill>
                </a:uFill>
                <a:latin typeface="Times New Roman" panose="02020603050405020304" pitchFamily="18" charset="0"/>
                <a:ea typeface="Times New Roman" panose="02020603050405020304" pitchFamily="18" charset="0"/>
              </a:rPr>
              <a:t>OF</a:t>
            </a:r>
            <a:r>
              <a:rPr lang="en-US" sz="3600" b="1" spc="175">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r>
              <a:rPr lang="en-US" sz="3600" b="1">
                <a:solidFill>
                  <a:srgbClr val="BF0000"/>
                </a:solidFill>
                <a:effectLst/>
                <a:uFill>
                  <a:solidFill>
                    <a:srgbClr val="BF0000"/>
                  </a:solidFill>
                </a:uFill>
                <a:latin typeface="Times New Roman" panose="02020603050405020304" pitchFamily="18" charset="0"/>
                <a:ea typeface="Times New Roman" panose="02020603050405020304" pitchFamily="18" charset="0"/>
              </a:rPr>
              <a:t>JAVA</a:t>
            </a:r>
            <a:r>
              <a:rPr lang="en-US" sz="3600" b="1" spc="175">
                <a:solidFill>
                  <a:srgbClr val="BF0000"/>
                </a:solidFill>
                <a:effectLst/>
                <a:uFill>
                  <a:solidFill>
                    <a:srgbClr val="BF0000"/>
                  </a:solidFill>
                </a:uFill>
                <a:latin typeface="Times New Roman" panose="02020603050405020304" pitchFamily="18" charset="0"/>
                <a:ea typeface="Times New Roman" panose="02020603050405020304" pitchFamily="18" charset="0"/>
              </a:rPr>
              <a:t> </a:t>
            </a:r>
            <a:br>
              <a:rPr lang="en-US" sz="3600" b="1" spc="175">
                <a:solidFill>
                  <a:srgbClr val="BF0000"/>
                </a:solidFill>
                <a:effectLst/>
                <a:uFill>
                  <a:solidFill>
                    <a:srgbClr val="BF0000"/>
                  </a:solidFill>
                </a:uFill>
                <a:latin typeface="Times New Roman" panose="02020603050405020304" pitchFamily="18" charset="0"/>
                <a:ea typeface="Times New Roman" panose="02020603050405020304" pitchFamily="18" charset="0"/>
              </a:rPr>
            </a:br>
            <a:r>
              <a:rPr lang="en-US" sz="3600" b="1">
                <a:solidFill>
                  <a:srgbClr val="BF0000"/>
                </a:solidFill>
                <a:effectLst/>
                <a:uFill>
                  <a:solidFill>
                    <a:srgbClr val="BF0000"/>
                  </a:solidFill>
                </a:uFill>
                <a:latin typeface="Times New Roman" panose="02020603050405020304" pitchFamily="18" charset="0"/>
                <a:ea typeface="Times New Roman" panose="02020603050405020304" pitchFamily="18" charset="0"/>
              </a:rPr>
              <a:t>(</a:t>
            </a:r>
            <a:r>
              <a:rPr lang="en-US" sz="3600" b="1">
                <a:solidFill>
                  <a:srgbClr val="001F60"/>
                </a:solidFill>
                <a:effectLst/>
                <a:uFill>
                  <a:solidFill>
                    <a:srgbClr val="BF0000"/>
                  </a:solidFill>
                </a:uFill>
                <a:latin typeface="Times New Roman" panose="02020603050405020304" pitchFamily="18" charset="0"/>
                <a:ea typeface="Times New Roman" panose="02020603050405020304" pitchFamily="18" charset="0"/>
              </a:rPr>
              <a:t>JAVA</a:t>
            </a:r>
            <a:r>
              <a:rPr lang="en-US" sz="3600" b="1" spc="175">
                <a:solidFill>
                  <a:srgbClr val="001F60"/>
                </a:solidFill>
                <a:effectLst/>
                <a:uFill>
                  <a:solidFill>
                    <a:srgbClr val="BF0000"/>
                  </a:solidFill>
                </a:uFill>
                <a:latin typeface="Times New Roman" panose="02020603050405020304" pitchFamily="18" charset="0"/>
                <a:ea typeface="Times New Roman" panose="02020603050405020304" pitchFamily="18" charset="0"/>
              </a:rPr>
              <a:t> </a:t>
            </a:r>
            <a:r>
              <a:rPr lang="en-US" sz="3600" b="1">
                <a:solidFill>
                  <a:srgbClr val="001F60"/>
                </a:solidFill>
                <a:effectLst/>
                <a:uFill>
                  <a:solidFill>
                    <a:srgbClr val="BF0000"/>
                  </a:solidFill>
                </a:uFill>
                <a:latin typeface="Times New Roman" panose="02020603050405020304" pitchFamily="18" charset="0"/>
                <a:ea typeface="Times New Roman" panose="02020603050405020304" pitchFamily="18" charset="0"/>
              </a:rPr>
              <a:t>BUZZWORDS</a:t>
            </a:r>
            <a:r>
              <a:rPr lang="en-US" sz="3600" b="1">
                <a:solidFill>
                  <a:srgbClr val="BF0000"/>
                </a:solidFill>
                <a:effectLst/>
                <a:uFill>
                  <a:solidFill>
                    <a:srgbClr val="BF0000"/>
                  </a:solidFill>
                </a:uFill>
                <a:latin typeface="Times New Roman" panose="02020603050405020304" pitchFamily="18" charset="0"/>
                <a:ea typeface="Times New Roman" panose="02020603050405020304" pitchFamily="18" charset="0"/>
              </a:rPr>
              <a:t>)</a:t>
            </a:r>
            <a:endParaRPr lang="en-IN" sz="3600" b="1">
              <a:effectLst/>
              <a:uFill>
                <a:solidFill>
                  <a:srgbClr val="000000"/>
                </a:solidFill>
              </a:uFill>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2B904961-34F0-0755-0638-895B6BE6C8E6}"/>
              </a:ext>
            </a:extLst>
          </p:cNvPr>
          <p:cNvSpPr>
            <a:spLocks noGrp="1"/>
          </p:cNvSpPr>
          <p:nvPr>
            <p:ph idx="1"/>
          </p:nvPr>
        </p:nvSpPr>
        <p:spPr/>
        <p:txBody>
          <a:bodyPr>
            <a:normAutofit/>
          </a:bodyPr>
          <a:lstStyle/>
          <a:p>
            <a:pPr marL="0" indent="0">
              <a:buNone/>
            </a:pPr>
            <a:r>
              <a:rPr lang="en-US" sz="2000" b="1" dirty="0">
                <a:solidFill>
                  <a:srgbClr val="C00000"/>
                </a:solidFill>
                <a:latin typeface="Times New Roman" panose="02020603050405020304" pitchFamily="18" charset="0"/>
                <a:cs typeface="Times New Roman" panose="02020603050405020304" pitchFamily="18" charset="0"/>
              </a:rPr>
              <a:t>1.	Simple</a:t>
            </a:r>
          </a:p>
          <a:p>
            <a:pPr marL="457200" lvl="1" indent="0">
              <a:buNone/>
            </a:pPr>
            <a:r>
              <a:rPr lang="en-US" sz="2000" dirty="0">
                <a:latin typeface="Times New Roman" panose="02020603050405020304" pitchFamily="18" charset="0"/>
                <a:cs typeface="Times New Roman" panose="02020603050405020304" pitchFamily="18" charset="0"/>
              </a:rPr>
              <a:t>❖	Easy to write and more readable and eye catching.</a:t>
            </a:r>
          </a:p>
          <a:p>
            <a:pPr marL="457200" lvl="1" indent="0">
              <a:buNone/>
            </a:pPr>
            <a:r>
              <a:rPr lang="en-US" sz="2000" dirty="0">
                <a:latin typeface="Times New Roman" panose="02020603050405020304" pitchFamily="18" charset="0"/>
                <a:cs typeface="Times New Roman" panose="02020603050405020304" pitchFamily="18" charset="0"/>
              </a:rPr>
              <a:t>❖	Has concise set of features that makes it easy to learn and use.</a:t>
            </a:r>
          </a:p>
          <a:p>
            <a:pPr marL="457200" lvl="1" indent="0">
              <a:buNone/>
            </a:pPr>
            <a:r>
              <a:rPr lang="en-US" sz="2000" dirty="0">
                <a:latin typeface="Times New Roman" panose="02020603050405020304" pitchFamily="18" charset="0"/>
                <a:cs typeface="Times New Roman" panose="02020603050405020304" pitchFamily="18" charset="0"/>
              </a:rPr>
              <a:t>❖	Most of the concepts are drew from C++ thus making Java learning simpler.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solidFill>
                  <a:srgbClr val="C00000"/>
                </a:solidFill>
                <a:latin typeface="Times New Roman" panose="02020603050405020304" pitchFamily="18" charset="0"/>
                <a:cs typeface="Times New Roman" panose="02020603050405020304" pitchFamily="18" charset="0"/>
              </a:rPr>
              <a:t>2.	 Secure</a:t>
            </a:r>
          </a:p>
          <a:p>
            <a:pPr marL="0" indent="0">
              <a:buNone/>
            </a:pPr>
            <a:r>
              <a:rPr lang="en-US" sz="2000" dirty="0">
                <a:latin typeface="Times New Roman" panose="02020603050405020304" pitchFamily="18" charset="0"/>
                <a:cs typeface="Times New Roman" panose="02020603050405020304" pitchFamily="18" charset="0"/>
              </a:rPr>
              <a:t>❖	Cannot harm other system thus making it secure.</a:t>
            </a:r>
          </a:p>
          <a:p>
            <a:pPr marL="0" indent="0">
              <a:buNone/>
            </a:pPr>
            <a:r>
              <a:rPr lang="en-US" sz="2000" dirty="0">
                <a:latin typeface="Times New Roman" panose="02020603050405020304" pitchFamily="18" charset="0"/>
                <a:cs typeface="Times New Roman" panose="02020603050405020304" pitchFamily="18" charset="0"/>
              </a:rPr>
              <a:t>❖	Provides a secure means of creating Internet applications.</a:t>
            </a:r>
          </a:p>
          <a:p>
            <a:pPr marL="0" indent="0">
              <a:buNone/>
            </a:pPr>
            <a:r>
              <a:rPr lang="en-US" sz="2000" dirty="0">
                <a:latin typeface="Times New Roman" panose="02020603050405020304" pitchFamily="18" charset="0"/>
                <a:cs typeface="Times New Roman" panose="02020603050405020304" pitchFamily="18" charset="0"/>
              </a:rPr>
              <a:t>❖	Provides secure way to access web applications.</a:t>
            </a:r>
          </a:p>
          <a:p>
            <a:endParaRPr lang="en-IN" dirty="0"/>
          </a:p>
        </p:txBody>
      </p:sp>
    </p:spTree>
    <p:extLst>
      <p:ext uri="{BB962C8B-B14F-4D97-AF65-F5344CB8AC3E}">
        <p14:creationId xmlns:p14="http://schemas.microsoft.com/office/powerpoint/2010/main" val="30265975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500034" y="357166"/>
          <a:ext cx="8229603" cy="5751387"/>
        </p:xfrm>
        <a:graphic>
          <a:graphicData uri="http://schemas.openxmlformats.org/drawingml/2006/table">
            <a:tbl>
              <a:tblPr firstRow="1" bandRow="1">
                <a:tableStyleId>{5C22544A-7EE6-4342-B048-85BDC9FD1C3A}</a:tableStyleId>
              </a:tblPr>
              <a:tblGrid>
                <a:gridCol w="1285884">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3786214">
                  <a:extLst>
                    <a:ext uri="{9D8B030D-6E8A-4147-A177-3AD203B41FA5}">
                      <a16:colId xmlns:a16="http://schemas.microsoft.com/office/drawing/2014/main" val="20002"/>
                    </a:ext>
                  </a:extLst>
                </a:gridCol>
                <a:gridCol w="1728745">
                  <a:extLst>
                    <a:ext uri="{9D8B030D-6E8A-4147-A177-3AD203B41FA5}">
                      <a16:colId xmlns:a16="http://schemas.microsoft.com/office/drawing/2014/main" val="20003"/>
                    </a:ext>
                  </a:extLst>
                </a:gridCol>
              </a:tblGrid>
              <a:tr h="370840">
                <a:tc>
                  <a:txBody>
                    <a:bodyPr/>
                    <a:lstStyle/>
                    <a:p>
                      <a:pPr algn="ctr">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Precedence</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8580">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Operator</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7945">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Type</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6675">
                        <a:lnSpc>
                          <a:spcPct val="100000"/>
                        </a:lnSpc>
                        <a:spcBef>
                          <a:spcPts val="20"/>
                        </a:spcBef>
                      </a:pPr>
                      <a:r>
                        <a:rPr sz="1600" b="1" spc="-5">
                          <a:solidFill>
                            <a:schemeClr val="tx1"/>
                          </a:solidFill>
                          <a:latin typeface="Times New Roman" panose="02020603050405020304" pitchFamily="18" charset="0"/>
                          <a:cs typeface="Times New Roman" panose="02020603050405020304" pitchFamily="18" charset="0"/>
                        </a:rPr>
                        <a:t>Associativity</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0"/>
                  </a:ext>
                </a:extLst>
              </a:tr>
              <a:tr h="370840">
                <a:tc>
                  <a:txBody>
                    <a:bodyPr/>
                    <a:lstStyle/>
                    <a:p>
                      <a:pPr>
                        <a:lnSpc>
                          <a:spcPct val="100000"/>
                        </a:lnSpc>
                      </a:pPr>
                      <a:endParaRPr sz="1600">
                        <a:solidFill>
                          <a:schemeClr val="tx1"/>
                        </a:solidFill>
                        <a:latin typeface="Times New Roman" panose="02020603050405020304" pitchFamily="18" charset="0"/>
                        <a:cs typeface="Times New Roman" panose="02020603050405020304" pitchFamily="18" charset="0"/>
                      </a:endParaRPr>
                    </a:p>
                    <a:p>
                      <a:pPr>
                        <a:lnSpc>
                          <a:spcPct val="100000"/>
                        </a:lnSpc>
                        <a:spcBef>
                          <a:spcPts val="40"/>
                        </a:spcBef>
                      </a:pPr>
                      <a:endParaRPr sz="1600">
                        <a:solidFill>
                          <a:schemeClr val="tx1"/>
                        </a:solidFill>
                        <a:latin typeface="Times New Roman" panose="02020603050405020304" pitchFamily="18" charset="0"/>
                        <a:cs typeface="Times New Roman" panose="02020603050405020304" pitchFamily="18" charset="0"/>
                      </a:endParaRPr>
                    </a:p>
                    <a:p>
                      <a:pPr algn="ctr">
                        <a:lnSpc>
                          <a:spcPct val="100000"/>
                        </a:lnSpc>
                      </a:pPr>
                      <a:r>
                        <a:rPr sz="1600">
                          <a:solidFill>
                            <a:schemeClr val="tx1"/>
                          </a:solidFill>
                          <a:latin typeface="Times New Roman" panose="02020603050405020304" pitchFamily="18" charset="0"/>
                          <a:cs typeface="Times New Roman" panose="02020603050405020304" pitchFamily="18" charset="0"/>
                        </a:rPr>
                        <a:t>9</a:t>
                      </a:r>
                    </a:p>
                  </a:txBody>
                  <a:tcPr marL="0" marR="0" marT="0" marB="0" anchor="ctr"/>
                </a:tc>
                <a:tc>
                  <a:txBody>
                    <a:bodyPr/>
                    <a:lstStyle/>
                    <a:p>
                      <a:pPr marL="68580">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&lt;</a:t>
                      </a:r>
                    </a:p>
                    <a:p>
                      <a:pPr marL="68580">
                        <a:lnSpc>
                          <a:spcPct val="100000"/>
                        </a:lnSpc>
                      </a:pPr>
                      <a:r>
                        <a:rPr sz="1600">
                          <a:solidFill>
                            <a:schemeClr val="tx1"/>
                          </a:solidFill>
                          <a:latin typeface="Times New Roman" panose="02020603050405020304" pitchFamily="18" charset="0"/>
                          <a:cs typeface="Times New Roman" panose="02020603050405020304" pitchFamily="18" charset="0"/>
                        </a:rPr>
                        <a:t>&lt;=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&gt;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&gt;=</a:t>
                      </a:r>
                    </a:p>
                    <a:p>
                      <a:pPr marL="68580">
                        <a:lnSpc>
                          <a:spcPts val="1375"/>
                        </a:lnSpc>
                        <a:spcBef>
                          <a:spcPts val="15"/>
                        </a:spcBef>
                      </a:pPr>
                      <a:r>
                        <a:rPr sz="1600">
                          <a:solidFill>
                            <a:schemeClr val="tx1"/>
                          </a:solidFill>
                          <a:latin typeface="Times New Roman" panose="02020603050405020304" pitchFamily="18" charset="0"/>
                          <a:cs typeface="Times New Roman" panose="02020603050405020304" pitchFamily="18" charset="0"/>
                        </a:rPr>
                        <a:t>instanceof</a:t>
                      </a:r>
                    </a:p>
                  </a:txBody>
                  <a:tcPr marL="0" marR="0" marT="3175" marB="0" anchor="ctr"/>
                </a:tc>
                <a:tc>
                  <a:txBody>
                    <a:bodyPr/>
                    <a:lstStyle/>
                    <a:p>
                      <a:pPr marL="67945" marR="678815">
                        <a:lnSpc>
                          <a:spcPct val="100400"/>
                        </a:lnSpc>
                        <a:spcBef>
                          <a:spcPts val="15"/>
                        </a:spcBef>
                      </a:pPr>
                      <a:r>
                        <a:rPr sz="1600" spc="-5">
                          <a:solidFill>
                            <a:schemeClr val="tx1"/>
                          </a:solidFill>
                          <a:latin typeface="Times New Roman" panose="02020603050405020304" pitchFamily="18" charset="0"/>
                          <a:cs typeface="Times New Roman" panose="02020603050405020304" pitchFamily="18" charset="0"/>
                        </a:rPr>
                        <a:t>Relational less</a:t>
                      </a: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than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678815">
                        <a:lnSpc>
                          <a:spcPct val="100400"/>
                        </a:lnSpc>
                        <a:spcBef>
                          <a:spcPts val="15"/>
                        </a:spcBef>
                      </a:pPr>
                      <a:r>
                        <a:rPr sz="1600" spc="-5">
                          <a:solidFill>
                            <a:schemeClr val="tx1"/>
                          </a:solidFill>
                          <a:latin typeface="Times New Roman" panose="02020603050405020304" pitchFamily="18" charset="0"/>
                          <a:cs typeface="Times New Roman" panose="02020603050405020304" pitchFamily="18" charset="0"/>
                        </a:rPr>
                        <a:t>Relational less than or </a:t>
                      </a:r>
                      <a:r>
                        <a:rPr sz="1600">
                          <a:solidFill>
                            <a:schemeClr val="tx1"/>
                          </a:solidFill>
                          <a:latin typeface="Times New Roman" panose="02020603050405020304" pitchFamily="18" charset="0"/>
                          <a:cs typeface="Times New Roman" panose="02020603050405020304" pitchFamily="18" charset="0"/>
                        </a:rPr>
                        <a:t>equal </a:t>
                      </a:r>
                      <a:r>
                        <a:rPr sz="1600" spc="-36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Relational greater</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than</a:t>
                      </a:r>
                      <a:endParaRPr sz="1600">
                        <a:solidFill>
                          <a:schemeClr val="tx1"/>
                        </a:solidFill>
                        <a:latin typeface="Times New Roman" panose="02020603050405020304" pitchFamily="18" charset="0"/>
                        <a:cs typeface="Times New Roman" panose="02020603050405020304" pitchFamily="18" charset="0"/>
                      </a:endParaRPr>
                    </a:p>
                    <a:p>
                      <a:pPr marL="67945" marR="446405">
                        <a:lnSpc>
                          <a:spcPct val="100800"/>
                        </a:lnSpc>
                      </a:pPr>
                      <a:r>
                        <a:rPr sz="1600" spc="-5">
                          <a:solidFill>
                            <a:schemeClr val="tx1"/>
                          </a:solidFill>
                          <a:latin typeface="Times New Roman" panose="02020603050405020304" pitchFamily="18" charset="0"/>
                          <a:cs typeface="Times New Roman" panose="02020603050405020304" pitchFamily="18" charset="0"/>
                        </a:rPr>
                        <a:t>Relational greater than or </a:t>
                      </a:r>
                      <a:r>
                        <a:rPr sz="1600">
                          <a:solidFill>
                            <a:schemeClr val="tx1"/>
                          </a:solidFill>
                          <a:latin typeface="Times New Roman" panose="02020603050405020304" pitchFamily="18" charset="0"/>
                          <a:cs typeface="Times New Roman" panose="02020603050405020304" pitchFamily="18" charset="0"/>
                        </a:rPr>
                        <a:t>equal </a:t>
                      </a:r>
                      <a:r>
                        <a:rPr sz="1600" spc="-360">
                          <a:solidFill>
                            <a:schemeClr val="tx1"/>
                          </a:solidFill>
                          <a:latin typeface="Times New Roman" panose="02020603050405020304" pitchFamily="18" charset="0"/>
                          <a:cs typeface="Times New Roman" panose="02020603050405020304" pitchFamily="18" charset="0"/>
                        </a:rPr>
                        <a:t> </a:t>
                      </a:r>
                      <a:endParaRPr lang="en-US" sz="1600" spc="-360">
                        <a:solidFill>
                          <a:schemeClr val="tx1"/>
                        </a:solidFill>
                        <a:latin typeface="Times New Roman" panose="02020603050405020304" pitchFamily="18" charset="0"/>
                        <a:cs typeface="Times New Roman" panose="02020603050405020304" pitchFamily="18" charset="0"/>
                      </a:endParaRPr>
                    </a:p>
                    <a:p>
                      <a:pPr marL="67945" marR="446405">
                        <a:lnSpc>
                          <a:spcPct val="100800"/>
                        </a:lnSpc>
                      </a:pPr>
                      <a:r>
                        <a:rPr sz="1600" spc="-5">
                          <a:solidFill>
                            <a:schemeClr val="tx1"/>
                          </a:solidFill>
                          <a:latin typeface="Times New Roman" panose="02020603050405020304" pitchFamily="18" charset="0"/>
                          <a:cs typeface="Times New Roman" panose="02020603050405020304" pitchFamily="18" charset="0"/>
                        </a:rPr>
                        <a:t>Type</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comparison</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(objects only)</a:t>
                      </a:r>
                      <a:endParaRPr sz="1600">
                        <a:solidFill>
                          <a:schemeClr val="tx1"/>
                        </a:solidFill>
                        <a:latin typeface="Times New Roman" panose="02020603050405020304" pitchFamily="18" charset="0"/>
                        <a:cs typeface="Times New Roman" panose="02020603050405020304" pitchFamily="18" charset="0"/>
                      </a:endParaRPr>
                    </a:p>
                  </a:txBody>
                  <a:tcPr marL="0" marR="0" marT="1905" marB="0" anchor="ctr"/>
                </a:tc>
                <a:tc>
                  <a:txBody>
                    <a:bodyPr/>
                    <a:lstStyle/>
                    <a:p>
                      <a:pPr marL="66675">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1"/>
                  </a:ext>
                </a:extLst>
              </a:tr>
              <a:tr h="370840">
                <a:tc>
                  <a:txBody>
                    <a:bodyPr/>
                    <a:lstStyle/>
                    <a:p>
                      <a:pPr algn="ctr">
                        <a:lnSpc>
                          <a:spcPct val="100000"/>
                        </a:lnSpc>
                        <a:spcBef>
                          <a:spcPts val="740"/>
                        </a:spcBef>
                      </a:pPr>
                      <a:r>
                        <a:rPr sz="1600">
                          <a:solidFill>
                            <a:schemeClr val="tx1"/>
                          </a:solidFill>
                          <a:latin typeface="Times New Roman" panose="02020603050405020304" pitchFamily="18" charset="0"/>
                          <a:cs typeface="Times New Roman" panose="02020603050405020304" pitchFamily="18" charset="0"/>
                        </a:rPr>
                        <a:t>8</a:t>
                      </a:r>
                    </a:p>
                  </a:txBody>
                  <a:tcPr marL="0" marR="0" marT="93980" marB="0" anchor="ctr"/>
                </a:tc>
                <a:tc>
                  <a:txBody>
                    <a:bodyPr/>
                    <a:lstStyle/>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p>
                      <a:pPr marL="68580">
                        <a:lnSpc>
                          <a:spcPts val="1375"/>
                        </a:lnSpc>
                        <a:spcBef>
                          <a:spcPts val="15"/>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7945" marR="914400">
                        <a:lnSpc>
                          <a:spcPct val="100800"/>
                        </a:lnSpc>
                      </a:pPr>
                      <a:r>
                        <a:rPr sz="1600" spc="-5">
                          <a:solidFill>
                            <a:schemeClr val="tx1"/>
                          </a:solidFill>
                          <a:latin typeface="Times New Roman" panose="02020603050405020304" pitchFamily="18" charset="0"/>
                          <a:cs typeface="Times New Roman" panose="02020603050405020304" pitchFamily="18" charset="0"/>
                        </a:rPr>
                        <a:t>Relational </a:t>
                      </a:r>
                      <a:r>
                        <a:rPr sz="1600">
                          <a:solidFill>
                            <a:schemeClr val="tx1"/>
                          </a:solidFill>
                          <a:latin typeface="Times New Roman" panose="02020603050405020304" pitchFamily="18" charset="0"/>
                          <a:cs typeface="Times New Roman" panose="02020603050405020304" pitchFamily="18" charset="0"/>
                        </a:rPr>
                        <a:t>is equal </a:t>
                      </a:r>
                      <a:r>
                        <a:rPr sz="1600" spc="-5">
                          <a:solidFill>
                            <a:schemeClr val="tx1"/>
                          </a:solidFill>
                          <a:latin typeface="Times New Roman" panose="02020603050405020304" pitchFamily="18" charset="0"/>
                          <a:cs typeface="Times New Roman" panose="02020603050405020304" pitchFamily="18" charset="0"/>
                        </a:rPr>
                        <a:t>to </a:t>
                      </a:r>
                      <a:endParaRPr lang="en-US" sz="1600" spc="-5">
                        <a:solidFill>
                          <a:schemeClr val="tx1"/>
                        </a:solidFill>
                        <a:latin typeface="Times New Roman" panose="02020603050405020304" pitchFamily="18" charset="0"/>
                        <a:cs typeface="Times New Roman" panose="02020603050405020304" pitchFamily="18" charset="0"/>
                      </a:endParaRPr>
                    </a:p>
                    <a:p>
                      <a:pPr marL="67945" marR="914400">
                        <a:lnSpc>
                          <a:spcPct val="100800"/>
                        </a:lnSpc>
                      </a:pP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Relational</a:t>
                      </a:r>
                      <a:r>
                        <a:rPr sz="1600" spc="-1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is</a:t>
                      </a:r>
                      <a:r>
                        <a:rPr sz="1600" spc="-1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not</a:t>
                      </a:r>
                      <a:r>
                        <a:rPr sz="1600" spc="-1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equal</a:t>
                      </a:r>
                      <a:r>
                        <a:rPr sz="1600" spc="-2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endParaRPr sz="1600">
                        <a:solidFill>
                          <a:schemeClr val="tx1"/>
                        </a:solidFill>
                        <a:latin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2"/>
                  </a:ext>
                </a:extLst>
              </a:tr>
              <a:tr h="370840">
                <a:tc>
                  <a:txBody>
                    <a:bodyPr/>
                    <a:lstStyle/>
                    <a:p>
                      <a:pPr algn="ctr">
                        <a:lnSpc>
                          <a:spcPts val="1380"/>
                        </a:lnSpc>
                        <a:spcBef>
                          <a:spcPts val="25"/>
                        </a:spcBef>
                      </a:pPr>
                      <a:r>
                        <a:rPr sz="1600">
                          <a:solidFill>
                            <a:schemeClr val="tx1"/>
                          </a:solidFill>
                          <a:latin typeface="Times New Roman" panose="02020603050405020304" pitchFamily="18" charset="0"/>
                          <a:cs typeface="Times New Roman" panose="02020603050405020304" pitchFamily="18" charset="0"/>
                        </a:rPr>
                        <a:t>7</a:t>
                      </a:r>
                    </a:p>
                  </a:txBody>
                  <a:tcPr marL="0" marR="0" marT="3175" marB="0" anchor="ctr"/>
                </a:tc>
                <a:tc>
                  <a:txBody>
                    <a:bodyPr/>
                    <a:lstStyle/>
                    <a:p>
                      <a:pPr marL="68580">
                        <a:lnSpc>
                          <a:spcPts val="1380"/>
                        </a:lnSpc>
                        <a:spcBef>
                          <a:spcPts val="25"/>
                        </a:spcBef>
                      </a:pPr>
                      <a:r>
                        <a:rPr sz="1600">
                          <a:solidFill>
                            <a:schemeClr val="tx1"/>
                          </a:solidFill>
                          <a:latin typeface="Times New Roman" panose="02020603050405020304" pitchFamily="18" charset="0"/>
                          <a:cs typeface="Times New Roman" panose="02020603050405020304" pitchFamily="18" charset="0"/>
                        </a:rPr>
                        <a:t>&amp;</a:t>
                      </a:r>
                    </a:p>
                  </a:txBody>
                  <a:tcPr marL="0" marR="0" marT="3175" marB="0" anchor="ctr"/>
                </a:tc>
                <a:tc>
                  <a:txBody>
                    <a:bodyPr/>
                    <a:lstStyle/>
                    <a:p>
                      <a:pPr marL="67945">
                        <a:lnSpc>
                          <a:spcPts val="1380"/>
                        </a:lnSpc>
                        <a:spcBef>
                          <a:spcPts val="25"/>
                        </a:spcBef>
                      </a:pPr>
                      <a:r>
                        <a:rPr sz="1600" spc="-5">
                          <a:solidFill>
                            <a:schemeClr val="tx1"/>
                          </a:solidFill>
                          <a:latin typeface="Times New Roman" panose="02020603050405020304" pitchFamily="18" charset="0"/>
                          <a:cs typeface="Times New Roman" panose="02020603050405020304" pitchFamily="18" charset="0"/>
                        </a:rPr>
                        <a:t>Bitwise</a:t>
                      </a:r>
                      <a:r>
                        <a:rPr sz="1600" spc="-45">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AND</a:t>
                      </a:r>
                    </a:p>
                  </a:txBody>
                  <a:tcPr marL="0" marR="0" marT="3175" marB="0" anchor="ctr"/>
                </a:tc>
                <a:tc>
                  <a:txBody>
                    <a:bodyPr/>
                    <a:lstStyle/>
                    <a:p>
                      <a:pPr marL="66675">
                        <a:lnSpc>
                          <a:spcPts val="1380"/>
                        </a:lnSpc>
                        <a:spcBef>
                          <a:spcPts val="25"/>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extLst>
                  <a:ext uri="{0D108BD9-81ED-4DB2-BD59-A6C34878D82A}">
                    <a16:rowId xmlns:a16="http://schemas.microsoft.com/office/drawing/2014/main" val="10003"/>
                  </a:ext>
                </a:extLst>
              </a:tr>
              <a:tr h="370840">
                <a:tc>
                  <a:txBody>
                    <a:bodyPr/>
                    <a:lstStyle/>
                    <a:p>
                      <a:pPr algn="ctr">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6</a:t>
                      </a:r>
                    </a:p>
                  </a:txBody>
                  <a:tcPr marL="0" marR="0" marT="2540" marB="0" anchor="ctr"/>
                </a:tc>
                <a:tc>
                  <a:txBody>
                    <a:bodyPr/>
                    <a:lstStyle/>
                    <a:p>
                      <a:pPr marL="68580">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a:t>
                      </a:r>
                    </a:p>
                  </a:txBody>
                  <a:tcPr marL="0" marR="0" marT="2540" marB="0" anchor="ctr"/>
                </a:tc>
                <a:tc>
                  <a:txBody>
                    <a:bodyPr/>
                    <a:lstStyle/>
                    <a:p>
                      <a:pPr marL="67945">
                        <a:lnSpc>
                          <a:spcPts val="1375"/>
                        </a:lnSpc>
                        <a:spcBef>
                          <a:spcPts val="20"/>
                        </a:spcBef>
                      </a:pPr>
                      <a:r>
                        <a:rPr sz="1600" spc="-5">
                          <a:solidFill>
                            <a:schemeClr val="tx1"/>
                          </a:solidFill>
                          <a:latin typeface="Times New Roman" panose="02020603050405020304" pitchFamily="18" charset="0"/>
                          <a:cs typeface="Times New Roman" panose="02020603050405020304" pitchFamily="18" charset="0"/>
                        </a:rPr>
                        <a:t>Bitwise</a:t>
                      </a:r>
                      <a:r>
                        <a:rPr sz="1600" spc="-2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exclusive</a:t>
                      </a:r>
                      <a:r>
                        <a:rPr sz="1600" spc="-2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OR</a:t>
                      </a:r>
                    </a:p>
                  </a:txBody>
                  <a:tcPr marL="0" marR="0" marT="2540" marB="0" anchor="ctr"/>
                </a:tc>
                <a:tc>
                  <a:txBody>
                    <a:bodyPr/>
                    <a:lstStyle/>
                    <a:p>
                      <a:pPr marL="66675">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4"/>
                  </a:ext>
                </a:extLst>
              </a:tr>
              <a:tr h="370840">
                <a:tc>
                  <a:txBody>
                    <a:bodyPr/>
                    <a:lstStyle/>
                    <a:p>
                      <a:pPr algn="ctr">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5</a:t>
                      </a:r>
                    </a:p>
                  </a:txBody>
                  <a:tcPr marL="0" marR="0" marT="2540" marB="0" anchor="ctr"/>
                </a:tc>
                <a:tc>
                  <a:txBody>
                    <a:bodyPr/>
                    <a:lstStyle/>
                    <a:p>
                      <a:pPr marL="68580">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a:t>
                      </a:r>
                    </a:p>
                  </a:txBody>
                  <a:tcPr marL="0" marR="0" marT="2540" marB="0" anchor="ctr"/>
                </a:tc>
                <a:tc>
                  <a:txBody>
                    <a:bodyPr/>
                    <a:lstStyle/>
                    <a:p>
                      <a:pPr marL="67945">
                        <a:lnSpc>
                          <a:spcPts val="1375"/>
                        </a:lnSpc>
                        <a:spcBef>
                          <a:spcPts val="20"/>
                        </a:spcBef>
                      </a:pPr>
                      <a:r>
                        <a:rPr sz="1600" spc="-5">
                          <a:solidFill>
                            <a:schemeClr val="tx1"/>
                          </a:solidFill>
                          <a:latin typeface="Times New Roman" panose="02020603050405020304" pitchFamily="18" charset="0"/>
                          <a:cs typeface="Times New Roman" panose="02020603050405020304" pitchFamily="18" charset="0"/>
                        </a:rPr>
                        <a:t>Bitwise</a:t>
                      </a:r>
                      <a:r>
                        <a:rPr sz="1600" spc="-1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inclusive</a:t>
                      </a:r>
                      <a:r>
                        <a:rPr sz="1600" spc="-15">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OR</a:t>
                      </a:r>
                    </a:p>
                  </a:txBody>
                  <a:tcPr marL="0" marR="0" marT="2540" marB="0" anchor="ctr"/>
                </a:tc>
                <a:tc>
                  <a:txBody>
                    <a:bodyPr/>
                    <a:lstStyle/>
                    <a:p>
                      <a:pPr marL="66675">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5"/>
                  </a:ext>
                </a:extLst>
              </a:tr>
              <a:tr h="370840">
                <a:tc>
                  <a:txBody>
                    <a:bodyPr/>
                    <a:lstStyle/>
                    <a:p>
                      <a:pPr algn="ctr">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4</a:t>
                      </a:r>
                    </a:p>
                  </a:txBody>
                  <a:tcPr marL="0" marR="0" marT="2540" marB="0" anchor="ctr"/>
                </a:tc>
                <a:tc>
                  <a:txBody>
                    <a:bodyPr/>
                    <a:lstStyle/>
                    <a:p>
                      <a:pPr marL="68580">
                        <a:lnSpc>
                          <a:spcPts val="1375"/>
                        </a:lnSpc>
                        <a:spcBef>
                          <a:spcPts val="20"/>
                        </a:spcBef>
                      </a:pPr>
                      <a:r>
                        <a:rPr sz="1600" spc="-5">
                          <a:solidFill>
                            <a:schemeClr val="tx1"/>
                          </a:solidFill>
                          <a:latin typeface="Times New Roman" panose="02020603050405020304" pitchFamily="18" charset="0"/>
                          <a:cs typeface="Times New Roman" panose="02020603050405020304" pitchFamily="18" charset="0"/>
                        </a:rPr>
                        <a:t>&amp;&amp;</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tc>
                  <a:txBody>
                    <a:bodyPr/>
                    <a:lstStyle/>
                    <a:p>
                      <a:pPr marL="67945">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Logical</a:t>
                      </a:r>
                      <a:r>
                        <a:rPr sz="1600" spc="-5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AND</a:t>
                      </a:r>
                    </a:p>
                  </a:txBody>
                  <a:tcPr marL="0" marR="0" marT="2540" marB="0" anchor="ctr"/>
                </a:tc>
                <a:tc>
                  <a:txBody>
                    <a:bodyPr/>
                    <a:lstStyle/>
                    <a:p>
                      <a:pPr marL="66675">
                        <a:lnSpc>
                          <a:spcPts val="1375"/>
                        </a:lnSpc>
                        <a:spcBef>
                          <a:spcPts val="2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2540" marB="0" anchor="ctr"/>
                </a:tc>
                <a:extLst>
                  <a:ext uri="{0D108BD9-81ED-4DB2-BD59-A6C34878D82A}">
                    <a16:rowId xmlns:a16="http://schemas.microsoft.com/office/drawing/2014/main" val="10006"/>
                  </a:ext>
                </a:extLst>
              </a:tr>
              <a:tr h="370840">
                <a:tc>
                  <a:txBody>
                    <a:bodyPr/>
                    <a:lstStyle/>
                    <a:p>
                      <a:pPr algn="ctr">
                        <a:lnSpc>
                          <a:spcPts val="1375"/>
                        </a:lnSpc>
                        <a:spcBef>
                          <a:spcPts val="10"/>
                        </a:spcBef>
                      </a:pPr>
                      <a:r>
                        <a:rPr sz="1600">
                          <a:solidFill>
                            <a:schemeClr val="tx1"/>
                          </a:solidFill>
                          <a:latin typeface="Times New Roman" panose="02020603050405020304" pitchFamily="18" charset="0"/>
                          <a:cs typeface="Times New Roman" panose="02020603050405020304" pitchFamily="18" charset="0"/>
                        </a:rPr>
                        <a:t>3</a:t>
                      </a:r>
                    </a:p>
                  </a:txBody>
                  <a:tcPr marL="0" marR="0" marT="1270" marB="0" anchor="ctr"/>
                </a:tc>
                <a:tc>
                  <a:txBody>
                    <a:bodyPr/>
                    <a:lstStyle/>
                    <a:p>
                      <a:pPr marL="68580">
                        <a:lnSpc>
                          <a:spcPts val="1375"/>
                        </a:lnSpc>
                        <a:spcBef>
                          <a:spcPts val="10"/>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7945">
                        <a:lnSpc>
                          <a:spcPts val="1375"/>
                        </a:lnSpc>
                        <a:spcBef>
                          <a:spcPts val="10"/>
                        </a:spcBef>
                      </a:pPr>
                      <a:r>
                        <a:rPr sz="1600">
                          <a:solidFill>
                            <a:schemeClr val="tx1"/>
                          </a:solidFill>
                          <a:latin typeface="Times New Roman" panose="02020603050405020304" pitchFamily="18" charset="0"/>
                          <a:cs typeface="Times New Roman" panose="02020603050405020304" pitchFamily="18" charset="0"/>
                        </a:rPr>
                        <a:t>Logical</a:t>
                      </a:r>
                      <a:r>
                        <a:rPr sz="1600" spc="-5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OR</a:t>
                      </a:r>
                    </a:p>
                  </a:txBody>
                  <a:tcPr marL="0" marR="0" marT="1270" marB="0" anchor="ctr"/>
                </a:tc>
                <a:tc>
                  <a:txBody>
                    <a:bodyPr/>
                    <a:lstStyle/>
                    <a:p>
                      <a:pPr marL="66675">
                        <a:lnSpc>
                          <a:spcPts val="1375"/>
                        </a:lnSpc>
                        <a:spcBef>
                          <a:spcPts val="10"/>
                        </a:spcBef>
                      </a:pPr>
                      <a:r>
                        <a:rPr sz="1600">
                          <a:solidFill>
                            <a:schemeClr val="tx1"/>
                          </a:solidFill>
                          <a:latin typeface="Times New Roman" panose="02020603050405020304" pitchFamily="18" charset="0"/>
                          <a:cs typeface="Times New Roman" panose="02020603050405020304" pitchFamily="18" charset="0"/>
                        </a:rPr>
                        <a:t>Left</a:t>
                      </a:r>
                      <a:r>
                        <a:rPr sz="1600" spc="-4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right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extLst>
                  <a:ext uri="{0D108BD9-81ED-4DB2-BD59-A6C34878D82A}">
                    <a16:rowId xmlns:a16="http://schemas.microsoft.com/office/drawing/2014/main" val="10007"/>
                  </a:ext>
                </a:extLst>
              </a:tr>
              <a:tr h="370840">
                <a:tc>
                  <a:txBody>
                    <a:bodyPr/>
                    <a:lstStyle/>
                    <a:p>
                      <a:pPr algn="ctr">
                        <a:lnSpc>
                          <a:spcPts val="1375"/>
                        </a:lnSpc>
                        <a:spcBef>
                          <a:spcPts val="25"/>
                        </a:spcBef>
                      </a:pPr>
                      <a:r>
                        <a:rPr sz="1600">
                          <a:solidFill>
                            <a:schemeClr val="tx1"/>
                          </a:solidFill>
                          <a:latin typeface="Times New Roman" panose="02020603050405020304" pitchFamily="18" charset="0"/>
                          <a:cs typeface="Times New Roman" panose="02020603050405020304" pitchFamily="18" charset="0"/>
                        </a:rPr>
                        <a:t>2</a:t>
                      </a:r>
                    </a:p>
                  </a:txBody>
                  <a:tcPr marL="0" marR="0" marT="3175" marB="0" anchor="ctr"/>
                </a:tc>
                <a:tc>
                  <a:txBody>
                    <a:bodyPr/>
                    <a:lstStyle/>
                    <a:p>
                      <a:pPr marL="68580">
                        <a:lnSpc>
                          <a:spcPts val="1375"/>
                        </a:lnSpc>
                        <a:spcBef>
                          <a:spcPts val="25"/>
                        </a:spcBef>
                      </a:pPr>
                      <a:r>
                        <a:rPr sz="1600">
                          <a:solidFill>
                            <a:schemeClr val="tx1"/>
                          </a:solidFill>
                          <a:latin typeface="Times New Roman" panose="02020603050405020304" pitchFamily="18" charset="0"/>
                          <a:cs typeface="Times New Roman" panose="02020603050405020304" pitchFamily="18" charset="0"/>
                        </a:rPr>
                        <a:t>?</a:t>
                      </a:r>
                      <a:r>
                        <a:rPr sz="1600" spc="-55">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a:t>
                      </a:r>
                    </a:p>
                  </a:txBody>
                  <a:tcPr marL="0" marR="0" marT="3175" marB="0" anchor="ctr"/>
                </a:tc>
                <a:tc>
                  <a:txBody>
                    <a:bodyPr/>
                    <a:lstStyle/>
                    <a:p>
                      <a:pPr marL="67945">
                        <a:lnSpc>
                          <a:spcPts val="1375"/>
                        </a:lnSpc>
                        <a:spcBef>
                          <a:spcPts val="25"/>
                        </a:spcBef>
                      </a:pPr>
                      <a:r>
                        <a:rPr sz="1600" spc="-5">
                          <a:solidFill>
                            <a:schemeClr val="tx1"/>
                          </a:solidFill>
                          <a:latin typeface="Times New Roman" panose="02020603050405020304" pitchFamily="18" charset="0"/>
                          <a:cs typeface="Times New Roman" panose="02020603050405020304" pitchFamily="18" charset="0"/>
                        </a:rPr>
                        <a:t>Ternary</a:t>
                      </a:r>
                      <a:r>
                        <a:rPr sz="1600" spc="-2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conditional</a:t>
                      </a:r>
                      <a:endParaRPr sz="1600">
                        <a:solidFill>
                          <a:schemeClr val="tx1"/>
                        </a:solidFill>
                        <a:latin typeface="Times New Roman" panose="02020603050405020304" pitchFamily="18" charset="0"/>
                        <a:cs typeface="Times New Roman" panose="02020603050405020304" pitchFamily="18" charset="0"/>
                      </a:endParaRPr>
                    </a:p>
                  </a:txBody>
                  <a:tcPr marL="0" marR="0" marT="3175" marB="0" anchor="ctr"/>
                </a:tc>
                <a:tc>
                  <a:txBody>
                    <a:bodyPr/>
                    <a:lstStyle/>
                    <a:p>
                      <a:pPr marL="66675">
                        <a:lnSpc>
                          <a:spcPts val="1375"/>
                        </a:lnSpc>
                        <a:spcBef>
                          <a:spcPts val="25"/>
                        </a:spcBef>
                      </a:pPr>
                      <a:r>
                        <a:rPr sz="1600">
                          <a:solidFill>
                            <a:schemeClr val="tx1"/>
                          </a:solidFill>
                          <a:latin typeface="Times New Roman" panose="02020603050405020304" pitchFamily="18" charset="0"/>
                          <a:cs typeface="Times New Roman" panose="02020603050405020304" pitchFamily="18" charset="0"/>
                        </a:rPr>
                        <a:t>Right</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3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left</a:t>
                      </a:r>
                    </a:p>
                  </a:txBody>
                  <a:tcPr marL="0" marR="0" marT="3175" marB="0" anchor="ctr"/>
                </a:tc>
                <a:extLst>
                  <a:ext uri="{0D108BD9-81ED-4DB2-BD59-A6C34878D82A}">
                    <a16:rowId xmlns:a16="http://schemas.microsoft.com/office/drawing/2014/main" val="10008"/>
                  </a:ext>
                </a:extLst>
              </a:tr>
              <a:tr h="370840">
                <a:tc>
                  <a:txBody>
                    <a:bodyPr/>
                    <a:lstStyle/>
                    <a:p>
                      <a:pPr>
                        <a:lnSpc>
                          <a:spcPct val="100000"/>
                        </a:lnSpc>
                      </a:pPr>
                      <a:endParaRPr sz="1600">
                        <a:solidFill>
                          <a:schemeClr val="tx1"/>
                        </a:solidFill>
                        <a:latin typeface="Times New Roman" panose="02020603050405020304" pitchFamily="18" charset="0"/>
                        <a:cs typeface="Times New Roman" panose="02020603050405020304" pitchFamily="18" charset="0"/>
                      </a:endParaRPr>
                    </a:p>
                    <a:p>
                      <a:pPr>
                        <a:lnSpc>
                          <a:spcPct val="100000"/>
                        </a:lnSpc>
                        <a:spcBef>
                          <a:spcPts val="25"/>
                        </a:spcBef>
                      </a:pPr>
                      <a:endParaRPr sz="1600">
                        <a:solidFill>
                          <a:schemeClr val="tx1"/>
                        </a:solidFill>
                        <a:latin typeface="Times New Roman" panose="02020603050405020304" pitchFamily="18" charset="0"/>
                        <a:cs typeface="Times New Roman" panose="02020603050405020304" pitchFamily="18" charset="0"/>
                      </a:endParaRPr>
                    </a:p>
                    <a:p>
                      <a:pPr algn="ctr">
                        <a:lnSpc>
                          <a:spcPct val="100000"/>
                        </a:lnSpc>
                      </a:pPr>
                      <a:r>
                        <a:rPr sz="1600">
                          <a:solidFill>
                            <a:schemeClr val="tx1"/>
                          </a:solidFill>
                          <a:latin typeface="Times New Roman" panose="02020603050405020304" pitchFamily="18" charset="0"/>
                          <a:cs typeface="Times New Roman" panose="02020603050405020304" pitchFamily="18" charset="0"/>
                        </a:rPr>
                        <a:t>1</a:t>
                      </a:r>
                    </a:p>
                  </a:txBody>
                  <a:tcPr marL="0" marR="0" marT="0" marB="0" anchor="ctr"/>
                </a:tc>
                <a:tc>
                  <a:txBody>
                    <a:bodyPr/>
                    <a:lstStyle/>
                    <a:p>
                      <a:pPr marL="68580">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0"/>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p>
                      <a:pPr marL="68580">
                        <a:lnSpc>
                          <a:spcPct val="100000"/>
                        </a:lnSpc>
                      </a:pPr>
                      <a:r>
                        <a:rPr sz="1600">
                          <a:solidFill>
                            <a:schemeClr val="tx1"/>
                          </a:solidFill>
                          <a:latin typeface="Times New Roman" panose="02020603050405020304" pitchFamily="18" charset="0"/>
                          <a:cs typeface="Times New Roman" panose="02020603050405020304" pitchFamily="18" charset="0"/>
                        </a:rPr>
                        <a:t>*=</a:t>
                      </a:r>
                    </a:p>
                    <a:p>
                      <a:pPr marL="68580">
                        <a:lnSpc>
                          <a:spcPct val="100000"/>
                        </a:lnSpc>
                        <a:spcBef>
                          <a:spcPts val="15"/>
                        </a:spcBef>
                      </a:pPr>
                      <a:r>
                        <a:rPr sz="1600" spc="-5">
                          <a:solidFill>
                            <a:schemeClr val="tx1"/>
                          </a:solidFill>
                          <a:latin typeface="Times New Roman" panose="02020603050405020304" pitchFamily="18" charset="0"/>
                          <a:cs typeface="Times New Roman" panose="02020603050405020304" pitchFamily="18" charset="0"/>
                        </a:rPr>
                        <a:t>/=</a:t>
                      </a:r>
                      <a:endParaRPr sz="1600">
                        <a:solidFill>
                          <a:schemeClr val="tx1"/>
                        </a:solidFill>
                        <a:latin typeface="Times New Roman" panose="02020603050405020304" pitchFamily="18" charset="0"/>
                        <a:cs typeface="Times New Roman" panose="02020603050405020304" pitchFamily="18" charset="0"/>
                      </a:endParaRPr>
                    </a:p>
                    <a:p>
                      <a:pPr marL="68580">
                        <a:lnSpc>
                          <a:spcPts val="1375"/>
                        </a:lnSpc>
                        <a:spcBef>
                          <a:spcPts val="10"/>
                        </a:spcBef>
                      </a:pPr>
                      <a:r>
                        <a:rPr sz="1600">
                          <a:solidFill>
                            <a:schemeClr val="tx1"/>
                          </a:solidFill>
                          <a:latin typeface="Times New Roman" panose="02020603050405020304" pitchFamily="18" charset="0"/>
                          <a:cs typeface="Times New Roman" panose="02020603050405020304" pitchFamily="18" charset="0"/>
                        </a:rPr>
                        <a:t>%=</a:t>
                      </a:r>
                    </a:p>
                  </a:txBody>
                  <a:tcPr marL="0" marR="0" marT="3175" marB="0" anchor="ctr"/>
                </a:tc>
                <a:tc>
                  <a:txBody>
                    <a:bodyPr/>
                    <a:lstStyle/>
                    <a:p>
                      <a:pPr marL="67945" marR="1220470">
                        <a:lnSpc>
                          <a:spcPct val="100800"/>
                        </a:lnSpc>
                        <a:spcBef>
                          <a:spcPts val="10"/>
                        </a:spcBef>
                      </a:pPr>
                      <a:r>
                        <a:rPr sz="1600">
                          <a:solidFill>
                            <a:schemeClr val="tx1"/>
                          </a:solidFill>
                          <a:latin typeface="Times New Roman" panose="02020603050405020304" pitchFamily="18" charset="0"/>
                          <a:cs typeface="Times New Roman" panose="02020603050405020304" pitchFamily="18" charset="0"/>
                        </a:rPr>
                        <a:t>Assignment </a:t>
                      </a:r>
                      <a:r>
                        <a:rPr sz="1600" spc="5">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Addition</a:t>
                      </a:r>
                      <a:r>
                        <a:rPr sz="1600" spc="-8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assignment</a:t>
                      </a:r>
                    </a:p>
                    <a:p>
                      <a:pPr marL="67945" marR="887730">
                        <a:lnSpc>
                          <a:spcPct val="100600"/>
                        </a:lnSpc>
                      </a:pPr>
                      <a:r>
                        <a:rPr sz="1600" spc="-5">
                          <a:solidFill>
                            <a:schemeClr val="tx1"/>
                          </a:solidFill>
                          <a:latin typeface="Times New Roman" panose="02020603050405020304" pitchFamily="18" charset="0"/>
                          <a:cs typeface="Times New Roman" panose="02020603050405020304" pitchFamily="18" charset="0"/>
                        </a:rPr>
                        <a:t>Subtraction assignment </a:t>
                      </a: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Multiplication</a:t>
                      </a: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assignment </a:t>
                      </a:r>
                      <a:r>
                        <a:rPr sz="1600" spc="-36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Division assignment </a:t>
                      </a:r>
                      <a:r>
                        <a:rPr sz="160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pPr marL="67945" marR="887730">
                        <a:lnSpc>
                          <a:spcPct val="100600"/>
                        </a:lnSpc>
                      </a:pPr>
                      <a:r>
                        <a:rPr sz="1600" spc="-5">
                          <a:solidFill>
                            <a:schemeClr val="tx1"/>
                          </a:solidFill>
                          <a:latin typeface="Times New Roman" panose="02020603050405020304" pitchFamily="18" charset="0"/>
                          <a:cs typeface="Times New Roman" panose="02020603050405020304" pitchFamily="18" charset="0"/>
                        </a:rPr>
                        <a:t>Modulus</a:t>
                      </a:r>
                      <a:r>
                        <a:rPr sz="160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assignment</a:t>
                      </a:r>
                      <a:endParaRPr sz="1600">
                        <a:solidFill>
                          <a:schemeClr val="tx1"/>
                        </a:solidFill>
                        <a:latin typeface="Times New Roman" panose="02020603050405020304" pitchFamily="18" charset="0"/>
                        <a:cs typeface="Times New Roman" panose="02020603050405020304" pitchFamily="18" charset="0"/>
                      </a:endParaRPr>
                    </a:p>
                  </a:txBody>
                  <a:tcPr marL="0" marR="0" marT="1270" marB="0" anchor="ctr"/>
                </a:tc>
                <a:tc>
                  <a:txBody>
                    <a:bodyPr/>
                    <a:lstStyle/>
                    <a:p>
                      <a:pPr marL="66675">
                        <a:lnSpc>
                          <a:spcPct val="100000"/>
                        </a:lnSpc>
                        <a:spcBef>
                          <a:spcPts val="25"/>
                        </a:spcBef>
                      </a:pPr>
                      <a:r>
                        <a:rPr sz="1600">
                          <a:solidFill>
                            <a:schemeClr val="tx1"/>
                          </a:solidFill>
                          <a:latin typeface="Times New Roman" panose="02020603050405020304" pitchFamily="18" charset="0"/>
                          <a:cs typeface="Times New Roman" panose="02020603050405020304" pitchFamily="18" charset="0"/>
                        </a:rPr>
                        <a:t>Right</a:t>
                      </a:r>
                      <a:r>
                        <a:rPr sz="1600" spc="-40">
                          <a:solidFill>
                            <a:schemeClr val="tx1"/>
                          </a:solidFill>
                          <a:latin typeface="Times New Roman" panose="02020603050405020304" pitchFamily="18" charset="0"/>
                          <a:cs typeface="Times New Roman" panose="02020603050405020304" pitchFamily="18" charset="0"/>
                        </a:rPr>
                        <a:t> </a:t>
                      </a:r>
                      <a:r>
                        <a:rPr sz="1600" spc="-5">
                          <a:solidFill>
                            <a:schemeClr val="tx1"/>
                          </a:solidFill>
                          <a:latin typeface="Times New Roman" panose="02020603050405020304" pitchFamily="18" charset="0"/>
                          <a:cs typeface="Times New Roman" panose="02020603050405020304" pitchFamily="18" charset="0"/>
                        </a:rPr>
                        <a:t>to</a:t>
                      </a:r>
                      <a:r>
                        <a:rPr sz="1600" spc="-30">
                          <a:solidFill>
                            <a:schemeClr val="tx1"/>
                          </a:solidFill>
                          <a:latin typeface="Times New Roman" panose="02020603050405020304" pitchFamily="18" charset="0"/>
                          <a:cs typeface="Times New Roman" panose="02020603050405020304" pitchFamily="18" charset="0"/>
                        </a:rPr>
                        <a:t> </a:t>
                      </a:r>
                      <a:r>
                        <a:rPr sz="1600">
                          <a:solidFill>
                            <a:schemeClr val="tx1"/>
                          </a:solidFill>
                          <a:latin typeface="Times New Roman" panose="02020603050405020304" pitchFamily="18" charset="0"/>
                          <a:cs typeface="Times New Roman" panose="02020603050405020304" pitchFamily="18" charset="0"/>
                        </a:rPr>
                        <a:t>left</a:t>
                      </a:r>
                    </a:p>
                  </a:txBody>
                  <a:tcPr marL="0" marR="0" marT="3175" marB="0" anchor="ctr"/>
                </a:tc>
                <a:extLst>
                  <a:ext uri="{0D108BD9-81ED-4DB2-BD59-A6C34878D82A}">
                    <a16:rowId xmlns:a16="http://schemas.microsoft.com/office/drawing/2014/main" val="10009"/>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14620"/>
            <a:ext cx="8229600" cy="1143000"/>
          </a:xfrm>
        </p:spPr>
        <p:txBody>
          <a:bodyPr/>
          <a:lstStyle/>
          <a:p>
            <a:r>
              <a:rPr lang="en-US" b="1">
                <a:latin typeface="Times New Roman" panose="02020603050405020304" pitchFamily="18" charset="0"/>
                <a:cs typeface="Times New Roman" panose="02020603050405020304" pitchFamily="18" charset="0"/>
              </a:rPr>
              <a:t>Control Statements</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725470"/>
          </a:xfrm>
        </p:spPr>
        <p:txBody>
          <a:bodyPr>
            <a:normAutofit/>
          </a:bodyPr>
          <a:lstStyle/>
          <a:p>
            <a:r>
              <a:rPr lang="en-US" sz="3200" b="1">
                <a:latin typeface="Times New Roman" panose="02020603050405020304" pitchFamily="18" charset="0"/>
                <a:cs typeface="Times New Roman" panose="02020603050405020304" pitchFamily="18" charset="0"/>
              </a:rPr>
              <a:t>Control Statements</a:t>
            </a:r>
          </a:p>
        </p:txBody>
      </p:sp>
      <p:sp>
        <p:nvSpPr>
          <p:cNvPr id="3" name="Content Placeholder 2"/>
          <p:cNvSpPr>
            <a:spLocks noGrp="1"/>
          </p:cNvSpPr>
          <p:nvPr>
            <p:ph idx="1"/>
          </p:nvPr>
        </p:nvSpPr>
        <p:spPr>
          <a:xfrm>
            <a:off x="457200" y="785794"/>
            <a:ext cx="8229600" cy="5857916"/>
          </a:xfrm>
        </p:spPr>
        <p:txBody>
          <a:bodyPr>
            <a:noAutofit/>
          </a:bodyPr>
          <a:lstStyle/>
          <a:p>
            <a:pPr algn="just">
              <a:lnSpc>
                <a:spcPct val="160000"/>
              </a:lnSpc>
              <a:spcBef>
                <a:spcPct val="0"/>
              </a:spcBef>
            </a:pPr>
            <a:r>
              <a:rPr lang="en-US" sz="2000">
                <a:latin typeface="Times New Roman" panose="02020603050405020304" pitchFamily="18" charset="0"/>
                <a:cs typeface="Times New Roman" panose="02020603050405020304" pitchFamily="18" charset="0"/>
              </a:rPr>
              <a:t>Java compiler executes the code from top to bottom. The statements in the code are executed according to the order in which they appear.</a:t>
            </a:r>
          </a:p>
          <a:p>
            <a:pPr algn="just">
              <a:lnSpc>
                <a:spcPct val="160000"/>
              </a:lnSpc>
              <a:spcBef>
                <a:spcPct val="0"/>
              </a:spcBef>
            </a:pPr>
            <a:r>
              <a:rPr lang="en-US" sz="2000">
                <a:latin typeface="Times New Roman" panose="02020603050405020304" pitchFamily="18" charset="0"/>
                <a:cs typeface="Times New Roman" panose="02020603050405020304" pitchFamily="18" charset="0"/>
              </a:rPr>
              <a:t>However, Java provides statements that can be used to control the flow of Java code. Such statements are called control flow statements. </a:t>
            </a:r>
          </a:p>
          <a:p>
            <a:pPr algn="just">
              <a:lnSpc>
                <a:spcPct val="160000"/>
              </a:lnSpc>
              <a:spcBef>
                <a:spcPct val="0"/>
              </a:spcBef>
            </a:pPr>
            <a:r>
              <a:rPr lang="en-US" sz="2000">
                <a:latin typeface="Times New Roman" panose="02020603050405020304" pitchFamily="18" charset="0"/>
                <a:cs typeface="Times New Roman" panose="02020603050405020304" pitchFamily="18" charset="0"/>
              </a:rPr>
              <a:t>It is one of the fundamental features of Java, which provides a smooth flow of program.</a:t>
            </a:r>
          </a:p>
          <a:p>
            <a:pPr>
              <a:lnSpc>
                <a:spcPct val="160000"/>
              </a:lnSpc>
              <a:spcBef>
                <a:spcPct val="0"/>
              </a:spcBef>
              <a:buNone/>
            </a:pPr>
            <a:r>
              <a:rPr lang="en-US" sz="2000">
                <a:latin typeface="Times New Roman" panose="02020603050405020304" pitchFamily="18" charset="0"/>
                <a:cs typeface="Times New Roman" panose="02020603050405020304" pitchFamily="18" charset="0"/>
              </a:rPr>
              <a:t>Three types of control flow statements.</a:t>
            </a:r>
          </a:p>
          <a:p>
            <a:pPr>
              <a:spcBef>
                <a:spcPct val="0"/>
              </a:spcBef>
            </a:pPr>
            <a:r>
              <a:rPr lang="en-US" sz="2000" b="1">
                <a:latin typeface="Times New Roman" panose="02020603050405020304" pitchFamily="18" charset="0"/>
                <a:cs typeface="Times New Roman" panose="02020603050405020304" pitchFamily="18" charset="0"/>
              </a:rPr>
              <a:t>Decision Making statements</a:t>
            </a:r>
          </a:p>
          <a:p>
            <a:pPr lvl="1">
              <a:spcBef>
                <a:spcPct val="0"/>
              </a:spcBef>
            </a:pPr>
            <a:r>
              <a:rPr lang="en-US" sz="2000">
                <a:latin typeface="Times New Roman" panose="02020603050405020304" pitchFamily="18" charset="0"/>
                <a:cs typeface="Times New Roman" panose="02020603050405020304" pitchFamily="18" charset="0"/>
              </a:rPr>
              <a:t>if statements</a:t>
            </a:r>
          </a:p>
          <a:p>
            <a:pPr lvl="2"/>
            <a:r>
              <a:rPr lang="en-US" sz="1800">
                <a:latin typeface="Times New Roman" panose="02020603050405020304" pitchFamily="18" charset="0"/>
                <a:cs typeface="Times New Roman" panose="02020603050405020304" pitchFamily="18" charset="0"/>
              </a:rPr>
              <a:t>Simple if statement</a:t>
            </a:r>
          </a:p>
          <a:p>
            <a:pPr lvl="2"/>
            <a:r>
              <a:rPr lang="en-US" sz="1800">
                <a:latin typeface="Times New Roman" panose="02020603050405020304" pitchFamily="18" charset="0"/>
                <a:cs typeface="Times New Roman" panose="02020603050405020304" pitchFamily="18" charset="0"/>
              </a:rPr>
              <a:t>if-else statement</a:t>
            </a:r>
          </a:p>
          <a:p>
            <a:pPr lvl="2"/>
            <a:r>
              <a:rPr lang="en-US" sz="1800">
                <a:latin typeface="Times New Roman" panose="02020603050405020304" pitchFamily="18" charset="0"/>
                <a:cs typeface="Times New Roman" panose="02020603050405020304" pitchFamily="18" charset="0"/>
              </a:rPr>
              <a:t>if-else-if ladder</a:t>
            </a:r>
          </a:p>
          <a:p>
            <a:pPr lvl="2"/>
            <a:r>
              <a:rPr lang="en-US" sz="1800">
                <a:latin typeface="Times New Roman" panose="02020603050405020304" pitchFamily="18" charset="0"/>
                <a:cs typeface="Times New Roman" panose="02020603050405020304" pitchFamily="18" charset="0"/>
              </a:rPr>
              <a:t>Nested if-statement</a:t>
            </a:r>
            <a:endParaRPr lang="en-US" sz="1100">
              <a:latin typeface="Times New Roman" panose="02020603050405020304" pitchFamily="18" charset="0"/>
              <a:cs typeface="Times New Roman" panose="02020603050405020304" pitchFamily="18" charset="0"/>
            </a:endParaRPr>
          </a:p>
          <a:p>
            <a:pPr lvl="1">
              <a:spcBef>
                <a:spcPct val="0"/>
              </a:spcBef>
            </a:pPr>
            <a:r>
              <a:rPr lang="en-US" sz="2000">
                <a:latin typeface="Times New Roman" panose="02020603050405020304" pitchFamily="18" charset="0"/>
                <a:cs typeface="Times New Roman" panose="02020603050405020304" pitchFamily="18" charset="0"/>
              </a:rPr>
              <a:t>switch statement</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a:lnSpc>
                <a:spcPct val="160000"/>
              </a:lnSpc>
              <a:spcBef>
                <a:spcPct val="0"/>
              </a:spcBef>
            </a:pPr>
            <a:r>
              <a:rPr lang="en-US" sz="2000" b="1">
                <a:latin typeface="Times New Roman" panose="02020603050405020304" pitchFamily="18" charset="0"/>
                <a:cs typeface="Times New Roman" panose="02020603050405020304" pitchFamily="18" charset="0"/>
              </a:rPr>
              <a:t>Loop statements</a:t>
            </a:r>
          </a:p>
          <a:p>
            <a:pPr lvl="1">
              <a:lnSpc>
                <a:spcPct val="160000"/>
              </a:lnSpc>
              <a:spcBef>
                <a:spcPct val="0"/>
              </a:spcBef>
            </a:pPr>
            <a:r>
              <a:rPr lang="en-US" sz="2000">
                <a:latin typeface="Times New Roman" panose="02020603050405020304" pitchFamily="18" charset="0"/>
                <a:cs typeface="Times New Roman" panose="02020603050405020304" pitchFamily="18" charset="0"/>
              </a:rPr>
              <a:t>do while loop</a:t>
            </a:r>
          </a:p>
          <a:p>
            <a:pPr lvl="1">
              <a:lnSpc>
                <a:spcPct val="160000"/>
              </a:lnSpc>
              <a:spcBef>
                <a:spcPct val="0"/>
              </a:spcBef>
            </a:pPr>
            <a:r>
              <a:rPr lang="en-US" sz="2000">
                <a:latin typeface="Times New Roman" panose="02020603050405020304" pitchFamily="18" charset="0"/>
                <a:cs typeface="Times New Roman" panose="02020603050405020304" pitchFamily="18" charset="0"/>
              </a:rPr>
              <a:t>while loop</a:t>
            </a:r>
          </a:p>
          <a:p>
            <a:pPr lvl="1">
              <a:lnSpc>
                <a:spcPct val="160000"/>
              </a:lnSpc>
              <a:spcBef>
                <a:spcPct val="0"/>
              </a:spcBef>
            </a:pPr>
            <a:r>
              <a:rPr lang="en-US" sz="2000">
                <a:latin typeface="Times New Roman" panose="02020603050405020304" pitchFamily="18" charset="0"/>
                <a:cs typeface="Times New Roman" panose="02020603050405020304" pitchFamily="18" charset="0"/>
              </a:rPr>
              <a:t>for loop</a:t>
            </a:r>
          </a:p>
          <a:p>
            <a:pPr lvl="1">
              <a:lnSpc>
                <a:spcPct val="160000"/>
              </a:lnSpc>
              <a:spcBef>
                <a:spcPct val="0"/>
              </a:spcBef>
            </a:pPr>
            <a:r>
              <a:rPr lang="en-US" sz="2000">
                <a:latin typeface="Times New Roman" panose="02020603050405020304" pitchFamily="18" charset="0"/>
                <a:cs typeface="Times New Roman" panose="02020603050405020304" pitchFamily="18" charset="0"/>
              </a:rPr>
              <a:t>for-each loop</a:t>
            </a:r>
          </a:p>
          <a:p>
            <a:pPr>
              <a:lnSpc>
                <a:spcPct val="160000"/>
              </a:lnSpc>
              <a:spcBef>
                <a:spcPct val="0"/>
              </a:spcBef>
            </a:pPr>
            <a:r>
              <a:rPr lang="en-US" sz="2000" b="1">
                <a:latin typeface="Times New Roman" panose="02020603050405020304" pitchFamily="18" charset="0"/>
                <a:cs typeface="Times New Roman" panose="02020603050405020304" pitchFamily="18" charset="0"/>
              </a:rPr>
              <a:t>Jump statements</a:t>
            </a:r>
          </a:p>
          <a:p>
            <a:pPr lvl="1">
              <a:lnSpc>
                <a:spcPct val="160000"/>
              </a:lnSpc>
              <a:spcBef>
                <a:spcPct val="0"/>
              </a:spcBef>
            </a:pPr>
            <a:r>
              <a:rPr lang="en-US" sz="2000">
                <a:latin typeface="Times New Roman" panose="02020603050405020304" pitchFamily="18" charset="0"/>
                <a:cs typeface="Times New Roman" panose="02020603050405020304" pitchFamily="18" charset="0"/>
              </a:rPr>
              <a:t>break statement</a:t>
            </a:r>
          </a:p>
          <a:p>
            <a:pPr lvl="1">
              <a:lnSpc>
                <a:spcPct val="160000"/>
              </a:lnSpc>
              <a:spcBef>
                <a:spcPct val="0"/>
              </a:spcBef>
            </a:pPr>
            <a:r>
              <a:rPr lang="en-US" sz="2000">
                <a:latin typeface="Times New Roman" panose="02020603050405020304" pitchFamily="18" charset="0"/>
                <a:cs typeface="Times New Roman" panose="02020603050405020304" pitchFamily="18" charset="0"/>
              </a:rPr>
              <a:t>continue statement</a:t>
            </a:r>
          </a:p>
          <a:p>
            <a:pPr lvl="1">
              <a:lnSpc>
                <a:spcPct val="160000"/>
              </a:lnSpc>
              <a:spcBef>
                <a:spcPct val="0"/>
              </a:spcBef>
            </a:pPr>
            <a:endParaRPr lang="en-US" sz="2000">
              <a:latin typeface="Times New Roman" panose="02020603050405020304" pitchFamily="18" charset="0"/>
              <a:cs typeface="Times New Roman" panose="02020603050405020304" pitchFamily="18" charset="0"/>
            </a:endParaRPr>
          </a:p>
          <a:p>
            <a:pPr lvl="1">
              <a:lnSpc>
                <a:spcPct val="160000"/>
              </a:lnSpc>
              <a:spcBef>
                <a:spcPct val="0"/>
              </a:spcBef>
              <a:buNone/>
            </a:pPr>
            <a:endParaRPr lang="en-US" sz="2000">
              <a:latin typeface="Times New Roman" panose="02020603050405020304" pitchFamily="18" charset="0"/>
              <a:cs typeface="Times New Roman" panose="02020603050405020304" pitchFamily="18" charset="0"/>
            </a:endParaRPr>
          </a:p>
        </p:txBody>
      </p:sp>
      <p:pic>
        <p:nvPicPr>
          <p:cNvPr id="2050" name="Picture 2" descr="Control Statements in Java"/>
          <p:cNvPicPr>
            <a:picLocks noChangeAspect="1" noChangeArrowheads="1"/>
          </p:cNvPicPr>
          <p:nvPr/>
        </p:nvPicPr>
        <p:blipFill>
          <a:blip r:embed="rId2"/>
          <a:stretch>
            <a:fillRect/>
          </a:stretch>
        </p:blipFill>
        <p:spPr bwMode="auto">
          <a:xfrm>
            <a:off x="4929190" y="785794"/>
            <a:ext cx="3448058" cy="4274452"/>
          </a:xfrm>
          <a:prstGeom prst="rect">
            <a:avLst/>
          </a:prstGeom>
          <a:noFill/>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329510" cy="725470"/>
          </a:xfrm>
        </p:spPr>
        <p:txBody>
          <a:bodyPr>
            <a:normAutofit/>
          </a:bodyPr>
          <a:lstStyle/>
          <a:p>
            <a:r>
              <a:rPr lang="en-US" sz="2800" b="1">
                <a:latin typeface="Times New Roman" panose="02020603050405020304" pitchFamily="18" charset="0"/>
                <a:cs typeface="Times New Roman" panose="02020603050405020304" pitchFamily="18" charset="0"/>
              </a:rPr>
              <a:t>Decision Making statements</a:t>
            </a:r>
            <a:endParaRPr lang="en-US" sz="2800"/>
          </a:p>
        </p:txBody>
      </p:sp>
      <p:sp>
        <p:nvSpPr>
          <p:cNvPr id="3" name="Content Placeholder 2"/>
          <p:cNvSpPr>
            <a:spLocks noGrp="1"/>
          </p:cNvSpPr>
          <p:nvPr>
            <p:ph idx="1"/>
          </p:nvPr>
        </p:nvSpPr>
        <p:spPr>
          <a:xfrm>
            <a:off x="457200" y="642918"/>
            <a:ext cx="8229600" cy="5929354"/>
          </a:xfrm>
        </p:spPr>
        <p:txBody>
          <a:bodyPr>
            <a:normAutofit lnSpcReduction="10000"/>
          </a:bodyPr>
          <a:lstStyle/>
          <a:p>
            <a:pPr algn="just">
              <a:lnSpc>
                <a:spcPct val="150000"/>
              </a:lnSpc>
              <a:spcBef>
                <a:spcPct val="0"/>
              </a:spcBef>
            </a:pPr>
            <a:r>
              <a:rPr lang="en-US" sz="2000">
                <a:latin typeface="Times New Roman" panose="02020603050405020304" pitchFamily="18" charset="0"/>
                <a:cs typeface="Times New Roman" panose="02020603050405020304" pitchFamily="18" charset="0"/>
              </a:rPr>
              <a:t>Decision-making statements </a:t>
            </a:r>
            <a:r>
              <a:rPr lang="en-US" sz="2000" b="1">
                <a:latin typeface="Times New Roman" panose="02020603050405020304" pitchFamily="18" charset="0"/>
                <a:cs typeface="Times New Roman" panose="02020603050405020304" pitchFamily="18" charset="0"/>
              </a:rPr>
              <a:t>decide which statement to execute and when</a:t>
            </a:r>
            <a:r>
              <a:rPr lang="en-US" sz="2000">
                <a:latin typeface="Times New Roman" panose="02020603050405020304" pitchFamily="18" charset="0"/>
                <a:cs typeface="Times New Roman" panose="02020603050405020304" pitchFamily="18" charset="0"/>
              </a:rPr>
              <a:t>. </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It evaluate the Boolean expression and </a:t>
            </a:r>
            <a:r>
              <a:rPr lang="en-US" sz="2000" b="1">
                <a:latin typeface="Times New Roman" panose="02020603050405020304" pitchFamily="18" charset="0"/>
                <a:cs typeface="Times New Roman" panose="02020603050405020304" pitchFamily="18" charset="0"/>
              </a:rPr>
              <a:t>control the program flow depending	 upon the result </a:t>
            </a:r>
            <a:r>
              <a:rPr lang="en-US" sz="2000">
                <a:latin typeface="Times New Roman" panose="02020603050405020304" pitchFamily="18" charset="0"/>
                <a:cs typeface="Times New Roman" panose="02020603050405020304" pitchFamily="18" charset="0"/>
              </a:rPr>
              <a:t>of the condition provided. </a:t>
            </a:r>
          </a:p>
          <a:p>
            <a:pPr algn="just">
              <a:lnSpc>
                <a:spcPct val="150000"/>
              </a:lnSpc>
              <a:spcBef>
                <a:spcPct val="0"/>
              </a:spcBef>
              <a:buFont typeface="Wingdings" panose="05000000000000000000" pitchFamily="2" charset="2"/>
              <a:buChar char="q"/>
            </a:pPr>
            <a:r>
              <a:rPr lang="en-US" sz="2000" b="1">
                <a:latin typeface="Times New Roman" panose="02020603050405020304" pitchFamily="18" charset="0"/>
                <a:cs typeface="Times New Roman" panose="02020603050405020304" pitchFamily="18" charset="0"/>
              </a:rPr>
              <a:t>If Statements:</a:t>
            </a:r>
          </a:p>
          <a:p>
            <a:pPr algn="just">
              <a:lnSpc>
                <a:spcPct val="150000"/>
              </a:lnSpc>
              <a:spcBef>
                <a:spcPct val="0"/>
              </a:spcBef>
              <a:buNone/>
            </a:pPr>
            <a:r>
              <a:rPr lang="en-US" sz="2000" b="1">
                <a:latin typeface="Times New Roman" panose="02020603050405020304" pitchFamily="18" charset="0"/>
                <a:cs typeface="Times New Roman" panose="02020603050405020304" pitchFamily="18" charset="0"/>
              </a:rPr>
              <a:t>1. If Statement:</a:t>
            </a:r>
          </a:p>
          <a:p>
            <a:pPr algn="just">
              <a:lnSpc>
                <a:spcPct val="150000"/>
              </a:lnSpc>
              <a:spcBef>
                <a:spcPct val="0"/>
              </a:spcBef>
              <a:buNone/>
            </a:pPr>
            <a:r>
              <a:rPr lang="en-US" sz="2000">
                <a:latin typeface="Times New Roman" panose="02020603050405020304" pitchFamily="18" charset="0"/>
                <a:cs typeface="Times New Roman" panose="02020603050405020304" pitchFamily="18" charset="0"/>
              </a:rPr>
              <a:t>	The if statement is used to decide whether a particular block of code will be executed or not based on a certain condition. If the condition is true, then the code is executed otherwise not.</a:t>
            </a:r>
          </a:p>
          <a:p>
            <a:pPr>
              <a:buNone/>
            </a:pPr>
            <a:r>
              <a:rPr lang="en-US" sz="2000" b="1">
                <a:latin typeface="Times New Roman" panose="02020603050405020304" pitchFamily="18" charset="0"/>
                <a:cs typeface="Times New Roman" panose="02020603050405020304" pitchFamily="18" charset="0"/>
              </a:rPr>
              <a:t>Syntax:</a:t>
            </a:r>
            <a:endParaRPr lang="en-US" sz="2000">
              <a:latin typeface="Times New Roman" panose="02020603050405020304" pitchFamily="18" charset="0"/>
              <a:cs typeface="Times New Roman" panose="02020603050405020304" pitchFamily="18" charset="0"/>
            </a:endParaRPr>
          </a:p>
          <a:p>
            <a:pPr>
              <a:buNone/>
            </a:pPr>
            <a:r>
              <a:rPr lang="en-US" sz="2000">
                <a:latin typeface="Times New Roman" panose="02020603050405020304" pitchFamily="18" charset="0"/>
                <a:cs typeface="Times New Roman" panose="02020603050405020304" pitchFamily="18" charset="0"/>
              </a:rPr>
              <a:t>if(condition)</a:t>
            </a:r>
          </a:p>
          <a:p>
            <a:pPr>
              <a:buNone/>
            </a:pPr>
            <a:r>
              <a:rPr lang="en-US" sz="2000">
                <a:latin typeface="Times New Roman" panose="02020603050405020304" pitchFamily="18" charset="0"/>
                <a:cs typeface="Times New Roman" panose="02020603050405020304" pitchFamily="18" charset="0"/>
              </a:rPr>
              <a:t> { </a:t>
            </a:r>
          </a:p>
          <a:p>
            <a:pPr>
              <a:buNone/>
            </a:pPr>
            <a:r>
              <a:rPr lang="en-US" sz="2000" i="1">
                <a:latin typeface="Times New Roman" panose="02020603050405020304" pitchFamily="18" charset="0"/>
                <a:cs typeface="Times New Roman" panose="02020603050405020304" pitchFamily="18" charset="0"/>
              </a:rPr>
              <a:t>// block of code to be executed if the condition is true</a:t>
            </a:r>
          </a:p>
          <a:p>
            <a:pPr>
              <a:buNone/>
            </a:pPr>
            <a:r>
              <a:rPr lang="en-US" sz="2000">
                <a:latin typeface="Times New Roman" panose="02020603050405020304" pitchFamily="18" charset="0"/>
                <a:cs typeface="Times New Roman" panose="02020603050405020304" pitchFamily="18" charset="0"/>
              </a:rPr>
              <a:t> }</a:t>
            </a:r>
          </a:p>
          <a:p>
            <a:pPr algn="just">
              <a:lnSpc>
                <a:spcPct val="150000"/>
              </a:lnSpc>
              <a:spcBef>
                <a:spcPct val="0"/>
              </a:spcBef>
              <a:buNone/>
            </a:pPr>
            <a:endParaRPr lang="en-US" sz="2000">
              <a:latin typeface="Times New Roman" panose="02020603050405020304" pitchFamily="18" charset="0"/>
              <a:cs typeface="Times New Roman" panose="02020603050405020304" pitchFamily="18" charset="0"/>
            </a:endParaRPr>
          </a:p>
        </p:txBody>
      </p:sp>
      <p:pic>
        <p:nvPicPr>
          <p:cNvPr id="1026" name="Picture 2" descr="Flow Diagram of if Statement"/>
          <p:cNvPicPr>
            <a:picLocks noChangeAspect="1" noChangeArrowheads="1"/>
          </p:cNvPicPr>
          <p:nvPr/>
        </p:nvPicPr>
        <p:blipFill>
          <a:blip r:embed="rId2"/>
          <a:stretch>
            <a:fillRect/>
          </a:stretch>
        </p:blipFill>
        <p:spPr bwMode="auto">
          <a:xfrm>
            <a:off x="6143636" y="4000500"/>
            <a:ext cx="2305050" cy="2857500"/>
          </a:xfrm>
          <a:prstGeom prst="rect">
            <a:avLst/>
          </a:prstGeom>
          <a:noFill/>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572272"/>
          </a:xfrm>
        </p:spPr>
        <p:txBody>
          <a:bodyPr>
            <a:normAutofit fontScale="62500" lnSpcReduction="20000"/>
          </a:bodyPr>
          <a:lstStyle/>
          <a:p>
            <a:pPr>
              <a:lnSpc>
                <a:spcPct val="160000"/>
              </a:lnSpc>
              <a:buNone/>
            </a:pPr>
            <a:r>
              <a:rPr lang="en-US" sz="3600" b="1">
                <a:latin typeface="Times New Roman" panose="02020603050405020304" pitchFamily="18" charset="0"/>
                <a:cs typeface="Times New Roman" panose="02020603050405020304" pitchFamily="18" charset="0"/>
              </a:rPr>
              <a:t>Example Program</a:t>
            </a:r>
          </a:p>
          <a:p>
            <a:pPr>
              <a:lnSpc>
                <a:spcPct val="160000"/>
              </a:lnSpc>
              <a:spcBef>
                <a:spcPct val="0"/>
              </a:spcBef>
              <a:buNone/>
            </a:pPr>
            <a:r>
              <a:rPr lang="en-US" sz="2900" b="1">
                <a:latin typeface="Times New Roman" panose="02020603050405020304" pitchFamily="18" charset="0"/>
                <a:cs typeface="Times New Roman" panose="02020603050405020304" pitchFamily="18" charset="0"/>
              </a:rPr>
              <a:t>public</a:t>
            </a:r>
            <a:r>
              <a:rPr lang="en-US" sz="2900">
                <a:latin typeface="Times New Roman" panose="02020603050405020304" pitchFamily="18" charset="0"/>
                <a:cs typeface="Times New Roman" panose="02020603050405020304" pitchFamily="18" charset="0"/>
              </a:rPr>
              <a:t> </a:t>
            </a:r>
            <a:r>
              <a:rPr lang="en-US" sz="2900" b="1">
                <a:latin typeface="Times New Roman" panose="02020603050405020304" pitchFamily="18" charset="0"/>
                <a:cs typeface="Times New Roman" panose="02020603050405020304" pitchFamily="18" charset="0"/>
              </a:rPr>
              <a:t>class</a:t>
            </a:r>
            <a:r>
              <a:rPr lang="en-US" sz="2900">
                <a:latin typeface="Times New Roman" panose="02020603050405020304" pitchFamily="18" charset="0"/>
                <a:cs typeface="Times New Roman" panose="02020603050405020304" pitchFamily="18" charset="0"/>
              </a:rPr>
              <a:t> Student </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a:t>
            </a:r>
          </a:p>
          <a:p>
            <a:pPr>
              <a:lnSpc>
                <a:spcPct val="160000"/>
              </a:lnSpc>
              <a:spcBef>
                <a:spcPct val="0"/>
              </a:spcBef>
              <a:buNone/>
            </a:pPr>
            <a:r>
              <a:rPr lang="en-US" sz="2900" b="1">
                <a:latin typeface="Times New Roman" panose="02020603050405020304" pitchFamily="18" charset="0"/>
                <a:cs typeface="Times New Roman" panose="02020603050405020304" pitchFamily="18" charset="0"/>
              </a:rPr>
              <a:t>public</a:t>
            </a:r>
            <a:r>
              <a:rPr lang="en-US" sz="2900">
                <a:latin typeface="Times New Roman" panose="02020603050405020304" pitchFamily="18" charset="0"/>
                <a:cs typeface="Times New Roman" panose="02020603050405020304" pitchFamily="18" charset="0"/>
              </a:rPr>
              <a:t> </a:t>
            </a:r>
            <a:r>
              <a:rPr lang="en-US" sz="2900" b="1">
                <a:latin typeface="Times New Roman" panose="02020603050405020304" pitchFamily="18" charset="0"/>
                <a:cs typeface="Times New Roman" panose="02020603050405020304" pitchFamily="18" charset="0"/>
              </a:rPr>
              <a:t>static</a:t>
            </a:r>
            <a:r>
              <a:rPr lang="en-US" sz="2900">
                <a:latin typeface="Times New Roman" panose="02020603050405020304" pitchFamily="18" charset="0"/>
                <a:cs typeface="Times New Roman" panose="02020603050405020304" pitchFamily="18" charset="0"/>
              </a:rPr>
              <a:t> </a:t>
            </a:r>
            <a:r>
              <a:rPr lang="en-US" sz="2900" b="1">
                <a:latin typeface="Times New Roman" panose="02020603050405020304" pitchFamily="18" charset="0"/>
                <a:cs typeface="Times New Roman" panose="02020603050405020304" pitchFamily="18" charset="0"/>
              </a:rPr>
              <a:t>void</a:t>
            </a:r>
            <a:r>
              <a:rPr lang="en-US" sz="2900">
                <a:latin typeface="Times New Roman" panose="02020603050405020304" pitchFamily="18" charset="0"/>
                <a:cs typeface="Times New Roman" panose="02020603050405020304" pitchFamily="18" charset="0"/>
              </a:rPr>
              <a:t> main(String[] args) </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    </a:t>
            </a:r>
          </a:p>
          <a:p>
            <a:pPr>
              <a:lnSpc>
                <a:spcPct val="160000"/>
              </a:lnSpc>
              <a:spcBef>
                <a:spcPct val="0"/>
              </a:spcBef>
              <a:buNone/>
            </a:pPr>
            <a:r>
              <a:rPr lang="en-US" sz="2900" b="1">
                <a:latin typeface="Times New Roman" panose="02020603050405020304" pitchFamily="18" charset="0"/>
                <a:cs typeface="Times New Roman" panose="02020603050405020304" pitchFamily="18" charset="0"/>
              </a:rPr>
              <a:t>		int</a:t>
            </a:r>
            <a:r>
              <a:rPr lang="en-US" sz="2900">
                <a:latin typeface="Times New Roman" panose="02020603050405020304" pitchFamily="18" charset="0"/>
                <a:cs typeface="Times New Roman" panose="02020603050405020304" pitchFamily="18" charset="0"/>
              </a:rPr>
              <a:t> x = 10;    </a:t>
            </a:r>
          </a:p>
          <a:p>
            <a:pPr>
              <a:lnSpc>
                <a:spcPct val="160000"/>
              </a:lnSpc>
              <a:spcBef>
                <a:spcPct val="0"/>
              </a:spcBef>
              <a:buNone/>
            </a:pPr>
            <a:r>
              <a:rPr lang="en-US" sz="2900" b="1">
                <a:latin typeface="Times New Roman" panose="02020603050405020304" pitchFamily="18" charset="0"/>
                <a:cs typeface="Times New Roman" panose="02020603050405020304" pitchFamily="18" charset="0"/>
              </a:rPr>
              <a:t>		int</a:t>
            </a:r>
            <a:r>
              <a:rPr lang="en-US" sz="2900">
                <a:latin typeface="Times New Roman" panose="02020603050405020304" pitchFamily="18" charset="0"/>
                <a:cs typeface="Times New Roman" panose="02020603050405020304" pitchFamily="18" charset="0"/>
              </a:rPr>
              <a:t> y = 12;    </a:t>
            </a:r>
          </a:p>
          <a:p>
            <a:pPr>
              <a:lnSpc>
                <a:spcPct val="160000"/>
              </a:lnSpc>
              <a:spcBef>
                <a:spcPct val="0"/>
              </a:spcBef>
              <a:buNone/>
            </a:pPr>
            <a:r>
              <a:rPr lang="en-US" sz="2900" b="1">
                <a:latin typeface="Times New Roman" panose="02020603050405020304" pitchFamily="18" charset="0"/>
                <a:cs typeface="Times New Roman" panose="02020603050405020304" pitchFamily="18" charset="0"/>
              </a:rPr>
              <a:t>		if</a:t>
            </a:r>
            <a:r>
              <a:rPr lang="en-US" sz="2900">
                <a:latin typeface="Times New Roman" panose="02020603050405020304" pitchFamily="18" charset="0"/>
                <a:cs typeface="Times New Roman" panose="02020603050405020304" pitchFamily="18" charset="0"/>
              </a:rPr>
              <a:t>(x+y &gt; 20)</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    </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System.out.println("x + y is greater than 20");    </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    </a:t>
            </a:r>
          </a:p>
          <a:p>
            <a:pPr>
              <a:lnSpc>
                <a:spcPct val="160000"/>
              </a:lnSpc>
              <a:spcBef>
                <a:spcPct val="0"/>
              </a:spcBef>
              <a:buNone/>
            </a:pPr>
            <a:r>
              <a:rPr lang="en-US" sz="2900">
                <a:latin typeface="Times New Roman" panose="02020603050405020304" pitchFamily="18" charset="0"/>
                <a:cs typeface="Times New Roman" panose="02020603050405020304" pitchFamily="18" charset="0"/>
              </a:rPr>
              <a:t>	}      </a:t>
            </a:r>
          </a:p>
          <a:p>
            <a:pPr>
              <a:lnSpc>
                <a:spcPct val="160000"/>
              </a:lnSpc>
              <a:buNone/>
            </a:pPr>
            <a:r>
              <a:rPr lang="en-US" sz="2900">
                <a:latin typeface="Times New Roman" panose="02020603050405020304" pitchFamily="18" charset="0"/>
                <a:cs typeface="Times New Roman" panose="02020603050405020304" pitchFamily="18" charset="0"/>
              </a:rPr>
              <a:t>}  </a:t>
            </a:r>
          </a:p>
          <a:p>
            <a:pPr>
              <a:lnSpc>
                <a:spcPct val="160000"/>
              </a:lnSpc>
              <a:buNone/>
            </a:pPr>
            <a:r>
              <a:rPr lang="en-US" sz="2900" b="1">
                <a:latin typeface="Times New Roman" panose="02020603050405020304" pitchFamily="18" charset="0"/>
                <a:cs typeface="Times New Roman" panose="02020603050405020304" pitchFamily="18" charset="0"/>
              </a:rPr>
              <a:t> Output:</a:t>
            </a:r>
            <a:endParaRPr lang="en-US" sz="2900">
              <a:latin typeface="Times New Roman" panose="02020603050405020304" pitchFamily="18" charset="0"/>
              <a:cs typeface="Times New Roman" panose="02020603050405020304" pitchFamily="18" charset="0"/>
            </a:endParaRPr>
          </a:p>
          <a:p>
            <a:pPr>
              <a:lnSpc>
                <a:spcPct val="160000"/>
              </a:lnSpc>
              <a:buNone/>
            </a:pPr>
            <a:r>
              <a:rPr lang="en-US" sz="2900">
                <a:latin typeface="Times New Roman" panose="02020603050405020304" pitchFamily="18" charset="0"/>
                <a:cs typeface="Times New Roman" panose="02020603050405020304" pitchFamily="18" charset="0"/>
              </a:rPr>
              <a:t>x + y is greater than 20</a:t>
            </a:r>
          </a:p>
          <a:p>
            <a:pPr>
              <a:lnSpc>
                <a:spcPct val="160000"/>
              </a:lnSpc>
              <a:spcBef>
                <a:spcPct val="0"/>
              </a:spcBef>
              <a:buNone/>
            </a:pPr>
            <a:endParaRPr lang="en-US" sz="2900">
              <a:latin typeface="Times New Roman" panose="02020603050405020304" pitchFamily="18" charset="0"/>
              <a:cs typeface="Times New Roman" panose="02020603050405020304" pitchFamily="18" charset="0"/>
            </a:endParaRPr>
          </a:p>
          <a:p>
            <a:pPr>
              <a:lnSpc>
                <a:spcPct val="160000"/>
              </a:lnSpc>
              <a:spcBef>
                <a:spcPct val="0"/>
              </a:spcBef>
              <a:buNone/>
            </a:pPr>
            <a:endParaRPr lang="en-US" sz="2000">
              <a:latin typeface="Times New Roman" panose="02020603050405020304" pitchFamily="18" charset="0"/>
              <a:cs typeface="Times New Roman" panose="02020603050405020304" pitchFamily="18" charset="0"/>
            </a:endParaRPr>
          </a:p>
          <a:p>
            <a:pPr>
              <a:lnSpc>
                <a:spcPct val="160000"/>
              </a:lnSpc>
            </a:pPr>
            <a:endParaRPr 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Autofit/>
          </a:bodyPr>
          <a:lstStyle/>
          <a:p>
            <a:pPr>
              <a:lnSpc>
                <a:spcPct val="150000"/>
              </a:lnSpc>
              <a:spcBef>
                <a:spcPct val="0"/>
              </a:spcBef>
              <a:buNone/>
            </a:pPr>
            <a:r>
              <a:rPr lang="en-US" sz="2000" b="1">
                <a:latin typeface="Times New Roman" panose="02020603050405020304" pitchFamily="18" charset="0"/>
                <a:cs typeface="Times New Roman" panose="02020603050405020304" pitchFamily="18" charset="0"/>
              </a:rPr>
              <a:t>2) if-else statement</a:t>
            </a:r>
          </a:p>
          <a:p>
            <a:pPr>
              <a:lnSpc>
                <a:spcPct val="150000"/>
              </a:lnSpc>
              <a:spcBef>
                <a:spcPct val="0"/>
              </a:spcBef>
              <a:buNone/>
            </a:pPr>
            <a:r>
              <a:rPr lang="en-US" sz="2000">
                <a:latin typeface="Times New Roman" panose="02020603050405020304" pitchFamily="18" charset="0"/>
                <a:cs typeface="Times New Roman" panose="02020603050405020304" pitchFamily="18" charset="0"/>
              </a:rPr>
              <a:t>	If the condition specified is true, the if block is executed. Otherwise, the else block is executed. </a:t>
            </a:r>
          </a:p>
          <a:p>
            <a:pPr>
              <a:lnSpc>
                <a:spcPct val="150000"/>
              </a:lnSpc>
              <a:spcBef>
                <a:spcPct val="0"/>
              </a:spcBef>
              <a:buNone/>
            </a:pPr>
            <a:r>
              <a:rPr lang="en-US" sz="2000" b="1">
                <a:latin typeface="Times New Roman" panose="02020603050405020304" pitchFamily="18" charset="0"/>
                <a:cs typeface="Times New Roman" panose="02020603050405020304" pitchFamily="18" charset="0"/>
              </a:rPr>
              <a:t>Syntax:</a:t>
            </a:r>
            <a:endParaRPr lang="en-US" sz="2000">
              <a:latin typeface="Times New Roman" panose="02020603050405020304" pitchFamily="18" charset="0"/>
              <a:cs typeface="Times New Roman" panose="02020603050405020304" pitchFamily="18" charset="0"/>
            </a:endParaRPr>
          </a:p>
          <a:p>
            <a:pPr lvl="1">
              <a:lnSpc>
                <a:spcPct val="150000"/>
              </a:lnSpc>
              <a:spcBef>
                <a:spcPct val="0"/>
              </a:spcBef>
              <a:buNone/>
            </a:pPr>
            <a:r>
              <a:rPr lang="en-US" sz="2000" b="1">
                <a:latin typeface="Times New Roman" panose="02020603050405020304" pitchFamily="18" charset="0"/>
                <a:cs typeface="Times New Roman" panose="02020603050405020304" pitchFamily="18" charset="0"/>
              </a:rPr>
              <a:t>if</a:t>
            </a:r>
            <a:r>
              <a:rPr lang="en-US" sz="2000">
                <a:latin typeface="Times New Roman" panose="02020603050405020304" pitchFamily="18" charset="0"/>
                <a:cs typeface="Times New Roman" panose="02020603050405020304" pitchFamily="18" charset="0"/>
              </a:rPr>
              <a:t>(condition) {    </a:t>
            </a:r>
          </a:p>
          <a:p>
            <a:pPr lvl="1">
              <a:lnSpc>
                <a:spcPct val="150000"/>
              </a:lnSpc>
              <a:spcBef>
                <a:spcPct val="0"/>
              </a:spcBef>
              <a:buNone/>
            </a:pPr>
            <a:r>
              <a:rPr lang="en-US" sz="2000">
                <a:latin typeface="Times New Roman" panose="02020603050405020304" pitchFamily="18" charset="0"/>
                <a:cs typeface="Times New Roman" panose="02020603050405020304" pitchFamily="18" charset="0"/>
              </a:rPr>
              <a:t>statement 1; //executes when condition is true   </a:t>
            </a:r>
          </a:p>
          <a:p>
            <a:pPr lvl="1">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lvl="1">
              <a:lnSpc>
                <a:spcPct val="150000"/>
              </a:lnSpc>
              <a:spcBef>
                <a:spcPct val="0"/>
              </a:spcBef>
              <a:buNone/>
            </a:pPr>
            <a:r>
              <a:rPr lang="en-US" sz="2000" b="1">
                <a:latin typeface="Times New Roman" panose="02020603050405020304" pitchFamily="18" charset="0"/>
                <a:cs typeface="Times New Roman" panose="02020603050405020304" pitchFamily="18" charset="0"/>
              </a:rPr>
              <a:t>else</a:t>
            </a:r>
            <a:r>
              <a:rPr lang="en-US" sz="2000">
                <a:latin typeface="Times New Roman" panose="02020603050405020304" pitchFamily="18" charset="0"/>
                <a:cs typeface="Times New Roman" panose="02020603050405020304" pitchFamily="18" charset="0"/>
              </a:rPr>
              <a:t>{  </a:t>
            </a:r>
          </a:p>
          <a:p>
            <a:pPr lvl="1">
              <a:lnSpc>
                <a:spcPct val="150000"/>
              </a:lnSpc>
              <a:spcBef>
                <a:spcPct val="0"/>
              </a:spcBef>
              <a:buNone/>
            </a:pPr>
            <a:r>
              <a:rPr lang="en-US" sz="2000">
                <a:latin typeface="Times New Roman" panose="02020603050405020304" pitchFamily="18" charset="0"/>
                <a:cs typeface="Times New Roman" panose="02020603050405020304" pitchFamily="18" charset="0"/>
              </a:rPr>
              <a:t>statement 2; //executes when condition is false   </a:t>
            </a:r>
          </a:p>
          <a:p>
            <a:pPr lvl="1">
              <a:lnSpc>
                <a:spcPct val="150000"/>
              </a:lnSpc>
              <a:spcBef>
                <a:spcPct val="0"/>
              </a:spcBef>
              <a:buNone/>
            </a:pPr>
            <a:r>
              <a:rPr lang="en-US" sz="2000">
                <a:latin typeface="Times New Roman" panose="02020603050405020304" pitchFamily="18" charset="0"/>
                <a:cs typeface="Times New Roman" panose="02020603050405020304" pitchFamily="18" charset="0"/>
              </a:rPr>
              <a:t>}  </a:t>
            </a:r>
          </a:p>
          <a:p>
            <a:pPr lvl="1">
              <a:lnSpc>
                <a:spcPct val="150000"/>
              </a:lnSpc>
              <a:spcBef>
                <a:spcPct val="0"/>
              </a:spcBef>
              <a:buNone/>
            </a:pPr>
            <a:endParaRPr lang="en-US" sz="2000">
              <a:latin typeface="Times New Roman" panose="02020603050405020304" pitchFamily="18" charset="0"/>
              <a:cs typeface="Times New Roman" panose="02020603050405020304" pitchFamily="18" charset="0"/>
            </a:endParaRPr>
          </a:p>
          <a:p>
            <a:pPr lvl="1">
              <a:lnSpc>
                <a:spcPct val="150000"/>
              </a:lnSpc>
              <a:spcBef>
                <a:spcPct val="0"/>
              </a:spcBef>
              <a:buNone/>
            </a:pP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
        <p:nvSpPr>
          <p:cNvPr id="2050" name="AutoShape 2" descr="Flow Diagram of if-else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2" name="AutoShape 4" descr="Flow Diagram of if-else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4" name="AutoShape 6" descr="Flow Diagram of if-else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6" name="AutoShape 8" descr="Flow Diagram of if-else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8" name="AutoShape 10" descr="Flow Diagram of if-else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059" name="Picture 11"/>
          <p:cNvPicPr>
            <a:picLocks noChangeAspect="1" noChangeArrowheads="1"/>
          </p:cNvPicPr>
          <p:nvPr/>
        </p:nvPicPr>
        <p:blipFill>
          <a:blip r:embed="rId2"/>
          <a:stretch>
            <a:fillRect/>
          </a:stretch>
        </p:blipFill>
        <p:spPr bwMode="auto">
          <a:xfrm>
            <a:off x="5572132" y="2000240"/>
            <a:ext cx="3329465" cy="4549210"/>
          </a:xfrm>
          <a:prstGeom prst="rect">
            <a:avLst/>
          </a:prstGeom>
          <a:noFill/>
          <a:ln w="9525">
            <a:noFill/>
            <a:miter lim="800000"/>
          </a:ln>
          <a:effec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42852"/>
            <a:ext cx="8229600" cy="6357982"/>
          </a:xfrm>
        </p:spPr>
        <p:txBody>
          <a:bodyPr>
            <a:normAutofit fontScale="92500" lnSpcReduction="10000"/>
          </a:bodyPr>
          <a:lstStyle/>
          <a:p>
            <a:pPr>
              <a:buNone/>
            </a:pPr>
            <a:r>
              <a:rPr lang="en-US" sz="2000" b="1">
                <a:latin typeface="Times New Roman" panose="02020603050405020304" pitchFamily="18" charset="0"/>
                <a:cs typeface="Times New Roman" panose="02020603050405020304" pitchFamily="18" charset="0"/>
              </a:rPr>
              <a:t>Example Program:</a:t>
            </a:r>
          </a:p>
          <a:p>
            <a:pPr>
              <a:buNone/>
            </a:pPr>
            <a:r>
              <a:rPr lang="en-US" sz="2000">
                <a:latin typeface="Times New Roman" panose="02020603050405020304" pitchFamily="18" charset="0"/>
                <a:cs typeface="Times New Roman" panose="02020603050405020304" pitchFamily="18" charset="0"/>
              </a:rPr>
              <a:t>public class Student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public static void main(String[] args)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int x = 10;  </a:t>
            </a:r>
          </a:p>
          <a:p>
            <a:pPr>
              <a:buNone/>
            </a:pPr>
            <a:r>
              <a:rPr lang="en-US" sz="2000">
                <a:latin typeface="Times New Roman" panose="02020603050405020304" pitchFamily="18" charset="0"/>
                <a:cs typeface="Times New Roman" panose="02020603050405020304" pitchFamily="18" charset="0"/>
              </a:rPr>
              <a:t>		int y = 12;  </a:t>
            </a:r>
          </a:p>
          <a:p>
            <a:pPr>
              <a:buNone/>
            </a:pPr>
            <a:r>
              <a:rPr lang="en-US" sz="2000">
                <a:latin typeface="Times New Roman" panose="02020603050405020304" pitchFamily="18" charset="0"/>
                <a:cs typeface="Times New Roman" panose="02020603050405020304" pitchFamily="18" charset="0"/>
              </a:rPr>
              <a:t>		if(x+y &lt; 10)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System.out.println("x + y is less than      10");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else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System.out.println("x + y is greater than 20");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Output:</a:t>
            </a:r>
          </a:p>
          <a:p>
            <a:pPr>
              <a:buNone/>
            </a:pPr>
            <a:r>
              <a:rPr lang="en-US" sz="2000">
                <a:latin typeface="Times New Roman" panose="02020603050405020304" pitchFamily="18" charset="0"/>
                <a:cs typeface="Times New Roman" panose="02020603050405020304" pitchFamily="18" charset="0"/>
              </a:rPr>
              <a:t>x + y is greater than 20</a:t>
            </a:r>
          </a:p>
          <a:p>
            <a:pPr>
              <a:buNone/>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fontScale="92500" lnSpcReduction="20000"/>
          </a:bodyPr>
          <a:lstStyle/>
          <a:p>
            <a:pPr algn="just">
              <a:lnSpc>
                <a:spcPct val="170000"/>
              </a:lnSpc>
              <a:spcBef>
                <a:spcPct val="0"/>
              </a:spcBef>
              <a:buNone/>
            </a:pPr>
            <a:r>
              <a:rPr lang="en-US" sz="2000" b="1">
                <a:latin typeface="Times New Roman" panose="02020603050405020304" pitchFamily="18" charset="0"/>
                <a:cs typeface="Times New Roman" panose="02020603050405020304" pitchFamily="18" charset="0"/>
              </a:rPr>
              <a:t>3) if-else-if ladder:</a:t>
            </a:r>
          </a:p>
          <a:p>
            <a:pPr algn="just">
              <a:lnSpc>
                <a:spcPct val="170000"/>
              </a:lnSpc>
              <a:spcBef>
                <a:spcPct val="0"/>
              </a:spcBef>
            </a:pPr>
            <a:r>
              <a:rPr lang="en-US" sz="2000">
                <a:latin typeface="Times New Roman" panose="02020603050405020304" pitchFamily="18" charset="0"/>
                <a:cs typeface="Times New Roman" panose="02020603050405020304" pitchFamily="18" charset="0"/>
              </a:rPr>
              <a:t>The if statement is followed by multiple else-if blocks. We can create a decision tree by using these control statements in Java in which the block where the condition is true is executed and the rest of the ladder is ignored and not executed. </a:t>
            </a:r>
          </a:p>
          <a:p>
            <a:pPr algn="just">
              <a:lnSpc>
                <a:spcPct val="170000"/>
              </a:lnSpc>
              <a:spcBef>
                <a:spcPct val="0"/>
              </a:spcBef>
            </a:pPr>
            <a:r>
              <a:rPr lang="en-US" sz="2000">
                <a:latin typeface="Times New Roman" panose="02020603050405020304" pitchFamily="18" charset="0"/>
                <a:cs typeface="Times New Roman" panose="02020603050405020304" pitchFamily="18" charset="0"/>
              </a:rPr>
              <a:t>If none of the conditions is true, the last else block is executed, if present.</a:t>
            </a:r>
          </a:p>
          <a:p>
            <a:pPr>
              <a:lnSpc>
                <a:spcPct val="170000"/>
              </a:lnSpc>
              <a:spcBef>
                <a:spcPct val="0"/>
              </a:spcBef>
              <a:buNone/>
            </a:pPr>
            <a:r>
              <a:rPr lang="en-US" sz="2000" b="1">
                <a:latin typeface="Times New Roman" panose="02020603050405020304" pitchFamily="18" charset="0"/>
                <a:cs typeface="Times New Roman" panose="02020603050405020304" pitchFamily="18" charset="0"/>
              </a:rPr>
              <a:t>Syntax</a:t>
            </a:r>
          </a:p>
          <a:p>
            <a:pPr>
              <a:lnSpc>
                <a:spcPct val="120000"/>
              </a:lnSpc>
              <a:spcBef>
                <a:spcPct val="0"/>
              </a:spcBef>
              <a:buNone/>
            </a:pPr>
            <a:r>
              <a:rPr lang="en-US" sz="2000" b="1">
                <a:latin typeface="Times New Roman" panose="02020603050405020304" pitchFamily="18" charset="0"/>
                <a:cs typeface="Times New Roman" panose="02020603050405020304" pitchFamily="18" charset="0"/>
              </a:rPr>
              <a:t>if</a:t>
            </a:r>
            <a:r>
              <a:rPr lang="en-US" sz="2000">
                <a:latin typeface="Times New Roman" panose="02020603050405020304" pitchFamily="18" charset="0"/>
                <a:cs typeface="Times New Roman" panose="02020603050405020304" pitchFamily="18" charset="0"/>
              </a:rPr>
              <a:t>(condition 1)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statement 1; //executes when condition 1 is true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b="1">
                <a:latin typeface="Times New Roman" panose="02020603050405020304" pitchFamily="18" charset="0"/>
                <a:cs typeface="Times New Roman" panose="02020603050405020304" pitchFamily="18" charset="0"/>
              </a:rPr>
              <a:t>else</a:t>
            </a:r>
            <a:r>
              <a:rPr lang="en-US" sz="2000">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if</a:t>
            </a:r>
            <a:r>
              <a:rPr lang="en-US" sz="2000">
                <a:latin typeface="Times New Roman" panose="02020603050405020304" pitchFamily="18" charset="0"/>
                <a:cs typeface="Times New Roman" panose="02020603050405020304" pitchFamily="18" charset="0"/>
              </a:rPr>
              <a:t>(condition 2)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statement 2; //executes when condition 2 is true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b="1">
                <a:latin typeface="Times New Roman" panose="02020603050405020304" pitchFamily="18" charset="0"/>
                <a:cs typeface="Times New Roman" panose="02020603050405020304" pitchFamily="18" charset="0"/>
              </a:rPr>
              <a:t>else</a:t>
            </a: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statement 2; //executes when all the conditions are false   </a:t>
            </a:r>
          </a:p>
          <a:p>
            <a:pPr>
              <a:lnSpc>
                <a:spcPct val="120000"/>
              </a:lnSpc>
              <a:spcBef>
                <a:spcPct val="0"/>
              </a:spcBef>
              <a:buNone/>
            </a:pPr>
            <a:r>
              <a:rPr lang="en-US" sz="2000">
                <a:latin typeface="Times New Roman" panose="02020603050405020304" pitchFamily="18" charset="0"/>
                <a:cs typeface="Times New Roman" panose="02020603050405020304" pitchFamily="18" charset="0"/>
              </a:rPr>
              <a:t>}  </a:t>
            </a:r>
          </a:p>
          <a:p>
            <a:pPr algn="just">
              <a:lnSpc>
                <a:spcPct val="170000"/>
              </a:lnSpc>
              <a:spcBef>
                <a:spcPct val="0"/>
              </a:spcBef>
            </a:pPr>
            <a:endParaRPr lang="en-US" sz="200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stretch>
            <a:fillRect/>
          </a:stretch>
        </p:blipFill>
        <p:spPr bwMode="auto">
          <a:xfrm>
            <a:off x="5572132" y="2571744"/>
            <a:ext cx="2928926" cy="3480613"/>
          </a:xfrm>
          <a:prstGeom prst="rect">
            <a:avLst/>
          </a:prstGeom>
          <a:noFill/>
          <a:ln w="9525">
            <a:noFill/>
            <a:miter lim="800000"/>
          </a:ln>
          <a:effec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8596" y="214290"/>
            <a:ext cx="5929354" cy="6429420"/>
          </a:xfrm>
        </p:spPr>
        <p:txBody>
          <a:bodyPr>
            <a:noAutofit/>
          </a:bodyPr>
          <a:lstStyle/>
          <a:p>
            <a:pPr>
              <a:buNone/>
            </a:pPr>
            <a:r>
              <a:rPr lang="en-US" sz="1600" b="1">
                <a:latin typeface="Times New Roman" panose="02020603050405020304" pitchFamily="18" charset="0"/>
                <a:cs typeface="Times New Roman" panose="02020603050405020304" pitchFamily="18" charset="0"/>
              </a:rPr>
              <a:t>Example Program:</a:t>
            </a:r>
          </a:p>
          <a:p>
            <a:pPr>
              <a:buNone/>
            </a:pPr>
            <a:r>
              <a:rPr lang="en-US" sz="1600">
                <a:latin typeface="Times New Roman" panose="02020603050405020304" pitchFamily="18" charset="0"/>
                <a:cs typeface="Times New Roman" panose="02020603050405020304" pitchFamily="18" charset="0"/>
              </a:rPr>
              <a:t>public class Student </a:t>
            </a:r>
          </a:p>
          <a:p>
            <a:pPr>
              <a:buNone/>
            </a:pPr>
            <a:r>
              <a:rPr lang="en-US" sz="1600">
                <a:latin typeface="Times New Roman" panose="02020603050405020304" pitchFamily="18" charset="0"/>
                <a:cs typeface="Times New Roman" panose="02020603050405020304" pitchFamily="18" charset="0"/>
              </a:rPr>
              <a:t>{  </a:t>
            </a:r>
          </a:p>
          <a:p>
            <a:pPr>
              <a:buNone/>
            </a:pPr>
            <a:r>
              <a:rPr lang="en-US" sz="1600">
                <a:latin typeface="Times New Roman" panose="02020603050405020304" pitchFamily="18" charset="0"/>
                <a:cs typeface="Times New Roman" panose="02020603050405020304" pitchFamily="18" charset="0"/>
              </a:rPr>
              <a:t>public static void main(String[] args) </a:t>
            </a:r>
          </a:p>
          <a:p>
            <a:pPr>
              <a:buNone/>
            </a:pPr>
            <a:r>
              <a:rPr lang="en-US" sz="1600">
                <a:latin typeface="Times New Roman" panose="02020603050405020304" pitchFamily="18" charset="0"/>
                <a:cs typeface="Times New Roman" panose="02020603050405020304" pitchFamily="18" charset="0"/>
              </a:rPr>
              <a:t>{  </a:t>
            </a:r>
          </a:p>
          <a:p>
            <a:pPr>
              <a:buNone/>
            </a:pPr>
            <a:r>
              <a:rPr lang="en-US" sz="1600">
                <a:latin typeface="Times New Roman" panose="02020603050405020304" pitchFamily="18" charset="0"/>
                <a:cs typeface="Times New Roman" panose="02020603050405020304" pitchFamily="18" charset="0"/>
              </a:rPr>
              <a:t>String city = "Delhi";  </a:t>
            </a:r>
          </a:p>
          <a:p>
            <a:pPr>
              <a:buNone/>
            </a:pPr>
            <a:r>
              <a:rPr lang="en-US" sz="1600">
                <a:latin typeface="Times New Roman" panose="02020603050405020304" pitchFamily="18" charset="0"/>
                <a:cs typeface="Times New Roman" panose="02020603050405020304" pitchFamily="18" charset="0"/>
              </a:rPr>
              <a:t>if(city == "Meerut") </a:t>
            </a:r>
          </a:p>
          <a:p>
            <a:pPr>
              <a:buNone/>
            </a:pPr>
            <a:r>
              <a:rPr lang="en-US" sz="1600">
                <a:latin typeface="Times New Roman" panose="02020603050405020304" pitchFamily="18" charset="0"/>
                <a:cs typeface="Times New Roman" panose="02020603050405020304" pitchFamily="18" charset="0"/>
              </a:rPr>
              <a:t>{  </a:t>
            </a:r>
          </a:p>
          <a:p>
            <a:pPr>
              <a:buNone/>
            </a:pPr>
            <a:r>
              <a:rPr lang="en-US" sz="1600" err="1">
                <a:latin typeface="Times New Roman" panose="02020603050405020304" pitchFamily="18" charset="0"/>
                <a:cs typeface="Times New Roman" panose="02020603050405020304" pitchFamily="18" charset="0"/>
              </a:rPr>
              <a:t>System.out.println("city is meerut");  </a:t>
            </a:r>
          </a:p>
          <a:p>
            <a:pPr>
              <a:buNone/>
            </a:pPr>
            <a:r>
              <a:rPr lang="en-US" sz="1600">
                <a:latin typeface="Times New Roman" panose="02020603050405020304" pitchFamily="18" charset="0"/>
                <a:cs typeface="Times New Roman" panose="02020603050405020304" pitchFamily="18" charset="0"/>
              </a:rPr>
              <a:t>}</a:t>
            </a:r>
          </a:p>
          <a:p>
            <a:pPr>
              <a:buNone/>
            </a:pPr>
            <a:r>
              <a:rPr lang="en-US" sz="1600">
                <a:latin typeface="Times New Roman" panose="02020603050405020304" pitchFamily="18" charset="0"/>
                <a:cs typeface="Times New Roman" panose="02020603050405020304" pitchFamily="18" charset="0"/>
              </a:rPr>
              <a:t>else if (city == "Noida") </a:t>
            </a:r>
          </a:p>
          <a:p>
            <a:pPr>
              <a:buNone/>
            </a:pPr>
            <a:r>
              <a:rPr lang="en-US" sz="1600">
                <a:latin typeface="Times New Roman" panose="02020603050405020304" pitchFamily="18" charset="0"/>
                <a:cs typeface="Times New Roman" panose="02020603050405020304" pitchFamily="18" charset="0"/>
              </a:rPr>
              <a:t>{  </a:t>
            </a:r>
          </a:p>
          <a:p>
            <a:pPr>
              <a:buNone/>
            </a:pPr>
            <a:r>
              <a:rPr lang="en-US" sz="1600" err="1">
                <a:latin typeface="Times New Roman" panose="02020603050405020304" pitchFamily="18" charset="0"/>
                <a:cs typeface="Times New Roman" panose="02020603050405020304" pitchFamily="18" charset="0"/>
              </a:rPr>
              <a:t>System.out.println("city is noida");  </a:t>
            </a:r>
          </a:p>
          <a:p>
            <a:pPr>
              <a:buNone/>
            </a:pPr>
            <a:r>
              <a:rPr lang="en-US" sz="1600">
                <a:latin typeface="Times New Roman" panose="02020603050405020304" pitchFamily="18" charset="0"/>
                <a:cs typeface="Times New Roman" panose="02020603050405020304" pitchFamily="18" charset="0"/>
              </a:rPr>
              <a:t>}</a:t>
            </a:r>
          </a:p>
          <a:p>
            <a:pPr>
              <a:buNone/>
            </a:pPr>
            <a:r>
              <a:rPr lang="en-US" sz="1600">
                <a:latin typeface="Times New Roman" panose="02020603050405020304" pitchFamily="18" charset="0"/>
                <a:cs typeface="Times New Roman" panose="02020603050405020304" pitchFamily="18" charset="0"/>
              </a:rPr>
              <a:t>else if(city == "Agra") </a:t>
            </a:r>
          </a:p>
          <a:p>
            <a:pPr>
              <a:buNone/>
            </a:pPr>
            <a:r>
              <a:rPr lang="en-US" sz="1600">
                <a:latin typeface="Times New Roman" panose="02020603050405020304" pitchFamily="18" charset="0"/>
                <a:cs typeface="Times New Roman" panose="02020603050405020304" pitchFamily="18" charset="0"/>
              </a:rPr>
              <a:t>{  </a:t>
            </a:r>
          </a:p>
          <a:p>
            <a:pPr>
              <a:buNone/>
            </a:pPr>
            <a:r>
              <a:rPr lang="en-US" sz="1600" err="1">
                <a:latin typeface="Times New Roman" panose="02020603050405020304" pitchFamily="18" charset="0"/>
                <a:cs typeface="Times New Roman" panose="02020603050405020304" pitchFamily="18" charset="0"/>
              </a:rPr>
              <a:t>System.out.println("city is agra");  </a:t>
            </a:r>
          </a:p>
          <a:p>
            <a:pPr>
              <a:buNone/>
            </a:pPr>
            <a:r>
              <a:rPr lang="en-US" sz="1600">
                <a:latin typeface="Times New Roman" panose="02020603050405020304" pitchFamily="18" charset="0"/>
                <a:cs typeface="Times New Roman" panose="02020603050405020304" pitchFamily="18" charset="0"/>
              </a:rPr>
              <a:t>}</a:t>
            </a:r>
          </a:p>
          <a:p>
            <a:pPr>
              <a:buNone/>
            </a:pPr>
            <a:r>
              <a:rPr lang="en-US" sz="1600">
                <a:latin typeface="Times New Roman" panose="02020603050405020304" pitchFamily="18" charset="0"/>
                <a:cs typeface="Times New Roman" panose="02020603050405020304" pitchFamily="18" charset="0"/>
              </a:rPr>
              <a:t>else</a:t>
            </a:r>
          </a:p>
          <a:p>
            <a:pPr>
              <a:buNone/>
            </a:pPr>
            <a:r>
              <a:rPr lang="en-US" sz="1600">
                <a:latin typeface="Times New Roman" panose="02020603050405020304" pitchFamily="18" charset="0"/>
                <a:cs typeface="Times New Roman" panose="02020603050405020304" pitchFamily="18" charset="0"/>
              </a:rPr>
              <a:t> {  </a:t>
            </a:r>
          </a:p>
          <a:p>
            <a:pPr>
              <a:buNone/>
            </a:pPr>
            <a:r>
              <a:rPr lang="en-US" sz="1600" err="1">
                <a:latin typeface="Times New Roman" panose="02020603050405020304" pitchFamily="18" charset="0"/>
                <a:cs typeface="Times New Roman" panose="02020603050405020304" pitchFamily="18" charset="0"/>
              </a:rPr>
              <a:t>System.out.println(city);  </a:t>
            </a:r>
          </a:p>
          <a:p>
            <a:pPr>
              <a:buNone/>
            </a:pPr>
            <a:r>
              <a:rPr lang="en-US" sz="1600">
                <a:latin typeface="Times New Roman" panose="02020603050405020304" pitchFamily="18" charset="0"/>
                <a:cs typeface="Times New Roman" panose="02020603050405020304" pitchFamily="18" charset="0"/>
              </a:rPr>
              <a:t>}  } }</a:t>
            </a:r>
          </a:p>
          <a:p>
            <a:endParaRPr lang="en-US" sz="1600"/>
          </a:p>
        </p:txBody>
      </p:sp>
      <p:sp>
        <p:nvSpPr>
          <p:cNvPr id="5" name="Content Placeholder 4"/>
          <p:cNvSpPr>
            <a:spLocks noGrp="1"/>
          </p:cNvSpPr>
          <p:nvPr>
            <p:ph sz="half" idx="2"/>
          </p:nvPr>
        </p:nvSpPr>
        <p:spPr>
          <a:xfrm>
            <a:off x="5857884" y="1600200"/>
            <a:ext cx="2828916" cy="4525963"/>
          </a:xfrm>
        </p:spPr>
        <p:txBody>
          <a:bodyPr>
            <a:normAutofit/>
          </a:bodyPr>
          <a:lstStyle/>
          <a:p>
            <a:pPr>
              <a:buNone/>
            </a:pPr>
            <a:r>
              <a:rPr lang="en-US" sz="2000" b="1">
                <a:latin typeface="Times New Roman" panose="02020603050405020304" pitchFamily="18" charset="0"/>
                <a:cs typeface="Times New Roman" panose="02020603050405020304" pitchFamily="18" charset="0"/>
              </a:rPr>
              <a:t>Output:</a:t>
            </a:r>
          </a:p>
          <a:p>
            <a:pPr>
              <a:buNone/>
            </a:pPr>
            <a:r>
              <a:rPr lang="en-US" sz="2000">
                <a:latin typeface="Times New Roman" panose="02020603050405020304" pitchFamily="18" charset="0"/>
                <a:cs typeface="Times New Roman" panose="02020603050405020304" pitchFamily="18" charset="0"/>
              </a:rPr>
              <a:t>Delhi</a:t>
            </a:r>
          </a:p>
          <a:p>
            <a:endParaRPr lang="en-US" sz="200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69FB3-58AF-D89E-203F-78C8AE626DA1}"/>
              </a:ext>
            </a:extLst>
          </p:cNvPr>
          <p:cNvSpPr>
            <a:spLocks noGrp="1"/>
          </p:cNvSpPr>
          <p:nvPr>
            <p:ph type="title"/>
          </p:nvPr>
        </p:nvSpPr>
        <p:spPr/>
        <p:txBody>
          <a:bodyPr>
            <a:normAutofit/>
          </a:bodyPr>
          <a:lstStyle/>
          <a:p>
            <a:pPr algn="ct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CHARACTERISTICS</a:t>
            </a:r>
            <a:r>
              <a:rPr lang="en-US" sz="4000" b="1" spc="170">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OF</a:t>
            </a:r>
            <a:r>
              <a:rPr lang="en-US" sz="4000" b="1" spc="175">
                <a:solidFill>
                  <a:srgbClr val="002060"/>
                </a:solidFill>
                <a:effectLst/>
                <a:uFill>
                  <a:solidFill>
                    <a:srgbClr val="BF0000"/>
                  </a:solidFill>
                </a:uFill>
                <a:latin typeface="Times New Roman" panose="02020603050405020304" pitchFamily="18" charset="0"/>
                <a:ea typeface="Times New Roman" panose="02020603050405020304" pitchFamily="18" charset="0"/>
              </a:rPr>
              <a:t> </a:t>
            </a:r>
            <a:r>
              <a:rPr lang="en-US" sz="4000" b="1">
                <a:solidFill>
                  <a:srgbClr val="002060"/>
                </a:solidFill>
                <a:effectLst/>
                <a:uFill>
                  <a:solidFill>
                    <a:srgbClr val="BF0000"/>
                  </a:solidFill>
                </a:uFill>
                <a:latin typeface="Times New Roman" panose="02020603050405020304" pitchFamily="18" charset="0"/>
                <a:ea typeface="Times New Roman" panose="02020603050405020304" pitchFamily="18" charset="0"/>
              </a:rPr>
              <a:t>JAVA</a:t>
            </a:r>
            <a:endParaRPr lang="en-IN" sz="4000">
              <a:solidFill>
                <a:srgbClr val="002060"/>
              </a:solidFill>
            </a:endParaRPr>
          </a:p>
        </p:txBody>
      </p:sp>
      <p:sp>
        <p:nvSpPr>
          <p:cNvPr id="3" name="Content Placeholder 2">
            <a:extLst>
              <a:ext uri="{FF2B5EF4-FFF2-40B4-BE49-F238E27FC236}">
                <a16:creationId xmlns:a16="http://schemas.microsoft.com/office/drawing/2014/main" id="{A07089DA-D4D0-9CA5-3A6D-3AFD51BAE96B}"/>
              </a:ext>
            </a:extLst>
          </p:cNvPr>
          <p:cNvSpPr>
            <a:spLocks noGrp="1"/>
          </p:cNvSpPr>
          <p:nvPr>
            <p:ph idx="1"/>
          </p:nvPr>
        </p:nvSpPr>
        <p:spPr/>
        <p:txBody>
          <a:bodyPr>
            <a:normAutofit/>
          </a:bodyPr>
          <a:lstStyle/>
          <a:p>
            <a:pPr marL="0" indent="0">
              <a:buNone/>
            </a:pPr>
            <a:r>
              <a:rPr lang="en-US" sz="2000" b="1" dirty="0">
                <a:solidFill>
                  <a:srgbClr val="C00000"/>
                </a:solidFill>
                <a:latin typeface="Times New Roman" panose="02020603050405020304" pitchFamily="18" charset="0"/>
                <a:cs typeface="Times New Roman" panose="02020603050405020304" pitchFamily="18" charset="0"/>
              </a:rPr>
              <a:t>3.</a:t>
            </a:r>
            <a:r>
              <a:rPr lang="en-US" b="1" dirty="0">
                <a:solidFill>
                  <a:srgbClr val="C00000"/>
                </a:solidFill>
              </a:rPr>
              <a:t>	</a:t>
            </a:r>
            <a:r>
              <a:rPr lang="en-US" sz="2000" b="1" dirty="0">
                <a:solidFill>
                  <a:srgbClr val="C00000"/>
                </a:solidFill>
                <a:latin typeface="Times New Roman" panose="02020603050405020304" pitchFamily="18" charset="0"/>
                <a:cs typeface="Times New Roman" panose="02020603050405020304" pitchFamily="18" charset="0"/>
              </a:rPr>
              <a:t>Portable</a:t>
            </a:r>
          </a:p>
          <a:p>
            <a:pPr marL="457200" lvl="1" indent="0">
              <a:buNone/>
            </a:pPr>
            <a:r>
              <a:rPr lang="en-US" sz="2000" dirty="0">
                <a:latin typeface="Times New Roman" panose="02020603050405020304" pitchFamily="18" charset="0"/>
                <a:cs typeface="Times New Roman" panose="02020603050405020304" pitchFamily="18" charset="0"/>
              </a:rPr>
              <a:t>❖	Can execute in any environment for which there is a Java run-time system.</a:t>
            </a:r>
          </a:p>
          <a:p>
            <a:pPr marL="457200" lvl="1" indent="0">
              <a:buNone/>
            </a:pPr>
            <a:r>
              <a:rPr lang="en-US" sz="2000" dirty="0">
                <a:latin typeface="Times New Roman" panose="02020603050405020304" pitchFamily="18" charset="0"/>
                <a:cs typeface="Times New Roman" panose="02020603050405020304" pitchFamily="18" charset="0"/>
              </a:rPr>
              <a:t>❖	(JVM)</a:t>
            </a:r>
          </a:p>
          <a:p>
            <a:pPr marL="457200" lvl="1" indent="0">
              <a:buNone/>
            </a:pPr>
            <a:r>
              <a:rPr lang="en-US" sz="2000" dirty="0">
                <a:latin typeface="Times New Roman" panose="02020603050405020304" pitchFamily="18" charset="0"/>
                <a:cs typeface="Times New Roman" panose="02020603050405020304" pitchFamily="18" charset="0"/>
              </a:rPr>
              <a:t>❖	Can be run on any platform (</a:t>
            </a:r>
            <a:r>
              <a:rPr lang="en-US" sz="2000" dirty="0" err="1">
                <a:latin typeface="Times New Roman" panose="02020603050405020304" pitchFamily="18" charset="0"/>
                <a:cs typeface="Times New Roman" panose="02020603050405020304" pitchFamily="18" charset="0"/>
              </a:rPr>
              <a:t>Linux,Window,Mac</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	Can be transferred over world wide web (e.g. applets)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solidFill>
                  <a:srgbClr val="C00000"/>
                </a:solidFill>
                <a:latin typeface="Times New Roman" panose="02020603050405020304" pitchFamily="18" charset="0"/>
                <a:cs typeface="Times New Roman" panose="02020603050405020304" pitchFamily="18" charset="0"/>
              </a:rPr>
              <a:t>4.	 Object-oriented</a:t>
            </a:r>
          </a:p>
          <a:p>
            <a:pPr marL="457200" lvl="1" indent="0">
              <a:buNone/>
            </a:pPr>
            <a:r>
              <a:rPr lang="en-US" sz="2000" dirty="0">
                <a:latin typeface="Times New Roman" panose="02020603050405020304" pitchFamily="18" charset="0"/>
                <a:cs typeface="Times New Roman" panose="02020603050405020304" pitchFamily="18" charset="0"/>
              </a:rPr>
              <a:t>❖	Java is object-oriented programming language.</a:t>
            </a:r>
          </a:p>
          <a:p>
            <a:pPr marL="457200" lvl="1" indent="0">
              <a:buNone/>
            </a:pPr>
            <a:r>
              <a:rPr lang="en-US" sz="2000" dirty="0">
                <a:latin typeface="Times New Roman" panose="02020603050405020304" pitchFamily="18" charset="0"/>
                <a:cs typeface="Times New Roman" panose="02020603050405020304" pitchFamily="18" charset="0"/>
              </a:rPr>
              <a:t>❖	Like C++ java provides most of the object oriented features.</a:t>
            </a:r>
          </a:p>
          <a:p>
            <a:pPr marL="457200" lvl="1" indent="0">
              <a:buNone/>
            </a:pPr>
            <a:r>
              <a:rPr lang="en-US" sz="2000" dirty="0">
                <a:latin typeface="Times New Roman" panose="02020603050405020304" pitchFamily="18" charset="0"/>
                <a:cs typeface="Times New Roman" panose="02020603050405020304" pitchFamily="18" charset="0"/>
              </a:rPr>
              <a:t>❖	Pure OOP Language. (while C++ is semi object oriented)</a:t>
            </a:r>
          </a:p>
          <a:p>
            <a:endParaRPr lang="en-IN" dirty="0"/>
          </a:p>
        </p:txBody>
      </p:sp>
    </p:spTree>
    <p:extLst>
      <p:ext uri="{BB962C8B-B14F-4D97-AF65-F5344CB8AC3E}">
        <p14:creationId xmlns:p14="http://schemas.microsoft.com/office/powerpoint/2010/main" val="8695291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85728"/>
            <a:ext cx="8229600" cy="5840435"/>
          </a:xfrm>
        </p:spPr>
        <p:txBody>
          <a:bodyPr>
            <a:normAutofit lnSpcReduction="10000"/>
          </a:bodyPr>
          <a:lstStyle/>
          <a:p>
            <a:pPr>
              <a:buNone/>
            </a:pPr>
            <a:r>
              <a:rPr lang="en-US" sz="2000" b="1">
                <a:latin typeface="Times New Roman" panose="02020603050405020304" pitchFamily="18" charset="0"/>
                <a:cs typeface="Times New Roman" panose="02020603050405020304" pitchFamily="18" charset="0"/>
              </a:rPr>
              <a:t>4. Nested if-statement</a:t>
            </a:r>
          </a:p>
          <a:p>
            <a:pPr algn="just">
              <a:buNone/>
            </a:pPr>
            <a:r>
              <a:rPr lang="en-US" sz="2000">
                <a:latin typeface="Times New Roman" panose="02020603050405020304" pitchFamily="18" charset="0"/>
                <a:cs typeface="Times New Roman" panose="02020603050405020304" pitchFamily="18" charset="0"/>
              </a:rPr>
              <a:t>	Java allows us to </a:t>
            </a:r>
            <a:r>
              <a:rPr lang="en-US" sz="2000" b="1">
                <a:latin typeface="Times New Roman" panose="02020603050405020304" pitchFamily="18" charset="0"/>
                <a:cs typeface="Times New Roman" panose="02020603050405020304" pitchFamily="18" charset="0"/>
              </a:rPr>
              <a:t>nest control statements within control statements</a:t>
            </a:r>
            <a:r>
              <a:rPr lang="en-US" sz="2000">
                <a:latin typeface="Times New Roman" panose="02020603050405020304" pitchFamily="18" charset="0"/>
                <a:cs typeface="Times New Roman" panose="02020603050405020304" pitchFamily="18" charset="0"/>
              </a:rPr>
              <a:t>. Nested control statements mean an if-else statement inside other if or else blocks. It is similar to an if-else statement but they are defined inside another if-else statement.</a:t>
            </a:r>
          </a:p>
          <a:p>
            <a:pPr>
              <a:buNone/>
            </a:pPr>
            <a:r>
              <a:rPr lang="en-US" sz="2000" b="1">
                <a:latin typeface="Times New Roman" panose="02020603050405020304" pitchFamily="18" charset="0"/>
                <a:cs typeface="Times New Roman" panose="02020603050405020304" pitchFamily="18" charset="0"/>
              </a:rPr>
              <a:t>Syntax:</a:t>
            </a:r>
          </a:p>
          <a:p>
            <a:pPr>
              <a:buNone/>
            </a:pPr>
            <a:r>
              <a:rPr lang="en-US" sz="2000" b="1">
                <a:latin typeface="Times New Roman" panose="02020603050405020304" pitchFamily="18" charset="0"/>
                <a:cs typeface="Times New Roman" panose="02020603050405020304" pitchFamily="18" charset="0"/>
              </a:rPr>
              <a:t>if</a:t>
            </a:r>
            <a:r>
              <a:rPr lang="en-US" sz="2000">
                <a:latin typeface="Times New Roman" panose="02020603050405020304" pitchFamily="18" charset="0"/>
                <a:cs typeface="Times New Roman" panose="02020603050405020304" pitchFamily="18" charset="0"/>
              </a:rPr>
              <a:t>(condition 1)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statement 1; //executes when condition 1 is true   </a:t>
            </a:r>
          </a:p>
          <a:p>
            <a:pPr>
              <a:buNone/>
            </a:pPr>
            <a:r>
              <a:rPr lang="en-US" sz="2000" b="1">
                <a:latin typeface="Times New Roman" panose="02020603050405020304" pitchFamily="18" charset="0"/>
                <a:cs typeface="Times New Roman" panose="02020603050405020304" pitchFamily="18" charset="0"/>
              </a:rPr>
              <a:t>if</a:t>
            </a:r>
            <a:r>
              <a:rPr lang="en-US" sz="2000">
                <a:latin typeface="Times New Roman" panose="02020603050405020304" pitchFamily="18" charset="0"/>
                <a:cs typeface="Times New Roman" panose="02020603050405020304" pitchFamily="18" charset="0"/>
              </a:rPr>
              <a:t>(condition 2)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statement 2; //executes when condition 2 is true   </a:t>
            </a:r>
          </a:p>
          <a:p>
            <a:pPr>
              <a:buNone/>
            </a:pPr>
            <a:r>
              <a:rPr lang="en-US" sz="2000">
                <a:latin typeface="Times New Roman" panose="02020603050405020304" pitchFamily="18" charset="0"/>
                <a:cs typeface="Times New Roman" panose="02020603050405020304" pitchFamily="18" charset="0"/>
              </a:rPr>
              <a:t>}  </a:t>
            </a:r>
          </a:p>
          <a:p>
            <a:pPr>
              <a:buNone/>
            </a:pPr>
            <a:r>
              <a:rPr lang="en-US" sz="2000" b="1">
                <a:latin typeface="Times New Roman" panose="02020603050405020304" pitchFamily="18" charset="0"/>
                <a:cs typeface="Times New Roman" panose="02020603050405020304" pitchFamily="18" charset="0"/>
              </a:rPr>
              <a:t>else</a:t>
            </a: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statement 2; //executes when condition 2 is false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  </a:t>
            </a:r>
          </a:p>
          <a:p>
            <a:endParaRPr lang="en-US" sz="2000">
              <a:latin typeface="Times New Roman" panose="02020603050405020304" pitchFamily="18" charset="0"/>
              <a:cs typeface="Times New Roman" panose="02020603050405020304" pitchFamily="18" charset="0"/>
            </a:endParaRPr>
          </a:p>
        </p:txBody>
      </p:sp>
      <p:pic>
        <p:nvPicPr>
          <p:cNvPr id="9" name="Picture 2"/>
          <p:cNvPicPr>
            <a:picLocks noChangeAspect="1" noChangeArrowheads="1"/>
          </p:cNvPicPr>
          <p:nvPr/>
        </p:nvPicPr>
        <p:blipFill>
          <a:blip r:embed="rId2"/>
          <a:stretch>
            <a:fillRect/>
          </a:stretch>
        </p:blipFill>
        <p:spPr bwMode="auto">
          <a:xfrm>
            <a:off x="5572132" y="2357430"/>
            <a:ext cx="3357586" cy="3714776"/>
          </a:xfrm>
          <a:prstGeom prst="rect">
            <a:avLst/>
          </a:prstGeom>
          <a:noFill/>
          <a:ln w="9525">
            <a:noFill/>
            <a:miter lim="800000"/>
          </a:ln>
          <a:effec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52"/>
            <a:ext cx="4829180" cy="6429420"/>
          </a:xfrm>
        </p:spPr>
        <p:txBody>
          <a:bodyPr>
            <a:noAutofit/>
          </a:bodyPr>
          <a:lstStyle/>
          <a:p>
            <a:pPr>
              <a:lnSpc>
                <a:spcPct val="170000"/>
              </a:lnSpc>
              <a:spcBef>
                <a:spcPct val="0"/>
              </a:spcBef>
              <a:buNone/>
            </a:pPr>
            <a:r>
              <a:rPr lang="en-US" sz="1600">
                <a:latin typeface="Times New Roman" panose="02020603050405020304" pitchFamily="18" charset="0"/>
                <a:cs typeface="Times New Roman" panose="02020603050405020304" pitchFamily="18" charset="0"/>
              </a:rPr>
              <a:t>import java.io.*;</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public class Student {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public static void main(String[] args) {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String address = "Delhi, India";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if(address.endsWith("India")) {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if(address.contains("Meerut")) {    </a:t>
            </a:r>
          </a:p>
          <a:p>
            <a:pPr>
              <a:lnSpc>
                <a:spcPct val="170000"/>
              </a:lnSpc>
              <a:spcBef>
                <a:spcPct val="0"/>
              </a:spcBef>
              <a:buNone/>
            </a:pPr>
            <a:r>
              <a:rPr lang="en-US" sz="1600" err="1">
                <a:latin typeface="Times New Roman" panose="02020603050405020304" pitchFamily="18" charset="0"/>
                <a:cs typeface="Times New Roman" panose="02020603050405020304" pitchFamily="18" charset="0"/>
              </a:rPr>
              <a:t>System.out.println("Your city is Meerut");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}else if(address.contains("Noida")) {    </a:t>
            </a:r>
          </a:p>
          <a:p>
            <a:pPr>
              <a:lnSpc>
                <a:spcPct val="170000"/>
              </a:lnSpc>
              <a:spcBef>
                <a:spcPct val="0"/>
              </a:spcBef>
              <a:buNone/>
            </a:pPr>
            <a:r>
              <a:rPr lang="en-US" sz="1600" err="1">
                <a:latin typeface="Times New Roman" panose="02020603050405020304" pitchFamily="18" charset="0"/>
                <a:cs typeface="Times New Roman" panose="02020603050405020304" pitchFamily="18" charset="0"/>
              </a:rPr>
              <a:t>System.out.println("Your city is Noida");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}else {    </a:t>
            </a:r>
          </a:p>
          <a:p>
            <a:pPr>
              <a:lnSpc>
                <a:spcPct val="170000"/>
              </a:lnSpc>
              <a:spcBef>
                <a:spcPct val="0"/>
              </a:spcBef>
              <a:buNone/>
            </a:pPr>
            <a:r>
              <a:rPr lang="en-US" sz="1600" err="1">
                <a:latin typeface="Times New Roman" panose="02020603050405020304" pitchFamily="18" charset="0"/>
                <a:cs typeface="Times New Roman" panose="02020603050405020304" pitchFamily="18" charset="0"/>
              </a:rPr>
              <a:t>System.out.println(address.split(",")[0]);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}else {    </a:t>
            </a:r>
          </a:p>
          <a:p>
            <a:pPr>
              <a:lnSpc>
                <a:spcPct val="170000"/>
              </a:lnSpc>
              <a:spcBef>
                <a:spcPct val="0"/>
              </a:spcBef>
              <a:buNone/>
            </a:pPr>
            <a:r>
              <a:rPr lang="en-US" sz="1600" err="1">
                <a:latin typeface="Times New Roman" panose="02020603050405020304" pitchFamily="18" charset="0"/>
                <a:cs typeface="Times New Roman" panose="02020603050405020304" pitchFamily="18" charset="0"/>
              </a:rPr>
              <a:t>System.out.println("You are not living in India");    </a:t>
            </a:r>
          </a:p>
          <a:p>
            <a:pPr>
              <a:lnSpc>
                <a:spcPct val="170000"/>
              </a:lnSpc>
              <a:spcBef>
                <a:spcPct val="0"/>
              </a:spcBef>
              <a:buNone/>
            </a:pPr>
            <a:r>
              <a:rPr lang="en-US" sz="1600">
                <a:latin typeface="Times New Roman" panose="02020603050405020304" pitchFamily="18" charset="0"/>
                <a:cs typeface="Times New Roman" panose="02020603050405020304" pitchFamily="18" charset="0"/>
              </a:rPr>
              <a:t>}    }    }    </a:t>
            </a:r>
          </a:p>
        </p:txBody>
      </p:sp>
      <p:sp>
        <p:nvSpPr>
          <p:cNvPr id="5" name="Content Placeholder 4"/>
          <p:cNvSpPr>
            <a:spLocks noGrp="1"/>
          </p:cNvSpPr>
          <p:nvPr>
            <p:ph sz="half" idx="2"/>
          </p:nvPr>
        </p:nvSpPr>
        <p:spPr>
          <a:xfrm>
            <a:off x="5857884" y="1600200"/>
            <a:ext cx="2828916" cy="4525963"/>
          </a:xfrm>
        </p:spPr>
        <p:txBody>
          <a:bodyPr>
            <a:normAutofit/>
          </a:bodyPr>
          <a:lstStyle/>
          <a:p>
            <a:pPr>
              <a:lnSpc>
                <a:spcPct val="170000"/>
              </a:lnSpc>
              <a:spcBef>
                <a:spcPct val="0"/>
              </a:spcBef>
              <a:buNone/>
            </a:pPr>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p>
            <a:pPr>
              <a:lnSpc>
                <a:spcPct val="170000"/>
              </a:lnSpc>
              <a:spcBef>
                <a:spcPct val="0"/>
              </a:spcBef>
              <a:buNone/>
            </a:pPr>
            <a:r>
              <a:rPr lang="en-US" sz="2000">
                <a:latin typeface="Times New Roman" panose="02020603050405020304" pitchFamily="18" charset="0"/>
                <a:cs typeface="Times New Roman" panose="02020603050405020304" pitchFamily="18" charset="0"/>
              </a:rPr>
              <a:t>Delhi</a:t>
            </a:r>
          </a:p>
          <a:p>
            <a:pPr>
              <a:lnSpc>
                <a:spcPct val="170000"/>
              </a:lnSpc>
              <a:spcBef>
                <a:spcPct val="0"/>
              </a:spcBef>
              <a:buNone/>
            </a:pPr>
            <a:endParaRPr lang="en-US" sz="2000">
              <a:latin typeface="Times New Roman" panose="02020603050405020304" pitchFamily="18" charset="0"/>
              <a:cs typeface="Times New Roman" panose="02020603050405020304" pitchFamily="18" charset="0"/>
            </a:endParaRPr>
          </a:p>
          <a:p>
            <a:endParaRPr lang="en-US" sz="200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85728"/>
            <a:ext cx="8472518" cy="6215106"/>
          </a:xfrm>
        </p:spPr>
        <p:txBody>
          <a:bodyPr>
            <a:normAutofit lnSpcReduction="10000"/>
          </a:bodyPr>
          <a:lstStyle/>
          <a:p>
            <a:pPr>
              <a:lnSpc>
                <a:spcPct val="150000"/>
              </a:lnSpc>
              <a:spcBef>
                <a:spcPct val="0"/>
              </a:spcBef>
              <a:buFont typeface="Wingdings" panose="05000000000000000000" pitchFamily="2" charset="2"/>
              <a:buChar char="q"/>
            </a:pPr>
            <a:r>
              <a:rPr lang="en-US" sz="2000" b="1">
                <a:latin typeface="Times New Roman" panose="02020603050405020304" pitchFamily="18" charset="0"/>
                <a:cs typeface="Times New Roman" panose="02020603050405020304" pitchFamily="18" charset="0"/>
              </a:rPr>
              <a:t> Switch Statements</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Switch Statements  are similar to if-else-if statements. The switch statement contains multiple blocks of code called cases and a single case is executed based on the variable which is being switched. </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The switch statement is easier to use instead of if-else-if statements. It also enhances the readability of the program.</a:t>
            </a:r>
          </a:p>
          <a:p>
            <a:pPr algn="just">
              <a:lnSpc>
                <a:spcPct val="150000"/>
              </a:lnSpc>
              <a:spcBef>
                <a:spcPct val="0"/>
              </a:spcBef>
              <a:buNone/>
            </a:pPr>
            <a:r>
              <a:rPr lang="en-US" sz="2000" b="1">
                <a:latin typeface="Times New Roman" panose="02020603050405020304" pitchFamily="18" charset="0"/>
                <a:cs typeface="Times New Roman" panose="02020603050405020304" pitchFamily="18" charset="0"/>
              </a:rPr>
              <a:t>Notes to remember</a:t>
            </a:r>
          </a:p>
          <a:p>
            <a:pPr>
              <a:lnSpc>
                <a:spcPct val="150000"/>
              </a:lnSpc>
              <a:spcBef>
                <a:spcPct val="0"/>
              </a:spcBef>
            </a:pPr>
            <a:r>
              <a:rPr lang="en-US" sz="2000">
                <a:latin typeface="Times New Roman" panose="02020603050405020304" pitchFamily="18" charset="0"/>
                <a:cs typeface="Times New Roman" panose="02020603050405020304" pitchFamily="18" charset="0"/>
              </a:rPr>
              <a:t>Cases cannot be duplicate</a:t>
            </a:r>
          </a:p>
          <a:p>
            <a:pPr>
              <a:lnSpc>
                <a:spcPct val="150000"/>
              </a:lnSpc>
              <a:spcBef>
                <a:spcPct val="0"/>
              </a:spcBef>
            </a:pPr>
            <a:r>
              <a:rPr lang="en-US" sz="2000">
                <a:latin typeface="Times New Roman" panose="02020603050405020304" pitchFamily="18" charset="0"/>
                <a:cs typeface="Times New Roman" panose="02020603050405020304" pitchFamily="18" charset="0"/>
              </a:rPr>
              <a:t>Default statement is executed when any of the case doesn't match the value of expression. It is optional.</a:t>
            </a:r>
          </a:p>
          <a:p>
            <a:pPr>
              <a:lnSpc>
                <a:spcPct val="150000"/>
              </a:lnSpc>
              <a:spcBef>
                <a:spcPct val="0"/>
              </a:spcBef>
            </a:pPr>
            <a:r>
              <a:rPr lang="en-US" sz="2000">
                <a:latin typeface="Times New Roman" panose="02020603050405020304" pitchFamily="18" charset="0"/>
                <a:cs typeface="Times New Roman" panose="02020603050405020304" pitchFamily="18" charset="0"/>
              </a:rPr>
              <a:t>Break statement terminates the switch block when the condition is satisfied.</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It is optional, if not used, next case is executed.</a:t>
            </a:r>
          </a:p>
          <a:p>
            <a:pPr>
              <a:lnSpc>
                <a:spcPct val="150000"/>
              </a:lnSpc>
              <a:spcBef>
                <a:spcPct val="0"/>
              </a:spcBef>
            </a:pPr>
            <a:r>
              <a:rPr lang="en-US" sz="2000">
                <a:latin typeface="Times New Roman" panose="02020603050405020304" pitchFamily="18" charset="0"/>
                <a:cs typeface="Times New Roman" panose="02020603050405020304" pitchFamily="18" charset="0"/>
              </a:rPr>
              <a:t>While using switch statements, we must notice that the case expression will be of the same type as the variable. However, it will also be a constant value.</a:t>
            </a:r>
          </a:p>
          <a:p>
            <a:pPr algn="just">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86544"/>
          </a:xfrm>
        </p:spPr>
        <p:txBody>
          <a:bodyPr>
            <a:normAutofit/>
          </a:bodyPr>
          <a:lstStyle/>
          <a:p>
            <a:pPr>
              <a:buNone/>
            </a:pPr>
            <a:r>
              <a:rPr lang="en-US" sz="2000" b="1">
                <a:latin typeface="Times New Roman" panose="02020603050405020304" pitchFamily="18" charset="0"/>
                <a:cs typeface="Times New Roman" panose="02020603050405020304" pitchFamily="18" charset="0"/>
              </a:rPr>
              <a:t>Syntax:</a:t>
            </a:r>
            <a:endParaRPr lang="en-US" sz="2000">
              <a:latin typeface="Times New Roman" panose="02020603050405020304" pitchFamily="18" charset="0"/>
              <a:cs typeface="Times New Roman" panose="02020603050405020304" pitchFamily="18" charset="0"/>
            </a:endParaRPr>
          </a:p>
          <a:p>
            <a:pPr>
              <a:buNone/>
            </a:pPr>
            <a:r>
              <a:rPr lang="en-US" sz="2000">
                <a:latin typeface="Times New Roman" panose="02020603050405020304" pitchFamily="18" charset="0"/>
                <a:cs typeface="Times New Roman" panose="02020603050405020304" pitchFamily="18" charset="0"/>
              </a:rPr>
              <a:t>switch (expression)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case value1: </a:t>
            </a:r>
          </a:p>
          <a:p>
            <a:pPr>
              <a:buNone/>
            </a:pPr>
            <a:r>
              <a:rPr lang="en-US" sz="2000" i="1">
                <a:latin typeface="Times New Roman" panose="02020603050405020304" pitchFamily="18" charset="0"/>
                <a:cs typeface="Times New Roman" panose="02020603050405020304" pitchFamily="18" charset="0"/>
              </a:rPr>
              <a:t>//code block of case with value1</a:t>
            </a: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break; </a:t>
            </a:r>
          </a:p>
          <a:p>
            <a:pPr>
              <a:buNone/>
            </a:pPr>
            <a:r>
              <a:rPr lang="en-US" sz="2000">
                <a:latin typeface="Times New Roman" panose="02020603050405020304" pitchFamily="18" charset="0"/>
                <a:cs typeface="Times New Roman" panose="02020603050405020304" pitchFamily="18" charset="0"/>
              </a:rPr>
              <a:t>case value2: </a:t>
            </a:r>
          </a:p>
          <a:p>
            <a:pPr>
              <a:buNone/>
            </a:pPr>
            <a:r>
              <a:rPr lang="en-US" sz="2000" i="1">
                <a:latin typeface="Times New Roman" panose="02020603050405020304" pitchFamily="18" charset="0"/>
                <a:cs typeface="Times New Roman" panose="02020603050405020304" pitchFamily="18" charset="0"/>
              </a:rPr>
              <a:t>//code block of case with value2</a:t>
            </a: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break;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case valueN: </a:t>
            </a:r>
          </a:p>
          <a:p>
            <a:pPr>
              <a:buNone/>
            </a:pPr>
            <a:r>
              <a:rPr lang="en-US" sz="2000" i="1">
                <a:latin typeface="Times New Roman" panose="02020603050405020304" pitchFamily="18" charset="0"/>
                <a:cs typeface="Times New Roman" panose="02020603050405020304" pitchFamily="18" charset="0"/>
              </a:rPr>
              <a:t>//code block of case with valueN</a:t>
            </a: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break; </a:t>
            </a:r>
          </a:p>
          <a:p>
            <a:pPr>
              <a:buNone/>
            </a:pPr>
            <a:r>
              <a:rPr lang="en-US" sz="2000">
                <a:latin typeface="Times New Roman" panose="02020603050405020304" pitchFamily="18" charset="0"/>
                <a:cs typeface="Times New Roman" panose="02020603050405020304" pitchFamily="18" charset="0"/>
              </a:rPr>
              <a:t>default: </a:t>
            </a:r>
          </a:p>
          <a:p>
            <a:pPr>
              <a:buNone/>
            </a:pPr>
            <a:r>
              <a:rPr lang="en-US" sz="2000" i="1">
                <a:latin typeface="Times New Roman" panose="02020603050405020304" pitchFamily="18" charset="0"/>
                <a:cs typeface="Times New Roman" panose="02020603050405020304" pitchFamily="18" charset="0"/>
              </a:rPr>
              <a:t>//code block of default value</a:t>
            </a:r>
            <a:r>
              <a:rPr lang="en-US" sz="2000">
                <a:latin typeface="Times New Roman" panose="02020603050405020304" pitchFamily="18" charset="0"/>
                <a:cs typeface="Times New Roman" panose="02020603050405020304" pitchFamily="18" charset="0"/>
              </a:rPr>
              <a:t> </a:t>
            </a:r>
          </a:p>
          <a:p>
            <a:pPr>
              <a:buNone/>
            </a:pPr>
            <a:r>
              <a:rPr lang="en-US" sz="2000">
                <a:latin typeface="Times New Roman" panose="02020603050405020304" pitchFamily="18" charset="0"/>
                <a:cs typeface="Times New Roman" panose="02020603050405020304" pitchFamily="18" charset="0"/>
              </a:rPr>
              <a:t>}</a:t>
            </a:r>
          </a:p>
          <a:p>
            <a:pPr>
              <a:buNone/>
            </a:pPr>
            <a:endParaRPr lang="en-US" sz="2000">
              <a:latin typeface="Times New Roman" panose="02020603050405020304" pitchFamily="18" charset="0"/>
              <a:cs typeface="Times New Roman" panose="02020603050405020304" pitchFamily="18" charset="0"/>
            </a:endParaRPr>
          </a:p>
        </p:txBody>
      </p:sp>
      <p:sp>
        <p:nvSpPr>
          <p:cNvPr id="1026" name="AutoShape 2" descr="Flow Diagram of Switch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028" name="Picture 4"/>
          <p:cNvPicPr>
            <a:picLocks noChangeAspect="1" noChangeArrowheads="1"/>
          </p:cNvPicPr>
          <p:nvPr/>
        </p:nvPicPr>
        <p:blipFill>
          <a:blip r:embed="rId2"/>
          <a:stretch>
            <a:fillRect/>
          </a:stretch>
        </p:blipFill>
        <p:spPr bwMode="auto">
          <a:xfrm>
            <a:off x="4786314" y="285728"/>
            <a:ext cx="3929090" cy="6215106"/>
          </a:xfrm>
          <a:prstGeom prst="rect">
            <a:avLst/>
          </a:prstGeom>
          <a:noFill/>
          <a:ln w="9525">
            <a:noFill/>
            <a:miter lim="800000"/>
          </a:ln>
          <a:effec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52"/>
            <a:ext cx="4038600" cy="5983311"/>
          </a:xfrm>
        </p:spPr>
        <p:txBody>
          <a:bodyPr>
            <a:noAutofit/>
          </a:bodyPr>
          <a:lstStyle/>
          <a:p>
            <a:pPr marL="0" indent="0">
              <a:lnSpc>
                <a:spcPct val="107000"/>
              </a:lnSpc>
              <a:spcAft>
                <a:spcPct val="0"/>
              </a:spcAft>
              <a:buNone/>
            </a:pPr>
            <a:r>
              <a:rPr lang="en-IN" sz="1800" b="1">
                <a:latin typeface="Times New Roman" panose="02020603050405020304" pitchFamily="18" charset="0"/>
                <a:ea typeface="Calibri" panose="020F0502020204030204" pitchFamily="34" charset="0"/>
                <a:cs typeface="Times New Roman" panose="02020603050405020304" pitchFamily="18" charset="0"/>
              </a:rPr>
              <a:t>Example Program:</a:t>
            </a:r>
          </a:p>
          <a:p>
            <a:pPr marL="0" indent="0">
              <a:lnSpc>
                <a:spcPct val="107000"/>
              </a:lnSpc>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import java.io.*;</a:t>
            </a:r>
          </a:p>
          <a:p>
            <a:pPr marL="0" indent="0">
              <a:lnSpc>
                <a:spcPct val="107000"/>
              </a:lnSpc>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0" indent="0">
              <a:lnSpc>
                <a:spcPct val="107000"/>
              </a:lnSpc>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public static void main(String[] args) {</a:t>
            </a:r>
          </a:p>
          <a:p>
            <a:pPr marL="0" indent="0">
              <a:lnSpc>
                <a:spcPct val="107000"/>
              </a:lnSpc>
              <a:spcAft>
                <a:spcPct val="0"/>
              </a:spcAft>
              <a:buNone/>
            </a:pPr>
            <a:r>
              <a:rPr lang="en-IN" sz="1800" err="1">
                <a:latin typeface="Times New Roman" panose="02020603050405020304" pitchFamily="18" charset="0"/>
                <a:ea typeface="Calibri" panose="020F0502020204030204" pitchFamily="34" charset="0"/>
                <a:cs typeface="Times New Roman" panose="02020603050405020304" pitchFamily="18" charset="0"/>
              </a:rPr>
              <a:t>int weekday = Integer.parseInt(args[0]);</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switch (weekday) {</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case 1:</a:t>
            </a:r>
          </a:p>
          <a:p>
            <a:pPr marL="0" indent="0">
              <a:lnSpc>
                <a:spcPct val="107000"/>
              </a:lnSpc>
              <a:spcBef>
                <a:spcPts val="600"/>
              </a:spcBef>
              <a:spcAft>
                <a:spcPct val="0"/>
              </a:spcAft>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System.out.println("Sunday");</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case 2:</a:t>
            </a:r>
          </a:p>
          <a:p>
            <a:pPr marL="0" indent="0">
              <a:lnSpc>
                <a:spcPct val="107000"/>
              </a:lnSpc>
              <a:spcBef>
                <a:spcPts val="600"/>
              </a:spcBef>
              <a:spcAft>
                <a:spcPct val="0"/>
              </a:spcAft>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System.out.println("Monday");</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case 3:</a:t>
            </a:r>
          </a:p>
          <a:p>
            <a:pPr marL="0" indent="0">
              <a:lnSpc>
                <a:spcPct val="107000"/>
              </a:lnSpc>
              <a:spcBef>
                <a:spcPts val="600"/>
              </a:spcBef>
              <a:spcAft>
                <a:spcPct val="0"/>
              </a:spcAft>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System.out.println("Tuesday");</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case 4:</a:t>
            </a:r>
          </a:p>
          <a:p>
            <a:pPr marL="0" indent="0">
              <a:lnSpc>
                <a:spcPct val="107000"/>
              </a:lnSpc>
              <a:spcBef>
                <a:spcPts val="600"/>
              </a:spcBef>
              <a:spcAft>
                <a:spcPct val="0"/>
              </a:spcAft>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System.out.println("Wednesday");</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spcAft>
                <a:spcPct val="0"/>
              </a:spcAft>
              <a:buNone/>
            </a:pPr>
            <a:r>
              <a:rPr lang="en-IN" sz="1800">
                <a:latin typeface="Times New Roman" panose="02020603050405020304" pitchFamily="18" charset="0"/>
                <a:ea typeface="Calibri" panose="020F0502020204030204" pitchFamily="34" charset="0"/>
                <a:cs typeface="Times New Roman" panose="02020603050405020304" pitchFamily="18" charset="0"/>
              </a:rPr>
              <a:t>	</a:t>
            </a:r>
          </a:p>
          <a:p>
            <a:endParaRPr lang="en-US" sz="180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a:xfrm>
            <a:off x="4648200" y="428604"/>
            <a:ext cx="4038600" cy="5697559"/>
          </a:xfrm>
        </p:spPr>
        <p:txBody>
          <a:bodyPr>
            <a:noAutofit/>
          </a:bodyPr>
          <a:lstStyle/>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case 5:</a:t>
            </a:r>
          </a:p>
          <a:p>
            <a:pPr marL="0" indent="0">
              <a:lnSpc>
                <a:spcPct val="107000"/>
              </a:lnSpc>
              <a:spcBef>
                <a:spcPts val="600"/>
              </a:spcBef>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System.out.println("Thursday");</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case 6:</a:t>
            </a:r>
          </a:p>
          <a:p>
            <a:pPr marL="0" indent="0">
              <a:lnSpc>
                <a:spcPct val="107000"/>
              </a:lnSpc>
              <a:spcBef>
                <a:spcPts val="600"/>
              </a:spcBef>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System.out.println("Friday");</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case 7:</a:t>
            </a:r>
          </a:p>
          <a:p>
            <a:pPr marL="0" indent="0">
              <a:lnSpc>
                <a:spcPct val="107000"/>
              </a:lnSpc>
              <a:spcBef>
                <a:spcPts val="600"/>
              </a:spcBef>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System.out.println("Saturday");</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break;</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default:</a:t>
            </a:r>
          </a:p>
          <a:p>
            <a:pPr marL="0" indent="0">
              <a:lnSpc>
                <a:spcPct val="107000"/>
              </a:lnSpc>
              <a:spcBef>
                <a:spcPts val="600"/>
              </a:spcBef>
              <a:buNone/>
            </a:pPr>
            <a:r>
              <a:rPr lang="en-IN" sz="1800" err="1">
                <a:latin typeface="Times New Roman" panose="02020603050405020304" pitchFamily="18" charset="0"/>
                <a:ea typeface="Calibri" panose="020F0502020204030204" pitchFamily="34" charset="0"/>
                <a:cs typeface="Times New Roman" panose="02020603050405020304" pitchFamily="18" charset="0"/>
              </a:rPr>
              <a:t>System.out.println("Invalid day");</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600"/>
              </a:spcBef>
              <a:buNone/>
            </a:pPr>
            <a:r>
              <a:rPr lang="en-IN" sz="18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600"/>
              </a:spcBef>
              <a:spcAft>
                <a:spcPts val="800"/>
              </a:spcAft>
              <a:buNone/>
            </a:pPr>
            <a:r>
              <a:rPr lang="en-IN" sz="1800" b="1">
                <a:latin typeface="Times New Roman" panose="02020603050405020304" pitchFamily="18" charset="0"/>
                <a:ea typeface="Calibri" panose="020F0502020204030204" pitchFamily="34" charset="0"/>
                <a:cs typeface="Times New Roman" panose="02020603050405020304" pitchFamily="18" charset="0"/>
              </a:rPr>
              <a:t>Output</a:t>
            </a:r>
            <a:r>
              <a:rPr lang="en-IN" sz="18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600"/>
              </a:spcBef>
              <a:spcAft>
                <a:spcPts val="800"/>
              </a:spcAft>
              <a:buNone/>
            </a:pPr>
            <a:r>
              <a:rPr lang="en-US" sz="1800">
                <a:latin typeface="Times New Roman" panose="02020603050405020304" pitchFamily="18" charset="0"/>
                <a:ea typeface="Calibri" panose="020F0502020204030204" pitchFamily="34" charset="0"/>
                <a:cs typeface="Times New Roman" panose="02020603050405020304" pitchFamily="18" charset="0"/>
              </a:rPr>
              <a:t>If args[0] is 5 then the ouput is </a:t>
            </a:r>
            <a:endParaRPr lang="en-IN" sz="1800">
              <a:latin typeface="Times New Roman" panose="02020603050405020304" pitchFamily="18" charset="0"/>
              <a:ea typeface="Calibri" panose="020F0502020204030204" pitchFamily="34" charset="0"/>
              <a:cs typeface="Times New Roman" panose="02020603050405020304" pitchFamily="18" charset="0"/>
            </a:endParaRPr>
          </a:p>
          <a:p>
            <a:pPr marL="342900" lvl="1" indent="0">
              <a:buNone/>
            </a:pPr>
            <a:r>
              <a:rPr lang="en-IN" sz="1800">
                <a:latin typeface="Times New Roman" panose="02020603050405020304" pitchFamily="18" charset="0"/>
                <a:ea typeface="Calibri" panose="020F0502020204030204" pitchFamily="34" charset="0"/>
                <a:cs typeface="Times New Roman" panose="02020603050405020304" pitchFamily="18" charset="0"/>
              </a:rPr>
              <a:t>Thursday</a:t>
            </a:r>
          </a:p>
          <a:p>
            <a:pPr marL="0" indent="0">
              <a:lnSpc>
                <a:spcPct val="107000"/>
              </a:lnSpc>
              <a:spcBef>
                <a:spcPts val="60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Autofit/>
          </a:bodyPr>
          <a:lstStyle/>
          <a:p>
            <a:br>
              <a:rPr lang="en-US" sz="3200" b="1">
                <a:latin typeface="Times New Roman" panose="02020603050405020304" pitchFamily="18" charset="0"/>
                <a:cs typeface="Times New Roman" panose="02020603050405020304" pitchFamily="18" charset="0"/>
              </a:rPr>
            </a:br>
            <a:r>
              <a:rPr lang="en-US" sz="3200" b="1">
                <a:latin typeface="Times New Roman" panose="02020603050405020304" pitchFamily="18" charset="0"/>
                <a:cs typeface="Times New Roman" panose="02020603050405020304" pitchFamily="18" charset="0"/>
              </a:rPr>
              <a:t>Loop statements</a:t>
            </a:r>
            <a:br>
              <a:rPr lang="en-US" sz="3200" b="1">
                <a:latin typeface="Times New Roman" panose="02020603050405020304" pitchFamily="18" charset="0"/>
                <a:cs typeface="Times New Roman" panose="02020603050405020304" pitchFamily="18" charset="0"/>
              </a:rPr>
            </a:br>
            <a:endParaRPr lang="en-US" sz="3200"/>
          </a:p>
        </p:txBody>
      </p:sp>
      <p:sp>
        <p:nvSpPr>
          <p:cNvPr id="3" name="Content Placeholder 2"/>
          <p:cNvSpPr>
            <a:spLocks noGrp="1"/>
          </p:cNvSpPr>
          <p:nvPr>
            <p:ph idx="1"/>
          </p:nvPr>
        </p:nvSpPr>
        <p:spPr>
          <a:xfrm>
            <a:off x="457200" y="857232"/>
            <a:ext cx="8229600" cy="5268931"/>
          </a:xfrm>
        </p:spPr>
        <p:txBody>
          <a:bodyPr>
            <a:normAutofit/>
          </a:bodyPr>
          <a:lstStyle/>
          <a:p>
            <a:pPr algn="just">
              <a:lnSpc>
                <a:spcPct val="150000"/>
              </a:lnSpc>
              <a:spcBef>
                <a:spcPct val="0"/>
              </a:spcBef>
            </a:pPr>
            <a:r>
              <a:rPr lang="en-US" sz="2000">
                <a:latin typeface="Times New Roman" panose="02020603050405020304" pitchFamily="18" charset="0"/>
                <a:cs typeface="Times New Roman" panose="02020603050405020304" pitchFamily="18" charset="0"/>
              </a:rPr>
              <a:t>In programming, sometimes we need to execute the block of code repeatedly while some condition evaluates to true. </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However, loop statements are used to execute the set of instructions in a repeated order. The execution of the set of instructions depends upon a particular condition.</a:t>
            </a:r>
          </a:p>
          <a:p>
            <a:pPr algn="just">
              <a:lnSpc>
                <a:spcPct val="150000"/>
              </a:lnSpc>
              <a:spcBef>
                <a:spcPct val="0"/>
              </a:spcBef>
            </a:pPr>
            <a:r>
              <a:rPr lang="en-US" sz="2000">
                <a:latin typeface="Times New Roman" panose="02020603050405020304" pitchFamily="18" charset="0"/>
                <a:cs typeface="Times New Roman" panose="02020603050405020304" pitchFamily="18" charset="0"/>
              </a:rPr>
              <a:t>In Java, we have three types of loops that execute similarly. However, there are differences in their syntax and condition checking time.</a:t>
            </a:r>
          </a:p>
          <a:p>
            <a:pPr lvl="1" algn="just">
              <a:lnSpc>
                <a:spcPct val="150000"/>
              </a:lnSpc>
              <a:spcBef>
                <a:spcPct val="0"/>
              </a:spcBef>
            </a:pPr>
            <a:r>
              <a:rPr lang="en-US" sz="2000">
                <a:latin typeface="Times New Roman" panose="02020603050405020304" pitchFamily="18" charset="0"/>
                <a:cs typeface="Times New Roman" panose="02020603050405020304" pitchFamily="18" charset="0"/>
              </a:rPr>
              <a:t>for loop</a:t>
            </a:r>
          </a:p>
          <a:p>
            <a:pPr lvl="1" algn="just">
              <a:lnSpc>
                <a:spcPct val="150000"/>
              </a:lnSpc>
              <a:spcBef>
                <a:spcPct val="0"/>
              </a:spcBef>
            </a:pPr>
            <a:r>
              <a:rPr lang="en-US" sz="2000">
                <a:latin typeface="Times New Roman" panose="02020603050405020304" pitchFamily="18" charset="0"/>
                <a:cs typeface="Times New Roman" panose="02020603050405020304" pitchFamily="18" charset="0"/>
              </a:rPr>
              <a:t>while loop	</a:t>
            </a:r>
          </a:p>
          <a:p>
            <a:pPr lvl="1" algn="just">
              <a:lnSpc>
                <a:spcPct val="150000"/>
              </a:lnSpc>
              <a:spcBef>
                <a:spcPct val="0"/>
              </a:spcBef>
            </a:pPr>
            <a:r>
              <a:rPr lang="en-US" sz="2000">
                <a:latin typeface="Times New Roman" panose="02020603050405020304" pitchFamily="18" charset="0"/>
                <a:cs typeface="Times New Roman" panose="02020603050405020304" pitchFamily="18" charset="0"/>
              </a:rPr>
              <a:t>do-while loop</a:t>
            </a:r>
            <a:endParaRPr lang="en-US" sz="1600">
              <a:latin typeface="Times New Roman" panose="02020603050405020304" pitchFamily="18" charset="0"/>
              <a:cs typeface="Times New Roman" panose="02020603050405020304" pitchFamily="18" charset="0"/>
            </a:endParaRPr>
          </a:p>
          <a:p>
            <a:pPr algn="just">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a:bodyPr>
          <a:lstStyle/>
          <a:p>
            <a:pPr marL="0" indent="0" algn="just">
              <a:lnSpc>
                <a:spcPct val="150000"/>
              </a:lnSpc>
              <a:buNone/>
            </a:pPr>
            <a:r>
              <a:rPr lang="en-US" sz="2000" b="1">
                <a:latin typeface="Times New Roman" panose="02020603050405020304" pitchFamily="18" charset="0"/>
                <a:cs typeface="Times New Roman" panose="02020603050405020304" pitchFamily="18" charset="0"/>
              </a:rPr>
              <a:t>while Loop</a:t>
            </a:r>
            <a:endParaRPr lang="en-IN" sz="2000">
              <a:latin typeface="Times New Roman" panose="02020603050405020304" pitchFamily="18" charset="0"/>
              <a:cs typeface="Times New Roman" panose="02020603050405020304" pitchFamily="18" charset="0"/>
            </a:endParaRPr>
          </a:p>
          <a:p>
            <a:pPr marL="342900" lvl="1" indent="0" algn="just">
              <a:lnSpc>
                <a:spcPct val="150000"/>
              </a:lnSpc>
              <a:buNone/>
            </a:pPr>
            <a:r>
              <a:rPr lang="en-US" sz="2000">
                <a:latin typeface="Times New Roman" panose="02020603050405020304" pitchFamily="18" charset="0"/>
                <a:cs typeface="Times New Roman" panose="02020603050405020304" pitchFamily="18" charset="0"/>
              </a:rPr>
              <a:t>It’s a </a:t>
            </a:r>
            <a:r>
              <a:rPr lang="en-US" sz="2000" b="1">
                <a:latin typeface="Times New Roman" panose="02020603050405020304" pitchFamily="18" charset="0"/>
                <a:cs typeface="Times New Roman" panose="02020603050405020304" pitchFamily="18" charset="0"/>
              </a:rPr>
              <a:t>entry controlled loop</a:t>
            </a:r>
            <a:r>
              <a:rPr lang="en-US" sz="2000">
                <a:latin typeface="Times New Roman" panose="02020603050405020304" pitchFamily="18" charset="0"/>
                <a:cs typeface="Times New Roman" panose="02020603050405020304" pitchFamily="18" charset="0"/>
              </a:rPr>
              <a:t>, the condition in the while loop is evaluated, and if the condition is true, the code within the block is executed. This repeats until the condition becomes false</a:t>
            </a:r>
            <a:endParaRPr lang="en-IN" sz="2000">
              <a:latin typeface="Times New Roman" panose="02020603050405020304" pitchFamily="18" charset="0"/>
              <a:cs typeface="Times New Roman" panose="02020603050405020304" pitchFamily="18" charset="0"/>
            </a:endParaRPr>
          </a:p>
          <a:p>
            <a:pPr marL="342900" lvl="1" indent="0" algn="just">
              <a:lnSpc>
                <a:spcPct val="150000"/>
              </a:lnSpc>
              <a:buNone/>
            </a:pPr>
            <a:r>
              <a:rPr lang="en-US" sz="2000" b="1">
                <a:latin typeface="Times New Roman" panose="02020603050405020304" pitchFamily="18" charset="0"/>
                <a:cs typeface="Times New Roman" panose="02020603050405020304" pitchFamily="18" charset="0"/>
              </a:rPr>
              <a:t>Syntax: </a:t>
            </a:r>
            <a:endParaRPr lang="en-IN" sz="2000" b="1">
              <a:latin typeface="Times New Roman" panose="02020603050405020304" pitchFamily="18" charset="0"/>
              <a:cs typeface="Times New Roman" panose="02020603050405020304" pitchFamily="18" charset="0"/>
            </a:endParaRPr>
          </a:p>
          <a:p>
            <a:pPr marL="685800" lvl="2" indent="0" algn="just">
              <a:lnSpc>
                <a:spcPct val="150000"/>
              </a:lnSpc>
              <a:buNone/>
            </a:pPr>
            <a:r>
              <a:rPr lang="en-US" sz="2000" b="1">
                <a:latin typeface="Times New Roman" panose="02020603050405020304" pitchFamily="18" charset="0"/>
                <a:cs typeface="Times New Roman" panose="02020603050405020304" pitchFamily="18" charset="0"/>
              </a:rPr>
              <a:t>while(condition)</a:t>
            </a:r>
            <a:endParaRPr lang="en-IN" sz="2000" b="1">
              <a:latin typeface="Times New Roman" panose="02020603050405020304" pitchFamily="18" charset="0"/>
              <a:cs typeface="Times New Roman" panose="02020603050405020304" pitchFamily="18" charset="0"/>
            </a:endParaRPr>
          </a:p>
          <a:p>
            <a:pPr marL="685800" lvl="2" indent="0" algn="just">
              <a:lnSpc>
                <a:spcPct val="150000"/>
              </a:lnSpc>
              <a:buNone/>
            </a:pPr>
            <a:r>
              <a:rPr lang="en-US" sz="2000" b="1">
                <a:latin typeface="Times New Roman" panose="02020603050405020304" pitchFamily="18" charset="0"/>
                <a:cs typeface="Times New Roman" panose="02020603050405020304" pitchFamily="18" charset="0"/>
              </a:rPr>
              <a:t>{</a:t>
            </a:r>
            <a:endParaRPr lang="en-IN" sz="2000" b="1">
              <a:latin typeface="Times New Roman" panose="02020603050405020304" pitchFamily="18" charset="0"/>
              <a:cs typeface="Times New Roman" panose="02020603050405020304" pitchFamily="18" charset="0"/>
            </a:endParaRPr>
          </a:p>
          <a:p>
            <a:pPr marL="685800" lvl="2" indent="0" algn="just">
              <a:lnSpc>
                <a:spcPct val="150000"/>
              </a:lnSpc>
              <a:buNone/>
            </a:pPr>
            <a:r>
              <a:rPr lang="en-US" sz="2000" b="1">
                <a:latin typeface="Times New Roman" panose="02020603050405020304" pitchFamily="18" charset="0"/>
                <a:cs typeface="Times New Roman" panose="02020603050405020304" pitchFamily="18" charset="0"/>
              </a:rPr>
              <a:t>Body of the loop</a:t>
            </a:r>
            <a:endParaRPr lang="en-IN" sz="2000" b="1">
              <a:latin typeface="Times New Roman" panose="02020603050405020304" pitchFamily="18" charset="0"/>
              <a:cs typeface="Times New Roman" panose="02020603050405020304" pitchFamily="18" charset="0"/>
            </a:endParaRPr>
          </a:p>
          <a:p>
            <a:pPr marL="685800" lvl="2" indent="0" algn="just">
              <a:lnSpc>
                <a:spcPct val="150000"/>
              </a:lnSpc>
              <a:buNone/>
            </a:pPr>
            <a:r>
              <a:rPr lang="en-US" sz="2000" b="1">
                <a:latin typeface="Times New Roman" panose="02020603050405020304" pitchFamily="18" charset="0"/>
                <a:cs typeface="Times New Roman" panose="02020603050405020304" pitchFamily="18" charset="0"/>
              </a:rPr>
              <a:t>}</a:t>
            </a:r>
            <a:endParaRPr lang="en-IN" sz="2000" b="1">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grpSp>
        <p:nvGrpSpPr>
          <p:cNvPr id="4" name="Group 3"/>
          <p:cNvGrpSpPr/>
          <p:nvPr/>
        </p:nvGrpSpPr>
        <p:grpSpPr>
          <a:xfrm>
            <a:off x="4929190" y="2428868"/>
            <a:ext cx="3243491" cy="3786214"/>
            <a:chOff x="3448050" y="1828800"/>
            <a:chExt cx="2814863" cy="2758642"/>
          </a:xfrm>
        </p:grpSpPr>
        <p:grpSp>
          <p:nvGrpSpPr>
            <p:cNvPr id="5" name="Group 30"/>
            <p:cNvGrpSpPr/>
            <p:nvPr/>
          </p:nvGrpSpPr>
          <p:grpSpPr>
            <a:xfrm>
              <a:off x="3448050" y="1828800"/>
              <a:ext cx="2814863" cy="2758642"/>
              <a:chOff x="3422437" y="1828800"/>
              <a:chExt cx="2814863" cy="2758642"/>
            </a:xfrm>
          </p:grpSpPr>
          <p:grpSp>
            <p:nvGrpSpPr>
              <p:cNvPr id="7" name="Group 29"/>
              <p:cNvGrpSpPr/>
              <p:nvPr/>
            </p:nvGrpSpPr>
            <p:grpSpPr>
              <a:xfrm>
                <a:off x="3422437" y="1828800"/>
                <a:ext cx="2814863" cy="2758642"/>
                <a:chOff x="3422437" y="1828800"/>
                <a:chExt cx="2814863" cy="2758642"/>
              </a:xfrm>
            </p:grpSpPr>
            <p:grpSp>
              <p:nvGrpSpPr>
                <p:cNvPr id="9" name="Group 28"/>
                <p:cNvGrpSpPr/>
                <p:nvPr/>
              </p:nvGrpSpPr>
              <p:grpSpPr>
                <a:xfrm>
                  <a:off x="3927699" y="2101252"/>
                  <a:ext cx="2309601" cy="2486190"/>
                  <a:chOff x="3927699" y="2101252"/>
                  <a:chExt cx="2309601" cy="2486190"/>
                </a:xfrm>
              </p:grpSpPr>
              <p:sp>
                <p:nvSpPr>
                  <p:cNvPr id="16" name="object 6"/>
                  <p:cNvSpPr/>
                  <p:nvPr/>
                </p:nvSpPr>
                <p:spPr>
                  <a:xfrm>
                    <a:off x="3927699" y="2101252"/>
                    <a:ext cx="1572193" cy="658455"/>
                  </a:xfrm>
                  <a:custGeom>
                    <a:avLst/>
                    <a:gdLst/>
                    <a:ahLst/>
                    <a:cxnLst/>
                    <a:rect l="l" t="t" r="r" b="b"/>
                    <a:pathLst>
                      <a:path w="2133600" h="1143000">
                        <a:moveTo>
                          <a:pt x="0" y="571500"/>
                        </a:moveTo>
                        <a:lnTo>
                          <a:pt x="1066799" y="0"/>
                        </a:lnTo>
                        <a:lnTo>
                          <a:pt x="2133599" y="571500"/>
                        </a:lnTo>
                        <a:lnTo>
                          <a:pt x="1066799" y="1143000"/>
                        </a:lnTo>
                        <a:lnTo>
                          <a:pt x="0" y="571500"/>
                        </a:lnTo>
                        <a:close/>
                      </a:path>
                    </a:pathLst>
                  </a:custGeom>
                  <a:ln w="19050">
                    <a:solidFill>
                      <a:schemeClr val="tx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a:p>
                </p:txBody>
              </p:sp>
              <p:sp>
                <p:nvSpPr>
                  <p:cNvPr id="17" name="object 7"/>
                  <p:cNvSpPr txBox="1"/>
                  <p:nvPr/>
                </p:nvSpPr>
                <p:spPr>
                  <a:xfrm>
                    <a:off x="4099245" y="2348548"/>
                    <a:ext cx="1683076"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0"/>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rPr>
                      <a:t>Boolean</a:t>
                    </a:r>
                    <a:r>
                      <a:rPr lang="en-US" sz="1200" b="1" kern="1200" spc="-90">
                        <a:solidFill>
                          <a:srgbClr val="000000"/>
                        </a:solidFill>
                        <a:effectLst/>
                        <a:latin typeface="Times New Roman" panose="02020603050405020304" pitchFamily="18" charset="0"/>
                        <a:ea typeface="Times New Roman" panose="02020603050405020304" pitchFamily="18" charset="0"/>
                      </a:rPr>
                      <a:t> </a:t>
                    </a:r>
                    <a:r>
                      <a:rPr lang="en-US" sz="1200" b="1" kern="1200">
                        <a:solidFill>
                          <a:srgbClr val="000000"/>
                        </a:solidFill>
                        <a:effectLst/>
                        <a:latin typeface="Times New Roman" panose="02020603050405020304" pitchFamily="18" charset="0"/>
                        <a:ea typeface="Times New Roman" panose="02020603050405020304" pitchFamily="18" charset="0"/>
                      </a:rPr>
                      <a:t>Condition</a:t>
                    </a:r>
                    <a:endParaRPr lang="en-IN" sz="1200" b="1">
                      <a:effectLst/>
                      <a:latin typeface="Times New Roman" panose="02020603050405020304" pitchFamily="18" charset="0"/>
                      <a:ea typeface="Times New Roman" panose="02020603050405020304" pitchFamily="18" charset="0"/>
                    </a:endParaRPr>
                  </a:p>
                </p:txBody>
              </p:sp>
              <p:sp>
                <p:nvSpPr>
                  <p:cNvPr id="18" name="object 8"/>
                  <p:cNvSpPr txBox="1"/>
                  <p:nvPr/>
                </p:nvSpPr>
                <p:spPr>
                  <a:xfrm>
                    <a:off x="4769017" y="2779549"/>
                    <a:ext cx="343531"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5"/>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rPr>
                      <a:t>tr</a:t>
                    </a:r>
                    <a:r>
                      <a:rPr lang="en-US" sz="1200" b="1" kern="1200" spc="5">
                        <a:solidFill>
                          <a:srgbClr val="000000"/>
                        </a:solidFill>
                        <a:effectLst/>
                        <a:latin typeface="Times New Roman" panose="02020603050405020304" pitchFamily="18" charset="0"/>
                        <a:ea typeface="Times New Roman" panose="02020603050405020304" pitchFamily="18" charset="0"/>
                      </a:rPr>
                      <a:t>u</a:t>
                    </a:r>
                    <a:r>
                      <a:rPr lang="en-US" sz="1200" b="1" kern="1200">
                        <a:solidFill>
                          <a:srgbClr val="000000"/>
                        </a:solidFill>
                        <a:effectLst/>
                        <a:latin typeface="Times New Roman" panose="02020603050405020304" pitchFamily="18" charset="0"/>
                        <a:ea typeface="Times New Roman" panose="02020603050405020304" pitchFamily="18" charset="0"/>
                      </a:rPr>
                      <a:t>e</a:t>
                    </a:r>
                    <a:endParaRPr lang="en-IN" sz="1200" b="1">
                      <a:effectLst/>
                      <a:latin typeface="Times New Roman" panose="02020603050405020304" pitchFamily="18" charset="0"/>
                      <a:ea typeface="Times New Roman" panose="02020603050405020304" pitchFamily="18" charset="0"/>
                    </a:endParaRPr>
                  </a:p>
                </p:txBody>
              </p:sp>
              <p:sp>
                <p:nvSpPr>
                  <p:cNvPr id="19" name="object 10"/>
                  <p:cNvSpPr txBox="1"/>
                  <p:nvPr/>
                </p:nvSpPr>
                <p:spPr>
                  <a:xfrm>
                    <a:off x="5561364" y="2189562"/>
                    <a:ext cx="518790"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5"/>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rPr>
                      <a:t>fa</a:t>
                    </a:r>
                    <a:r>
                      <a:rPr lang="en-US" sz="1200" b="1" kern="1200" spc="5">
                        <a:solidFill>
                          <a:srgbClr val="000000"/>
                        </a:solidFill>
                        <a:effectLst/>
                        <a:latin typeface="Times New Roman" panose="02020603050405020304" pitchFamily="18" charset="0"/>
                        <a:ea typeface="Times New Roman" panose="02020603050405020304" pitchFamily="18" charset="0"/>
                      </a:rPr>
                      <a:t>l</a:t>
                    </a:r>
                    <a:r>
                      <a:rPr lang="en-US" sz="1200" b="1" kern="1200">
                        <a:solidFill>
                          <a:srgbClr val="000000"/>
                        </a:solidFill>
                        <a:effectLst/>
                        <a:latin typeface="Times New Roman" panose="02020603050405020304" pitchFamily="18" charset="0"/>
                        <a:ea typeface="Times New Roman" panose="02020603050405020304" pitchFamily="18" charset="0"/>
                      </a:rPr>
                      <a:t>se</a:t>
                    </a:r>
                    <a:endParaRPr lang="en-IN" sz="1200" b="1">
                      <a:effectLst/>
                      <a:latin typeface="Times New Roman" panose="02020603050405020304" pitchFamily="18" charset="0"/>
                      <a:ea typeface="Times New Roman" panose="02020603050405020304" pitchFamily="18" charset="0"/>
                    </a:endParaRPr>
                  </a:p>
                </p:txBody>
              </p:sp>
              <p:sp>
                <p:nvSpPr>
                  <p:cNvPr id="20" name="object 11"/>
                  <p:cNvSpPr/>
                  <p:nvPr/>
                </p:nvSpPr>
                <p:spPr>
                  <a:xfrm>
                    <a:off x="5229565" y="2440881"/>
                    <a:ext cx="1007735" cy="2146561"/>
                  </a:xfrm>
                  <a:custGeom>
                    <a:avLst/>
                    <a:gdLst/>
                    <a:ahLst/>
                    <a:cxnLst/>
                    <a:rect l="l" t="t" r="r" b="b"/>
                    <a:pathLst>
                      <a:path w="1516379" h="3726179">
                        <a:moveTo>
                          <a:pt x="1466088" y="3189478"/>
                        </a:moveTo>
                        <a:lnTo>
                          <a:pt x="94488" y="3189478"/>
                        </a:lnTo>
                        <a:lnTo>
                          <a:pt x="94488" y="3157728"/>
                        </a:lnTo>
                        <a:lnTo>
                          <a:pt x="18288" y="3195828"/>
                        </a:lnTo>
                        <a:lnTo>
                          <a:pt x="31750" y="3202559"/>
                        </a:lnTo>
                        <a:lnTo>
                          <a:pt x="31750" y="3649980"/>
                        </a:lnTo>
                        <a:lnTo>
                          <a:pt x="0" y="3649980"/>
                        </a:lnTo>
                        <a:lnTo>
                          <a:pt x="38100" y="3726180"/>
                        </a:lnTo>
                        <a:lnTo>
                          <a:pt x="69850" y="3662680"/>
                        </a:lnTo>
                        <a:lnTo>
                          <a:pt x="76200" y="3649980"/>
                        </a:lnTo>
                        <a:lnTo>
                          <a:pt x="44450" y="3649980"/>
                        </a:lnTo>
                        <a:lnTo>
                          <a:pt x="44450" y="3208909"/>
                        </a:lnTo>
                        <a:lnTo>
                          <a:pt x="94488" y="3233928"/>
                        </a:lnTo>
                        <a:lnTo>
                          <a:pt x="94488" y="3202178"/>
                        </a:lnTo>
                        <a:lnTo>
                          <a:pt x="1466088" y="3202178"/>
                        </a:lnTo>
                        <a:lnTo>
                          <a:pt x="1466088" y="3189478"/>
                        </a:lnTo>
                        <a:close/>
                      </a:path>
                      <a:path w="1516379" h="3726179">
                        <a:moveTo>
                          <a:pt x="1516126" y="3127108"/>
                        </a:moveTo>
                        <a:lnTo>
                          <a:pt x="1484325" y="3127235"/>
                        </a:lnTo>
                        <a:lnTo>
                          <a:pt x="1472438" y="0"/>
                        </a:lnTo>
                        <a:lnTo>
                          <a:pt x="1459738" y="0"/>
                        </a:lnTo>
                        <a:lnTo>
                          <a:pt x="1471625" y="3127273"/>
                        </a:lnTo>
                        <a:lnTo>
                          <a:pt x="1439926" y="3127387"/>
                        </a:lnTo>
                        <a:lnTo>
                          <a:pt x="1478280" y="3203448"/>
                        </a:lnTo>
                        <a:lnTo>
                          <a:pt x="1509737" y="3139986"/>
                        </a:lnTo>
                        <a:lnTo>
                          <a:pt x="1516062" y="3127235"/>
                        </a:lnTo>
                        <a:lnTo>
                          <a:pt x="1516126" y="3127108"/>
                        </a:lnTo>
                        <a:close/>
                      </a:path>
                    </a:pathLst>
                  </a:custGeom>
                  <a:solidFill>
                    <a:schemeClr val="tx1"/>
                  </a:solidFill>
                  <a:ln>
                    <a:solidFill>
                      <a:schemeClr val="tx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a:p>
                </p:txBody>
              </p:sp>
            </p:grpSp>
            <p:sp>
              <p:nvSpPr>
                <p:cNvPr id="10" name="TextBox 9"/>
                <p:cNvSpPr txBox="1"/>
                <p:nvPr/>
              </p:nvSpPr>
              <p:spPr>
                <a:xfrm>
                  <a:off x="4076877" y="3134893"/>
                  <a:ext cx="1384279" cy="276999"/>
                </a:xfrm>
                <a:prstGeom prst="rect">
                  <a:avLst/>
                </a:prstGeom>
                <a:noFill/>
                <a:ln w="190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spc="-5">
                      <a:solidFill>
                        <a:srgbClr val="000000"/>
                      </a:solidFill>
                      <a:latin typeface="Times New Roman" panose="02020603050405020304" pitchFamily="18" charset="0"/>
                      <a:ea typeface="Times New Roman" panose="02020603050405020304" pitchFamily="18" charset="0"/>
                    </a:rPr>
                    <a:t>Body of the</a:t>
                  </a:r>
                  <a:r>
                    <a:rPr lang="en-US" sz="1200" b="1" spc="-10">
                      <a:solidFill>
                        <a:srgbClr val="000000"/>
                      </a:solidFill>
                      <a:latin typeface="Times New Roman" panose="02020603050405020304" pitchFamily="18" charset="0"/>
                      <a:ea typeface="Times New Roman" panose="02020603050405020304" pitchFamily="18" charset="0"/>
                    </a:rPr>
                    <a:t> </a:t>
                  </a:r>
                  <a:r>
                    <a:rPr lang="en-US" sz="1200" b="1" spc="-5">
                      <a:solidFill>
                        <a:srgbClr val="000000"/>
                      </a:solidFill>
                      <a:latin typeface="Times New Roman" panose="02020603050405020304" pitchFamily="18" charset="0"/>
                      <a:ea typeface="Times New Roman" panose="02020603050405020304" pitchFamily="18" charset="0"/>
                    </a:rPr>
                    <a:t>loop</a:t>
                  </a:r>
                  <a:endParaRPr lang="en-IN" sz="1200" b="1">
                    <a:latin typeface="Times New Roman" panose="02020603050405020304" pitchFamily="18" charset="0"/>
                    <a:ea typeface="Times New Roman" panose="02020603050405020304" pitchFamily="18" charset="0"/>
                  </a:endParaRPr>
                </a:p>
              </p:txBody>
            </p:sp>
            <p:cxnSp>
              <p:nvCxnSpPr>
                <p:cNvPr id="11" name="Straight Arrow Connector 10"/>
                <p:cNvCxnSpPr/>
                <p:nvPr/>
              </p:nvCxnSpPr>
              <p:spPr>
                <a:xfrm flipH="1">
                  <a:off x="4751846" y="2779549"/>
                  <a:ext cx="0" cy="355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4769016" y="3428822"/>
                  <a:ext cx="0" cy="355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H="1">
                  <a:off x="3422437" y="3784166"/>
                  <a:ext cx="13465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H="1" flipV="1">
                  <a:off x="3429000" y="1828800"/>
                  <a:ext cx="0" cy="19553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3429000" y="1828800"/>
                  <a:ext cx="13228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8" name="Straight Arrow Connector 7"/>
              <p:cNvCxnSpPr/>
              <p:nvPr/>
            </p:nvCxnSpPr>
            <p:spPr>
              <a:xfrm flipH="1">
                <a:off x="4750717" y="1828800"/>
                <a:ext cx="0" cy="288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6" name="Straight Arrow Connector 5"/>
            <p:cNvCxnSpPr/>
            <p:nvPr/>
          </p:nvCxnSpPr>
          <p:spPr>
            <a:xfrm>
              <a:off x="5537943" y="2432113"/>
              <a:ext cx="6993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Autofit/>
          </a:bodyPr>
          <a:lstStyle/>
          <a:p>
            <a:pPr marL="342900" lvl="1" indent="0">
              <a:lnSpc>
                <a:spcPct val="107000"/>
              </a:lnSpc>
              <a:spcBef>
                <a:spcPts val="600"/>
              </a:spcBef>
              <a:buNone/>
            </a:pPr>
            <a:r>
              <a:rPr lang="en-IN" sz="2000" b="1">
                <a:latin typeface="Times New Roman" panose="02020603050405020304" pitchFamily="18" charset="0"/>
                <a:ea typeface="Calibri" panose="020F0502020204030204" pitchFamily="34" charset="0"/>
                <a:cs typeface="Times New Roman" panose="02020603050405020304" pitchFamily="18" charset="0"/>
              </a:rPr>
              <a:t>Example Program:</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import java.io.*;</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public static void main(String[] args)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int i = 0;</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while (i &lt; 5)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System.out.println("i: " + i);</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i = i + 1;</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Bef>
                <a:spcPts val="600"/>
              </a:spcBef>
              <a:spcAft>
                <a:spcPts val="800"/>
              </a:spcAft>
              <a:buNone/>
            </a:pPr>
            <a:r>
              <a:rPr lang="en-IN" sz="2000" b="1">
                <a:latin typeface="Times New Roman" panose="02020603050405020304" pitchFamily="18" charset="0"/>
                <a:cs typeface="Times New Roman" panose="02020603050405020304" pitchFamily="18" charset="0"/>
              </a:rPr>
              <a:t>Output</a:t>
            </a:r>
            <a:r>
              <a:rPr lang="en-IN" sz="2000">
                <a:latin typeface="Times New Roman" panose="02020603050405020304" pitchFamily="18" charset="0"/>
                <a:cs typeface="Times New Roman" panose="02020603050405020304" pitchFamily="18" charset="0"/>
              </a:rPr>
              <a:t>:</a:t>
            </a:r>
          </a:p>
          <a:p>
            <a:pPr marL="342900" lvl="1" indent="0">
              <a:buNone/>
            </a:pPr>
            <a:r>
              <a:rPr lang="en-IN" sz="2000" err="1">
                <a:latin typeface="Times New Roman" panose="02020603050405020304" pitchFamily="18" charset="0"/>
                <a:cs typeface="Times New Roman" panose="02020603050405020304" pitchFamily="18" charset="0"/>
              </a:rPr>
              <a:t>i: 0</a:t>
            </a:r>
          </a:p>
          <a:p>
            <a:pPr marL="342900" lvl="1" indent="0">
              <a:buNone/>
            </a:pPr>
            <a:r>
              <a:rPr lang="en-IN" sz="2000" err="1">
                <a:latin typeface="Times New Roman" panose="02020603050405020304" pitchFamily="18" charset="0"/>
                <a:cs typeface="Times New Roman" panose="02020603050405020304" pitchFamily="18" charset="0"/>
              </a:rPr>
              <a:t>i: 1</a:t>
            </a:r>
          </a:p>
          <a:p>
            <a:pPr marL="342900" lvl="1" indent="0">
              <a:buNone/>
            </a:pPr>
            <a:r>
              <a:rPr lang="en-IN" sz="2000" err="1">
                <a:latin typeface="Times New Roman" panose="02020603050405020304" pitchFamily="18" charset="0"/>
                <a:cs typeface="Times New Roman" panose="02020603050405020304" pitchFamily="18" charset="0"/>
              </a:rPr>
              <a:t>i: 2</a:t>
            </a:r>
          </a:p>
          <a:p>
            <a:pPr marL="342900" lvl="1" indent="0">
              <a:buNone/>
            </a:pPr>
            <a:r>
              <a:rPr lang="en-IN" sz="2000" err="1">
                <a:latin typeface="Times New Roman" panose="02020603050405020304" pitchFamily="18" charset="0"/>
                <a:cs typeface="Times New Roman" panose="02020603050405020304" pitchFamily="18" charset="0"/>
              </a:rPr>
              <a:t>i: 3</a:t>
            </a:r>
          </a:p>
          <a:p>
            <a:pPr marL="342900" lvl="1" indent="0">
              <a:buNone/>
            </a:pPr>
            <a:r>
              <a:rPr lang="en-IN" sz="2000" err="1">
                <a:latin typeface="Times New Roman" panose="02020603050405020304" pitchFamily="18" charset="0"/>
                <a:cs typeface="Times New Roman" panose="02020603050405020304" pitchFamily="18" charset="0"/>
              </a:rPr>
              <a:t>i: 4</a:t>
            </a:r>
          </a:p>
          <a:p>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marL="0" indent="0">
              <a:lnSpc>
                <a:spcPct val="150000"/>
              </a:lnSpc>
              <a:spcBef>
                <a:spcPts val="600"/>
              </a:spcBef>
              <a:buNone/>
            </a:pPr>
            <a:r>
              <a:rPr lang="en-US" sz="2000" b="1">
                <a:latin typeface="Times New Roman" panose="02020603050405020304" pitchFamily="18" charset="0"/>
                <a:cs typeface="Times New Roman" panose="02020603050405020304" pitchFamily="18" charset="0"/>
              </a:rPr>
              <a:t>do.. while Loop</a:t>
            </a:r>
            <a:endParaRPr lang="en-IN" sz="2000">
              <a:latin typeface="Times New Roman" panose="02020603050405020304" pitchFamily="18" charset="0"/>
              <a:cs typeface="Times New Roman" panose="02020603050405020304" pitchFamily="18" charset="0"/>
            </a:endParaRPr>
          </a:p>
          <a:p>
            <a:pPr marL="342900" lvl="1" indent="0">
              <a:lnSpc>
                <a:spcPct val="150000"/>
              </a:lnSpc>
              <a:spcBef>
                <a:spcPts val="600"/>
              </a:spcBef>
              <a:buNone/>
            </a:pPr>
            <a:r>
              <a:rPr lang="en-US" sz="2000">
                <a:latin typeface="Times New Roman" panose="02020603050405020304" pitchFamily="18" charset="0"/>
                <a:cs typeface="Times New Roman" panose="02020603050405020304" pitchFamily="18" charset="0"/>
              </a:rPr>
              <a:t>It’s a </a:t>
            </a:r>
            <a:r>
              <a:rPr lang="en-US" sz="2000" b="1">
                <a:latin typeface="Times New Roman" panose="02020603050405020304" pitchFamily="18" charset="0"/>
                <a:cs typeface="Times New Roman" panose="02020603050405020304" pitchFamily="18" charset="0"/>
              </a:rPr>
              <a:t>exit controlled loop, </a:t>
            </a:r>
            <a:r>
              <a:rPr lang="en-US" sz="2000">
                <a:latin typeface="Times New Roman" panose="02020603050405020304" pitchFamily="18" charset="0"/>
                <a:cs typeface="Times New Roman" panose="02020603050405020304" pitchFamily="18" charset="0"/>
              </a:rPr>
              <a:t>the body of the loop gets executed first followed by checking the condition. Continues with the body if the condition is true, else loops gets terminated.</a:t>
            </a:r>
            <a:endParaRPr lang="en-IN" sz="2000">
              <a:latin typeface="Times New Roman" panose="02020603050405020304" pitchFamily="18" charset="0"/>
              <a:cs typeface="Times New Roman" panose="02020603050405020304" pitchFamily="18" charset="0"/>
            </a:endParaRPr>
          </a:p>
          <a:p>
            <a:pPr marL="342900" lvl="1" indent="0">
              <a:lnSpc>
                <a:spcPct val="150000"/>
              </a:lnSpc>
              <a:spcBef>
                <a:spcPts val="600"/>
              </a:spcBef>
              <a:buNone/>
            </a:pPr>
            <a:r>
              <a:rPr lang="en-US" sz="2000" b="1">
                <a:latin typeface="Times New Roman" panose="02020603050405020304" pitchFamily="18" charset="0"/>
                <a:cs typeface="Times New Roman" panose="02020603050405020304" pitchFamily="18" charset="0"/>
              </a:rPr>
              <a:t>Syntax</a:t>
            </a:r>
            <a:endParaRPr lang="en-IN" sz="2000" b="1">
              <a:latin typeface="Times New Roman" panose="02020603050405020304" pitchFamily="18" charset="0"/>
              <a:cs typeface="Times New Roman" panose="02020603050405020304" pitchFamily="18" charset="0"/>
            </a:endParaRPr>
          </a:p>
          <a:p>
            <a:pPr marL="685800" lvl="2" indent="0">
              <a:lnSpc>
                <a:spcPct val="150000"/>
              </a:lnSpc>
              <a:spcBef>
                <a:spcPts val="600"/>
              </a:spcBef>
              <a:buNone/>
            </a:pPr>
            <a:r>
              <a:rPr lang="en-US" sz="2000">
                <a:latin typeface="Times New Roman" panose="02020603050405020304" pitchFamily="18" charset="0"/>
                <a:cs typeface="Times New Roman" panose="02020603050405020304" pitchFamily="18" charset="0"/>
              </a:rPr>
              <a:t>do</a:t>
            </a:r>
          </a:p>
          <a:p>
            <a:pPr marL="685800" lvl="2" indent="0">
              <a:lnSpc>
                <a:spcPct val="150000"/>
              </a:lnSpc>
              <a:spcBef>
                <a:spcPts val="600"/>
              </a:spcBef>
              <a:buNone/>
            </a:pPr>
            <a:r>
              <a:rPr lang="en-US" sz="2000">
                <a:latin typeface="Times New Roman" panose="02020603050405020304" pitchFamily="18" charset="0"/>
                <a:cs typeface="Times New Roman" panose="02020603050405020304" pitchFamily="18" charset="0"/>
              </a:rPr>
              <a:t>{</a:t>
            </a:r>
            <a:endParaRPr lang="en-IN" sz="2000">
              <a:latin typeface="Times New Roman" panose="02020603050405020304" pitchFamily="18" charset="0"/>
              <a:cs typeface="Times New Roman" panose="02020603050405020304" pitchFamily="18" charset="0"/>
            </a:endParaRPr>
          </a:p>
          <a:p>
            <a:pPr marL="685800" lvl="2" indent="0">
              <a:lnSpc>
                <a:spcPct val="150000"/>
              </a:lnSpc>
              <a:spcBef>
                <a:spcPts val="600"/>
              </a:spcBef>
              <a:buNone/>
            </a:pPr>
            <a:r>
              <a:rPr lang="en-US" sz="2000">
                <a:latin typeface="Times New Roman" panose="02020603050405020304" pitchFamily="18" charset="0"/>
                <a:cs typeface="Times New Roman" panose="02020603050405020304" pitchFamily="18" charset="0"/>
              </a:rPr>
              <a:t>    Body of the loop</a:t>
            </a:r>
            <a:endParaRPr lang="en-IN" sz="2000">
              <a:latin typeface="Times New Roman" panose="02020603050405020304" pitchFamily="18" charset="0"/>
              <a:cs typeface="Times New Roman" panose="02020603050405020304" pitchFamily="18" charset="0"/>
            </a:endParaRPr>
          </a:p>
          <a:p>
            <a:pPr marL="685800" lvl="2" indent="0">
              <a:lnSpc>
                <a:spcPct val="150000"/>
              </a:lnSpc>
              <a:spcBef>
                <a:spcPts val="600"/>
              </a:spcBef>
              <a:buNone/>
            </a:pPr>
            <a:r>
              <a:rPr lang="en-US" sz="2000">
                <a:latin typeface="Times New Roman" panose="02020603050405020304" pitchFamily="18" charset="0"/>
                <a:cs typeface="Times New Roman" panose="02020603050405020304" pitchFamily="18" charset="0"/>
              </a:rPr>
              <a:t>} while(boolean expression);</a:t>
            </a:r>
            <a:endParaRPr lang="en-IN" sz="2000">
              <a:latin typeface="Times New Roman" panose="02020603050405020304" pitchFamily="18" charset="0"/>
              <a:cs typeface="Times New Roman" panose="02020603050405020304" pitchFamily="18" charset="0"/>
            </a:endParaRPr>
          </a:p>
          <a:p>
            <a:pPr marL="342900" lvl="1" indent="0">
              <a:lnSpc>
                <a:spcPct val="150000"/>
              </a:lnSpc>
              <a:spcBef>
                <a:spcPts val="600"/>
              </a:spcBef>
              <a:buNone/>
            </a:pPr>
            <a:endParaRPr lang="en-IN"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grpSp>
        <p:nvGrpSpPr>
          <p:cNvPr id="4" name="Group 3"/>
          <p:cNvGrpSpPr/>
          <p:nvPr/>
        </p:nvGrpSpPr>
        <p:grpSpPr>
          <a:xfrm>
            <a:off x="5000628" y="2571744"/>
            <a:ext cx="3385186" cy="3560831"/>
            <a:chOff x="0" y="0"/>
            <a:chExt cx="2814463" cy="2703774"/>
          </a:xfrm>
        </p:grpSpPr>
        <p:grpSp>
          <p:nvGrpSpPr>
            <p:cNvPr id="5" name="Group 4"/>
            <p:cNvGrpSpPr/>
            <p:nvPr/>
          </p:nvGrpSpPr>
          <p:grpSpPr>
            <a:xfrm>
              <a:off x="0" y="0"/>
              <a:ext cx="2814463" cy="2703774"/>
              <a:chOff x="0" y="0"/>
              <a:chExt cx="2814463" cy="2703774"/>
            </a:xfrm>
          </p:grpSpPr>
          <p:grpSp>
            <p:nvGrpSpPr>
              <p:cNvPr id="7" name="Group 6"/>
              <p:cNvGrpSpPr/>
              <p:nvPr/>
            </p:nvGrpSpPr>
            <p:grpSpPr>
              <a:xfrm>
                <a:off x="0" y="0"/>
                <a:ext cx="2814463" cy="2703774"/>
                <a:chOff x="0" y="0"/>
                <a:chExt cx="2814463" cy="2703774"/>
              </a:xfrm>
            </p:grpSpPr>
            <p:grpSp>
              <p:nvGrpSpPr>
                <p:cNvPr id="9" name="Group 8"/>
                <p:cNvGrpSpPr/>
                <p:nvPr/>
              </p:nvGrpSpPr>
              <p:grpSpPr>
                <a:xfrm>
                  <a:off x="527623" y="941241"/>
                  <a:ext cx="2286840" cy="1762533"/>
                  <a:chOff x="527623" y="941241"/>
                  <a:chExt cx="2286840" cy="1762533"/>
                </a:xfrm>
              </p:grpSpPr>
              <p:sp>
                <p:nvSpPr>
                  <p:cNvPr id="16" name="object 6"/>
                  <p:cNvSpPr/>
                  <p:nvPr/>
                </p:nvSpPr>
                <p:spPr>
                  <a:xfrm>
                    <a:off x="573508" y="941241"/>
                    <a:ext cx="1572193" cy="658455"/>
                  </a:xfrm>
                  <a:custGeom>
                    <a:avLst/>
                    <a:gdLst/>
                    <a:ahLst/>
                    <a:cxnLst/>
                    <a:rect l="l" t="t" r="r" b="b"/>
                    <a:pathLst>
                      <a:path w="2133600" h="1143000">
                        <a:moveTo>
                          <a:pt x="0" y="571500"/>
                        </a:moveTo>
                        <a:lnTo>
                          <a:pt x="1066799" y="0"/>
                        </a:lnTo>
                        <a:lnTo>
                          <a:pt x="2133599" y="571500"/>
                        </a:lnTo>
                        <a:lnTo>
                          <a:pt x="1066799" y="1143000"/>
                        </a:lnTo>
                        <a:lnTo>
                          <a:pt x="0" y="571500"/>
                        </a:lnTo>
                        <a:close/>
                      </a:path>
                    </a:pathLst>
                  </a:custGeom>
                  <a:ln w="19050">
                    <a:solidFill>
                      <a:schemeClr val="tx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object 7"/>
                  <p:cNvSpPr txBox="1"/>
                  <p:nvPr/>
                </p:nvSpPr>
                <p:spPr>
                  <a:xfrm>
                    <a:off x="786002" y="1174889"/>
                    <a:ext cx="1683076"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0"/>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Boolean</a:t>
                    </a:r>
                    <a:r>
                      <a:rPr lang="en-US" sz="1200" b="1" kern="1200" spc="-9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Condition</a:t>
                    </a:r>
                    <a:endParaRPr lang="en-IN" sz="1200">
                      <a:effectLst/>
                      <a:latin typeface="Times New Roman" panose="02020603050405020304" pitchFamily="18" charset="0"/>
                      <a:ea typeface="Times New Roman" panose="02020603050405020304" pitchFamily="18" charset="0"/>
                    </a:endParaRPr>
                  </a:p>
                </p:txBody>
              </p:sp>
              <p:sp>
                <p:nvSpPr>
                  <p:cNvPr id="18" name="object 8"/>
                  <p:cNvSpPr txBox="1"/>
                  <p:nvPr/>
                </p:nvSpPr>
                <p:spPr>
                  <a:xfrm>
                    <a:off x="527623" y="1701431"/>
                    <a:ext cx="343531"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5"/>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t>
                    </a:r>
                    <a:r>
                      <a:rPr lang="en-US" sz="1200" b="1" kern="1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t>
                    </a:r>
                    <a:endParaRPr lang="en-IN" sz="1200">
                      <a:effectLst/>
                      <a:latin typeface="Times New Roman" panose="02020603050405020304" pitchFamily="18" charset="0"/>
                      <a:ea typeface="Times New Roman" panose="02020603050405020304" pitchFamily="18" charset="0"/>
                    </a:endParaRPr>
                  </a:p>
                </p:txBody>
              </p:sp>
              <p:sp>
                <p:nvSpPr>
                  <p:cNvPr id="19" name="object 10"/>
                  <p:cNvSpPr txBox="1"/>
                  <p:nvPr/>
                </p:nvSpPr>
                <p:spPr>
                  <a:xfrm>
                    <a:off x="2295673" y="990223"/>
                    <a:ext cx="518790" cy="184666"/>
                  </a:xfrm>
                  <a:prstGeom prst="rect">
                    <a:avLst/>
                  </a:prstGeom>
                  <a:ln>
                    <a:noFill/>
                  </a:ln>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90">
                      <a:spcBef>
                        <a:spcPts val="105"/>
                      </a:spcBef>
                      <a:spcAft>
                        <a:spcPct val="0"/>
                      </a:spcAft>
                    </a:pP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a:t>
                    </a:r>
                    <a:r>
                      <a:rPr lang="en-US" sz="1200" b="1" kern="1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1200" b="1"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t>
                    </a:r>
                    <a:endParaRPr lang="en-IN" sz="1200">
                      <a:effectLst/>
                      <a:latin typeface="Times New Roman" panose="02020603050405020304" pitchFamily="18" charset="0"/>
                      <a:ea typeface="Times New Roman" panose="02020603050405020304" pitchFamily="18" charset="0"/>
                    </a:endParaRPr>
                  </a:p>
                </p:txBody>
              </p:sp>
              <p:sp>
                <p:nvSpPr>
                  <p:cNvPr id="20" name="object 11"/>
                  <p:cNvSpPr/>
                  <p:nvPr/>
                </p:nvSpPr>
                <p:spPr>
                  <a:xfrm>
                    <a:off x="1605253" y="1282711"/>
                    <a:ext cx="1007735" cy="1421063"/>
                  </a:xfrm>
                  <a:custGeom>
                    <a:avLst/>
                    <a:gdLst/>
                    <a:ahLst/>
                    <a:cxnLst/>
                    <a:rect l="l" t="t" r="r" b="b"/>
                    <a:pathLst>
                      <a:path w="1516379" h="3726179">
                        <a:moveTo>
                          <a:pt x="1466088" y="3189478"/>
                        </a:moveTo>
                        <a:lnTo>
                          <a:pt x="94488" y="3189478"/>
                        </a:lnTo>
                        <a:lnTo>
                          <a:pt x="94488" y="3157728"/>
                        </a:lnTo>
                        <a:lnTo>
                          <a:pt x="18288" y="3195828"/>
                        </a:lnTo>
                        <a:lnTo>
                          <a:pt x="31750" y="3202559"/>
                        </a:lnTo>
                        <a:lnTo>
                          <a:pt x="31750" y="3649980"/>
                        </a:lnTo>
                        <a:lnTo>
                          <a:pt x="0" y="3649980"/>
                        </a:lnTo>
                        <a:lnTo>
                          <a:pt x="38100" y="3726180"/>
                        </a:lnTo>
                        <a:lnTo>
                          <a:pt x="69850" y="3662680"/>
                        </a:lnTo>
                        <a:lnTo>
                          <a:pt x="76200" y="3649980"/>
                        </a:lnTo>
                        <a:lnTo>
                          <a:pt x="44450" y="3649980"/>
                        </a:lnTo>
                        <a:lnTo>
                          <a:pt x="44450" y="3208909"/>
                        </a:lnTo>
                        <a:lnTo>
                          <a:pt x="94488" y="3233928"/>
                        </a:lnTo>
                        <a:lnTo>
                          <a:pt x="94488" y="3202178"/>
                        </a:lnTo>
                        <a:lnTo>
                          <a:pt x="1466088" y="3202178"/>
                        </a:lnTo>
                        <a:lnTo>
                          <a:pt x="1466088" y="3189478"/>
                        </a:lnTo>
                        <a:close/>
                      </a:path>
                      <a:path w="1516379" h="3726179">
                        <a:moveTo>
                          <a:pt x="1516126" y="3127108"/>
                        </a:moveTo>
                        <a:lnTo>
                          <a:pt x="1484325" y="3127235"/>
                        </a:lnTo>
                        <a:lnTo>
                          <a:pt x="1472438" y="0"/>
                        </a:lnTo>
                        <a:lnTo>
                          <a:pt x="1459738" y="0"/>
                        </a:lnTo>
                        <a:lnTo>
                          <a:pt x="1471625" y="3127273"/>
                        </a:lnTo>
                        <a:lnTo>
                          <a:pt x="1439926" y="3127387"/>
                        </a:lnTo>
                        <a:lnTo>
                          <a:pt x="1478280" y="3203448"/>
                        </a:lnTo>
                        <a:lnTo>
                          <a:pt x="1509737" y="3139986"/>
                        </a:lnTo>
                        <a:lnTo>
                          <a:pt x="1516062" y="3127235"/>
                        </a:lnTo>
                        <a:lnTo>
                          <a:pt x="1516126" y="3127108"/>
                        </a:lnTo>
                        <a:close/>
                      </a:path>
                    </a:pathLst>
                  </a:custGeom>
                  <a:solidFill>
                    <a:schemeClr val="tx1"/>
                  </a:solidFill>
                  <a:ln w="12700">
                    <a:solidFill>
                      <a:schemeClr val="tx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0" name="TextBox 1"/>
                <p:cNvSpPr txBox="1"/>
                <p:nvPr/>
              </p:nvSpPr>
              <p:spPr>
                <a:xfrm>
                  <a:off x="640274" y="288000"/>
                  <a:ext cx="1384300" cy="285750"/>
                </a:xfrm>
                <a:prstGeom prst="rect">
                  <a:avLst/>
                </a:prstGeom>
                <a:noFill/>
                <a:ln w="1905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ct val="0"/>
                    </a:spcAft>
                  </a:pPr>
                  <a:r>
                    <a:rPr lang="en-US" sz="1200" b="1" kern="1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Body of the</a:t>
                  </a:r>
                  <a:r>
                    <a:rPr lang="en-US" sz="1200" b="1" kern="1200" spc="-1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kern="1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a:t>
                  </a:r>
                  <a:endParaRPr lang="en-IN" sz="1200">
                    <a:effectLst/>
                    <a:latin typeface="Times New Roman" panose="02020603050405020304" pitchFamily="18" charset="0"/>
                    <a:ea typeface="Times New Roman" panose="02020603050405020304" pitchFamily="18" charset="0"/>
                  </a:endParaRPr>
                </a:p>
              </p:txBody>
            </p:sp>
            <p:cxnSp>
              <p:nvCxnSpPr>
                <p:cNvPr id="11" name="Straight Arrow Connector 10"/>
                <p:cNvCxnSpPr/>
                <p:nvPr/>
              </p:nvCxnSpPr>
              <p:spPr>
                <a:xfrm flipH="1">
                  <a:off x="1361008" y="585897"/>
                  <a:ext cx="0" cy="355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1346579" y="1600022"/>
                  <a:ext cx="0" cy="355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H="1">
                  <a:off x="0" y="1955366"/>
                  <a:ext cx="13465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H="1" flipV="1">
                  <a:off x="6563" y="0"/>
                  <a:ext cx="0" cy="19553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6563" y="0"/>
                  <a:ext cx="13228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8" name="Straight Arrow Connector 7"/>
              <p:cNvCxnSpPr/>
              <p:nvPr/>
            </p:nvCxnSpPr>
            <p:spPr>
              <a:xfrm flipH="1">
                <a:off x="1328280" y="0"/>
                <a:ext cx="0" cy="288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6" name="Straight Arrow Connector 5"/>
            <p:cNvCxnSpPr/>
            <p:nvPr/>
          </p:nvCxnSpPr>
          <p:spPr>
            <a:xfrm>
              <a:off x="2156497" y="1272102"/>
              <a:ext cx="4321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Autofit/>
          </a:bodyPr>
          <a:lstStyle/>
          <a:p>
            <a:pPr marL="342900" lvl="1" indent="0">
              <a:lnSpc>
                <a:spcPct val="107000"/>
              </a:lnSpc>
              <a:spcBef>
                <a:spcPts val="600"/>
              </a:spcBef>
              <a:buNone/>
            </a:pPr>
            <a:r>
              <a:rPr lang="en-IN" sz="2000" b="1">
                <a:latin typeface="Times New Roman" panose="02020603050405020304" pitchFamily="18" charset="0"/>
                <a:ea typeface="Calibri" panose="020F0502020204030204" pitchFamily="34" charset="0"/>
                <a:cs typeface="Times New Roman" panose="02020603050405020304" pitchFamily="18" charset="0"/>
              </a:rPr>
              <a:t>Example Program:</a:t>
            </a:r>
          </a:p>
          <a:p>
            <a:pPr marL="342900" lvl="1" indent="0">
              <a:lnSpc>
                <a:spcPct val="107000"/>
              </a:lnSpc>
              <a:spcBef>
                <a:spcPts val="60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import java.io.*;</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public class Sample {</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public static void main(String[] args) {</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int i = 5;</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do {</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System.out.println("i: " + i);</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i = i + 1;</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 while (i &lt; 5);</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lnSpc>
                <a:spcPct val="150000"/>
              </a:lnSpc>
              <a:spcBef>
                <a:spcPct val="0"/>
              </a:spcBef>
              <a:buNone/>
            </a:pPr>
            <a:r>
              <a:rPr lang="en-IN" sz="2000">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50000"/>
              </a:lnSpc>
              <a:spcBef>
                <a:spcPct val="0"/>
              </a:spcBef>
              <a:buNone/>
            </a:pPr>
            <a:r>
              <a:rPr lang="en-IN" sz="2000" b="1">
                <a:latin typeface="Times New Roman" panose="02020603050405020304" pitchFamily="18" charset="0"/>
                <a:cs typeface="Times New Roman" panose="02020603050405020304" pitchFamily="18" charset="0"/>
              </a:rPr>
              <a:t>Output:</a:t>
            </a:r>
          </a:p>
          <a:p>
            <a:pPr marL="342900" lvl="1" indent="0">
              <a:lnSpc>
                <a:spcPct val="150000"/>
              </a:lnSpc>
              <a:spcBef>
                <a:spcPct val="0"/>
              </a:spcBef>
              <a:buNone/>
            </a:pPr>
            <a:r>
              <a:rPr lang="en-IN" sz="2000" err="1">
                <a:latin typeface="Times New Roman" panose="02020603050405020304" pitchFamily="18" charset="0"/>
                <a:cs typeface="Times New Roman" panose="02020603050405020304" pitchFamily="18" charset="0"/>
              </a:rPr>
              <a:t>i: 5</a:t>
            </a:r>
          </a:p>
          <a:p>
            <a:pPr>
              <a:lnSpc>
                <a:spcPct val="150000"/>
              </a:lnSpc>
              <a:spcBef>
                <a:spcPct val="0"/>
              </a:spcBef>
            </a:pP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33"/>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793</TotalTime>
  <Words>11761</Words>
  <Application>Microsoft Office PowerPoint</Application>
  <PresentationFormat>Widescreen</PresentationFormat>
  <Paragraphs>1695</Paragraphs>
  <Slides>154</Slides>
  <Notes>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154</vt:i4>
      </vt:variant>
    </vt:vector>
  </HeadingPairs>
  <TitlesOfParts>
    <vt:vector size="172" baseType="lpstr">
      <vt:lpstr>PMingLiU-ExtB</vt:lpstr>
      <vt:lpstr>Arial</vt:lpstr>
      <vt:lpstr>Arial Black</vt:lpstr>
      <vt:lpstr>Calibri</vt:lpstr>
      <vt:lpstr>Calibri Light</vt:lpstr>
      <vt:lpstr>Courier New</vt:lpstr>
      <vt:lpstr>erdana</vt:lpstr>
      <vt:lpstr>Symbol</vt:lpstr>
      <vt:lpstr>Tahoma</vt:lpstr>
      <vt:lpstr>Times New Roman</vt:lpstr>
      <vt:lpstr>Wingdings</vt:lpstr>
      <vt:lpstr>Office Theme</vt:lpstr>
      <vt:lpstr>Office Theme</vt:lpstr>
      <vt:lpstr>Office Theme</vt:lpstr>
      <vt:lpstr>Office Theme</vt:lpstr>
      <vt:lpstr>Office Theme</vt:lpstr>
      <vt:lpstr>Office Theme</vt:lpstr>
      <vt:lpstr>Office Theme</vt:lpstr>
      <vt:lpstr>22CS202 JAVA PROGRAMMING</vt:lpstr>
      <vt:lpstr>UNIT 1-SYLLABUS</vt:lpstr>
      <vt:lpstr>AN OVERVIEW OF JAVA</vt:lpstr>
      <vt:lpstr>HISTORY OF JAVA</vt:lpstr>
      <vt:lpstr>HISTORY OF JAVA</vt:lpstr>
      <vt:lpstr>HISTORY OF JAVA</vt:lpstr>
      <vt:lpstr>HISTORY OF JAVA</vt:lpstr>
      <vt:lpstr>CHARACTERISTICS OF JAVA  (JAVA BUZZWORDS)</vt:lpstr>
      <vt:lpstr>CHARACTERISTICS OF JAVA</vt:lpstr>
      <vt:lpstr>CHARACTERISTICS OF JAVA</vt:lpstr>
      <vt:lpstr>CHARACTERISTICS OF JAVA</vt:lpstr>
      <vt:lpstr>CHARACTERISTICS OF JAVA</vt:lpstr>
      <vt:lpstr>  JAVA ENVIRONMENT </vt:lpstr>
      <vt:lpstr>JVM(Java Virtual Machine)</vt:lpstr>
      <vt:lpstr>JRE-JAVA RUNTIME ENVIRONMENT</vt:lpstr>
      <vt:lpstr>JDK (Java Development Kit) </vt:lpstr>
      <vt:lpstr>HOW ACTUALLY WORKS</vt:lpstr>
      <vt:lpstr>HOW ACTUALLY WORKS:   JAVA ENVIRONMENT/JAVA ARCHITECTURE </vt:lpstr>
      <vt:lpstr>STRUCTURE OF JAVA PROGRAM</vt:lpstr>
      <vt:lpstr>FIRST JAVA PROGRAM </vt:lpstr>
      <vt:lpstr>PROGRAM EXPLANATION</vt:lpstr>
      <vt:lpstr>EXECUTION OF JAVA PROGRAM</vt:lpstr>
      <vt:lpstr>PowerPoint Presentation</vt:lpstr>
      <vt:lpstr>STEPS FOR COMPILE AND RUN JAVA PROGRAM</vt:lpstr>
      <vt:lpstr>OBJECT ORIENTED PROGRAMMING</vt:lpstr>
      <vt:lpstr>CHARACTERISTICS OF OOP</vt:lpstr>
      <vt:lpstr>PowerPoint Presentation</vt:lpstr>
      <vt:lpstr>PowerPoint Presentation</vt:lpstr>
      <vt:lpstr>PowerPoint Presentation</vt:lpstr>
      <vt:lpstr>SUMMARY OF OOP</vt:lpstr>
      <vt:lpstr>JAVA COMMENTS</vt:lpstr>
      <vt:lpstr>DATA TYPES IN JAVA</vt:lpstr>
      <vt:lpstr>DATA TYPES IN JAVA</vt:lpstr>
      <vt:lpstr>Data Type and its Range</vt:lpstr>
      <vt:lpstr>PowerPoint Presentation</vt:lpstr>
      <vt:lpstr>PowerPoint Presentation</vt:lpstr>
      <vt:lpstr>PowerPoint Presentation</vt:lpstr>
      <vt:lpstr>PowerPoint Presentation</vt:lpstr>
      <vt:lpstr>VARIABLES</vt:lpstr>
      <vt:lpstr>VARIABLE-NAME</vt:lpstr>
      <vt:lpstr>VARIABLE-TYPE</vt:lpstr>
      <vt:lpstr>VARIABLE-VALUES</vt:lpstr>
      <vt:lpstr> VARIABLE DECLARATION </vt:lpstr>
      <vt:lpstr>TYPES OF VARIABLES IN JAVA</vt:lpstr>
      <vt:lpstr>Example</vt:lpstr>
      <vt:lpstr>Java-Identifiers</vt:lpstr>
      <vt:lpstr>Rules for Naming an Identifiers</vt:lpstr>
      <vt:lpstr>Examples for Identifiers</vt:lpstr>
      <vt:lpstr>JAVA KEYWORDS</vt:lpstr>
      <vt:lpstr>ARRAY IN JAVA</vt:lpstr>
      <vt:lpstr>TYPES OF ARRAYS IN JAVA </vt:lpstr>
      <vt:lpstr>One Dimensional Array in Java</vt:lpstr>
      <vt:lpstr>Java Program to illustrate how to declare, instantiate, initialize and traverse the Java array. </vt:lpstr>
      <vt:lpstr>TWO-DIMENSIONAL ARRAY IN JAVA</vt:lpstr>
      <vt:lpstr>Example: Matrix Addition</vt:lpstr>
      <vt:lpstr>OUTPUT</vt:lpstr>
      <vt:lpstr> ADVANTAGES &amp; DISADVANTAGES  </vt:lpstr>
      <vt:lpstr>Operators</vt:lpstr>
      <vt:lpstr>PowerPoint Presentation</vt:lpstr>
      <vt:lpstr>PowerPoint Presentation</vt:lpstr>
      <vt:lpstr>PowerPoint Presentation</vt:lpstr>
      <vt:lpstr>PowerPoint Presentation</vt:lpstr>
      <vt:lpstr>PowerPoint Presentation</vt:lpstr>
      <vt:lpstr>  Arithmetic Operators Arithmetic operators are used to perform basic mathematical operations like  addition, subtraction, multiplication, and division.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Statements</vt:lpstr>
      <vt:lpstr>Control Statements</vt:lpstr>
      <vt:lpstr>PowerPoint Presentation</vt:lpstr>
      <vt:lpstr>Decision Making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Loop statements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Jump/Branching Statements </vt:lpstr>
      <vt:lpstr>PowerPoint Presentation</vt:lpstr>
      <vt:lpstr>PowerPoint Presentation</vt:lpstr>
      <vt:lpstr>Class Fundamentals</vt:lpstr>
      <vt:lpstr> Class in Java </vt:lpstr>
      <vt:lpstr>Declaring Objects </vt:lpstr>
      <vt:lpstr>When we create an instance of the class by using the new keyword, it allocates memory (heap) for the newly created object and also returns the reference of that object to that memory. The new keyword is also used to create an array.  </vt:lpstr>
      <vt:lpstr>Declaring Methods </vt:lpstr>
      <vt:lpstr>PowerPoint Presentation</vt:lpstr>
      <vt:lpstr> I/O statements in Java </vt:lpstr>
      <vt:lpstr>PowerPoint Presentation</vt:lpstr>
      <vt:lpstr>PowerPoint Presentation</vt:lpstr>
      <vt:lpstr>PowerPoint Presentation</vt:lpstr>
      <vt:lpstr>PowerPoint Presentation</vt:lpstr>
      <vt:lpstr>Topics Covered 1.Constructors  2.this Keyword 3.Overloading Methods 4.Overloading Constructors, 5.Access Control 6.Usage of “static” 7.Usage of “final”    </vt:lpstr>
      <vt:lpstr>What is a constructor?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Keyword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22CS202 JAVA PROGRAMMING</dc:title>
  <dc:creator>User</dc:creator>
  <cp:lastModifiedBy>lavy moncy</cp:lastModifiedBy>
  <cp:revision>23</cp:revision>
  <cp:lastPrinted>2023-04-15T12:00:30Z</cp:lastPrinted>
  <dcterms:created xsi:type="dcterms:W3CDTF">2023-04-15T12:00:30Z</dcterms:created>
  <dcterms:modified xsi:type="dcterms:W3CDTF">2023-04-16T18:54:43Z</dcterms:modified>
</cp:coreProperties>
</file>